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287" r:id="rId4"/>
    <p:sldMasterId id="2147484504" r:id="rId5"/>
  </p:sldMasterIdLst>
  <p:notesMasterIdLst>
    <p:notesMasterId r:id="rId57"/>
  </p:notesMasterIdLst>
  <p:handoutMasterIdLst>
    <p:handoutMasterId r:id="rId58"/>
  </p:handoutMasterIdLst>
  <p:sldIdLst>
    <p:sldId id="2147482732" r:id="rId6"/>
    <p:sldId id="2147482770" r:id="rId7"/>
    <p:sldId id="2147482771" r:id="rId8"/>
    <p:sldId id="2147482745" r:id="rId9"/>
    <p:sldId id="2147482733" r:id="rId10"/>
    <p:sldId id="2147482736" r:id="rId11"/>
    <p:sldId id="2147482734" r:id="rId12"/>
    <p:sldId id="2147482737" r:id="rId13"/>
    <p:sldId id="2147482735" r:id="rId14"/>
    <p:sldId id="2147482740" r:id="rId15"/>
    <p:sldId id="2147482617" r:id="rId16"/>
    <p:sldId id="2147482615" r:id="rId17"/>
    <p:sldId id="2147482616" r:id="rId18"/>
    <p:sldId id="2147482727" r:id="rId19"/>
    <p:sldId id="2147482788" r:id="rId20"/>
    <p:sldId id="2147482789" r:id="rId21"/>
    <p:sldId id="2147482795" r:id="rId22"/>
    <p:sldId id="2147482744" r:id="rId23"/>
    <p:sldId id="2147482793" r:id="rId24"/>
    <p:sldId id="2147482772" r:id="rId25"/>
    <p:sldId id="2147482782" r:id="rId26"/>
    <p:sldId id="2147482739" r:id="rId27"/>
    <p:sldId id="2147482784" r:id="rId28"/>
    <p:sldId id="2147482730" r:id="rId29"/>
    <p:sldId id="2147482785" r:id="rId30"/>
    <p:sldId id="2147482763" r:id="rId31"/>
    <p:sldId id="2147482790" r:id="rId32"/>
    <p:sldId id="2147482762" r:id="rId33"/>
    <p:sldId id="2147482764" r:id="rId34"/>
    <p:sldId id="2147482765" r:id="rId35"/>
    <p:sldId id="2147482766" r:id="rId36"/>
    <p:sldId id="2147482783" r:id="rId37"/>
    <p:sldId id="2147482791" r:id="rId38"/>
    <p:sldId id="2147482768" r:id="rId39"/>
    <p:sldId id="2147482767" r:id="rId40"/>
    <p:sldId id="2147482787" r:id="rId41"/>
    <p:sldId id="2147482746" r:id="rId42"/>
    <p:sldId id="2147482747" r:id="rId43"/>
    <p:sldId id="2147482748" r:id="rId44"/>
    <p:sldId id="2147482749" r:id="rId45"/>
    <p:sldId id="2147482750" r:id="rId46"/>
    <p:sldId id="2147482751" r:id="rId47"/>
    <p:sldId id="2147482752" r:id="rId48"/>
    <p:sldId id="2147482753" r:id="rId49"/>
    <p:sldId id="2147482754" r:id="rId50"/>
    <p:sldId id="2147482755" r:id="rId51"/>
    <p:sldId id="2147482756" r:id="rId52"/>
    <p:sldId id="2147482757" r:id="rId53"/>
    <p:sldId id="2147482758" r:id="rId54"/>
    <p:sldId id="2147482759" r:id="rId55"/>
    <p:sldId id="2147482731" r:id="rId56"/>
  </p:sldIdLst>
  <p:sldSz cx="12192000" cy="6858000"/>
  <p:notesSz cx="7315200" cy="96012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deck Guide" id="{503AFC67-8F75-4942-9D99-5CBC7BDC3396}">
          <p14:sldIdLst>
            <p14:sldId id="2147482732"/>
            <p14:sldId id="2147482770"/>
          </p14:sldIdLst>
        </p14:section>
        <p14:section name="1. Epidemiology &amp; Etiology" id="{D984281C-E80B-47E3-BF5B-49A9884DC394}">
          <p14:sldIdLst>
            <p14:sldId id="2147482771"/>
            <p14:sldId id="2147482745"/>
            <p14:sldId id="2147482733"/>
            <p14:sldId id="2147482736"/>
            <p14:sldId id="2147482734"/>
            <p14:sldId id="2147482737"/>
            <p14:sldId id="2147482735"/>
            <p14:sldId id="2147482740"/>
            <p14:sldId id="2147482617"/>
            <p14:sldId id="2147482615"/>
            <p14:sldId id="2147482616"/>
            <p14:sldId id="2147482727"/>
            <p14:sldId id="2147482788"/>
            <p14:sldId id="2147482789"/>
            <p14:sldId id="2147482795"/>
            <p14:sldId id="2147482744"/>
            <p14:sldId id="2147482793"/>
          </p14:sldIdLst>
        </p14:section>
        <p14:section name="2. OSD Management and Practical Guide" id="{76F855EC-C9AB-4235-9CA6-CCAE172F2155}">
          <p14:sldIdLst>
            <p14:sldId id="2147482772"/>
            <p14:sldId id="2147482782"/>
            <p14:sldId id="2147482739"/>
            <p14:sldId id="2147482784"/>
            <p14:sldId id="2147482730"/>
            <p14:sldId id="2147482785"/>
            <p14:sldId id="2147482763"/>
            <p14:sldId id="2147482790"/>
            <p14:sldId id="2147482762"/>
            <p14:sldId id="2147482764"/>
            <p14:sldId id="2147482765"/>
            <p14:sldId id="2147482766"/>
            <p14:sldId id="2147482783"/>
            <p14:sldId id="2147482791"/>
            <p14:sldId id="2147482768"/>
            <p14:sldId id="2147482767"/>
            <p14:sldId id="2147482787"/>
          </p14:sldIdLst>
        </p14:section>
        <p14:section name="4. Patient Case Template" id="{D70686FE-C210-4672-9CE4-5F1744EF28BB}">
          <p14:sldIdLst>
            <p14:sldId id="2147482746"/>
            <p14:sldId id="2147482747"/>
            <p14:sldId id="2147482748"/>
            <p14:sldId id="2147482749"/>
            <p14:sldId id="2147482750"/>
            <p14:sldId id="2147482751"/>
            <p14:sldId id="2147482752"/>
            <p14:sldId id="2147482753"/>
            <p14:sldId id="2147482754"/>
            <p14:sldId id="2147482755"/>
            <p14:sldId id="2147482756"/>
            <p14:sldId id="2147482757"/>
            <p14:sldId id="2147482758"/>
            <p14:sldId id="2147482759"/>
            <p14:sldId id="2147482731"/>
          </p14:sldIdLst>
        </p14:section>
      </p14:sectionLst>
    </p:ext>
    <p:ext uri="{EFAFB233-063F-42B5-8137-9DF3F51BA10A}">
      <p15:sldGuideLst xmlns:p15="http://schemas.microsoft.com/office/powerpoint/2012/main">
        <p15:guide id="11" orient="horz" pos="3339" userDrawn="1">
          <p15:clr>
            <a:srgbClr val="A4A3A4"/>
          </p15:clr>
        </p15:guide>
        <p15:guide id="13" pos="3999" userDrawn="1">
          <p15:clr>
            <a:srgbClr val="A4A3A4"/>
          </p15:clr>
        </p15:guide>
        <p15:guide id="14" orient="horz" pos="3793" userDrawn="1">
          <p15:clr>
            <a:srgbClr val="A4A3A4"/>
          </p15:clr>
        </p15:guide>
        <p15:guide id="16" pos="7265" userDrawn="1">
          <p15:clr>
            <a:srgbClr val="A4A3A4"/>
          </p15:clr>
        </p15:guide>
        <p15:guide id="17" pos="370" userDrawn="1">
          <p15:clr>
            <a:srgbClr val="A4A3A4"/>
          </p15:clr>
        </p15:guide>
        <p15:guide id="18" orient="horz" pos="1026" userDrawn="1">
          <p15:clr>
            <a:srgbClr val="A4A3A4"/>
          </p15:clr>
        </p15:guide>
        <p15:guide id="19" orient="horz" pos="4065"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C36E04-B685-5C5C-65E5-2388E657D36E}" name="Jeffrey Wong" initials="JW" userId="S::HK0011@ap.santen.com::bf8b6c4b-7f98-4ff1-b769-9aff17565a85" providerId="AD"/>
  <p188:author id="{13B9F10D-2871-506A-E765-A02F58620755}" name="Lesley Cunliffe" initials="" userId="S::mail@lesleycunliffe.com.au::c99df2ec-61fd-4024-a8f8-c8376cbad912" providerId="AD"/>
  <p188:author id="{FB280313-6B3E-0A93-D71E-850DCA492826}" name="Riya Khan" initials="RK" userId="S::riya.khan@synergy-vision.com::a8ec7719-1d37-460f-b4c3-5899f5b8b688" providerId="AD"/>
  <p188:author id="{A680761B-BFED-B966-24AD-FAA7A3630F73}" name="Riya Khan-Wells" initials="RK" userId="S::riya.khan-wells@synergy-vision.com::a8ec7719-1d37-460f-b4c3-5899f5b8b688" providerId="AD"/>
  <p188:author id="{8498F61B-47B5-DD6B-7656-00663AE24BC4}" name="Valerie Tan" initials="VT" userId="S::valerie@healthythinkinggroup.asia::986bc422-541c-4ac8-8cb4-e594af6e86a1" providerId="AD"/>
  <p188:author id="{CC52C81D-DB55-1B0D-F203-5ABF70BDCD15}" name="jan.hui@santen.com" initials="ja" userId="S::urn:spo:guest#jan.hui@santen.com::" providerId="AD"/>
  <p188:author id="{6022FA1E-84D7-4506-DC62-6E4F23310819}" name="Yu, Rovan Ju Fan" initials="YF" userId="S::rovyu@tohmatsu.co.jp::c24f5fbd-d958-4307-83e1-bbd315d08eaa" providerId="AD"/>
  <p188:author id="{E57A1F29-1EE2-90D7-807B-411629A83A86}" name="Daryl Joseph" initials="DJ" userId="S::daryl.joseph@synergy-vision.com::34c398c4-03b3-4498-b6f7-f014cb2fa89f" providerId="AD"/>
  <p188:author id="{8BED2758-3A56-6B3A-1D5E-593B31189E16}" name="Katrina Bauto" initials="KB" userId="S::katrina@healthythinkinggroup.asia::bcd117e0-943c-4e1e-afeb-d133b2ba1937" providerId="AD"/>
  <p188:author id="{9E146567-F732-A2DE-A41A-003DDEEB4DCF}" name="Lia Curtin" initials="LC" userId="S::lia.curtin@synergy-vision.com::3b5a0ae1-b741-4430-b9af-fe23e509f3b0" providerId="AD"/>
  <p188:author id="{33F1B567-10B1-EED5-D050-C79314710654}" name="kamonwan.damrongphiwat@santen.com" initials="ka" userId="S::urn:spo:guest#kamonwan.damrongphiwat@santen.com::" providerId="AD"/>
  <p188:author id="{C2FCBC6A-6705-2B5D-60D9-3423EFB2C2D9}" name="Guest User" initials="GU" userId="S::urn:spo:anon#efcbd3f426f45413712999a7f47a4af126311ff5a4af9e0718d41f9628e42e3e::" providerId="AD"/>
  <p188:author id="{69CE0987-EFE5-DF71-5BC5-1CE0372495F4}" name="Aliyah Miller" initials="SV" userId="Aliyah Miller" providerId="None"/>
  <p188:author id="{A3190B8A-A334-4B2E-CA1F-A4DB42B7E9BB}" name="Jessica Jackson" initials="JJ" userId="S::jessica.jackson@synergy-vision.com::35b200cf-f691-46b1-8047-9dc6cd3857dd" providerId="AD"/>
  <p188:author id="{CAE9E798-7675-95C0-0282-F4113FF8340B}" name="Kamonwan Damrongphiwat" initials="KD" userId="S::TH0095@ap.santen.com::67197320-fa4b-4434-bfcb-1308eb39e0ef" providerId="AD"/>
  <p188:author id="{0C5879A1-522F-CC9A-6D16-A9FE91200EA2}" name="Paige Foo" initials="PF" userId="S::paige.foo@CostelloMedical.com::8c281d36-e575-4fa0-9b26-532ecae1e937" providerId="AD"/>
  <p188:author id="{537C36B6-B1F3-10A2-3F0D-6B1864858AF1}" name="Claudia Tay" initials="CT" userId="S::claudia.tay@CostelloMedical.com::dc03b76d-eb84-4a27-b198-8aed77ebc6a9" providerId="AD"/>
  <p188:author id="{B5EE8ED8-B5A2-ADA1-84FE-74D6A9BCFE38}" name="Jeffrey Wong" initials="JW" userId="S::hk0011@ap.santen.com::bf8b6c4b-7f98-4ff1-b769-9aff17565a85" providerId="AD"/>
  <p188:author id="{D2DF55E9-91F7-E594-D2D9-E9279DD8F241}" name="Kamonwan Damrongphiwat" initials="KD" userId="S::th0095@ap.santen.com::67197320-fa4b-4434-bfcb-1308eb39e0ef" providerId="AD"/>
  <p188:author id="{82AE07FB-1FA0-A720-E369-AEECADEB2DB0}" name="Synergy Vision" initials="SV" userId="Synergy Visi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o Tsuzuki" initials="" lastIdx="0" clrIdx="5"/>
  <p:cmAuthor id="1" name="Author" initials="A" lastIdx="82" clrIdx="0"/>
  <p:cmAuthor id="2" name="Hall, Laura J." initials="HLJ" lastIdx="5" clrIdx="1">
    <p:extLst>
      <p:ext uri="{19B8F6BF-5375-455C-9EA6-DF929625EA0E}">
        <p15:presenceInfo xmlns:p15="http://schemas.microsoft.com/office/powerpoint/2012/main" userId="S::lahall@deloitte.com::fbf71cd5-481f-4c4a-851c-9cfe5035460d" providerId="AD"/>
      </p:ext>
    </p:extLst>
  </p:cmAuthor>
  <p:cmAuthor id="3" name="Jessica" initials="J" lastIdx="1" clrIdx="2">
    <p:extLst>
      <p:ext uri="{19B8F6BF-5375-455C-9EA6-DF929625EA0E}">
        <p15:presenceInfo xmlns:p15="http://schemas.microsoft.com/office/powerpoint/2012/main" userId="S::jfaus@deloitte.com::25f9b826-38db-4700-ae2c-030635b89362" providerId="AD"/>
      </p:ext>
    </p:extLst>
  </p:cmAuthor>
  <p:cmAuthor id="4" name="Chelski, Ashley" initials="CA" lastIdx="5" clrIdx="1">
    <p:extLst>
      <p:ext uri="{19B8F6BF-5375-455C-9EA6-DF929625EA0E}">
        <p15:presenceInfo xmlns:p15="http://schemas.microsoft.com/office/powerpoint/2012/main" userId="S::achelski@deloitte.com::dea4847c-7d8f-4c04-90ab-13e736c969b0" providerId="AD"/>
      </p:ext>
    </p:extLst>
  </p:cmAuthor>
  <p:cmAuthor id="5" name="Kim, Shawn Cha" initials="KSC" lastIdx="3" clrIdx="3">
    <p:extLst>
      <p:ext uri="{19B8F6BF-5375-455C-9EA6-DF929625EA0E}">
        <p15:presenceInfo xmlns:p15="http://schemas.microsoft.com/office/powerpoint/2012/main" userId="S::shkim@deloitte.com::b827a7e2-635f-478d-a4e4-391a2a4217f1" providerId="AD"/>
      </p:ext>
    </p:extLst>
  </p:cmAuthor>
  <p:cmAuthor id="6" name="Ma, Chin" initials="MC" lastIdx="1" clrIdx="4">
    <p:extLst>
      <p:ext uri="{19B8F6BF-5375-455C-9EA6-DF929625EA0E}">
        <p15:presenceInfo xmlns:p15="http://schemas.microsoft.com/office/powerpoint/2012/main" userId="S::cma@deloitte.com::b31cae26-bec3-4bf0-8771-4bdceb5838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6BB38"/>
    <a:srgbClr val="0099CC"/>
    <a:srgbClr val="003399"/>
    <a:srgbClr val="495FAA"/>
    <a:srgbClr val="E9F0FF"/>
    <a:srgbClr val="171F3C"/>
    <a:srgbClr val="F0F0F0"/>
    <a:srgbClr val="CDCDCD"/>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3447" autoAdjust="0"/>
  </p:normalViewPr>
  <p:slideViewPr>
    <p:cSldViewPr snapToGrid="0">
      <p:cViewPr varScale="1">
        <p:scale>
          <a:sx n="52" d="100"/>
          <a:sy n="52" d="100"/>
        </p:scale>
        <p:origin x="2268" y="264"/>
      </p:cViewPr>
      <p:guideLst>
        <p:guide orient="horz" pos="3339"/>
        <p:guide pos="3999"/>
        <p:guide orient="horz" pos="3793"/>
        <p:guide pos="7265"/>
        <p:guide pos="370"/>
        <p:guide orient="horz" pos="1026"/>
        <p:guide orient="horz" pos="4065"/>
      </p:guideLst>
    </p:cSldViewPr>
  </p:slideViewPr>
  <p:notesTextViewPr>
    <p:cViewPr>
      <p:scale>
        <a:sx n="1" d="1"/>
        <a:sy n="1" d="1"/>
      </p:scale>
      <p:origin x="0" y="0"/>
    </p:cViewPr>
  </p:notesTextViewPr>
  <p:sorterViewPr>
    <p:cViewPr>
      <p:scale>
        <a:sx n="100" d="100"/>
        <a:sy n="100" d="100"/>
      </p:scale>
      <p:origin x="0" y="-5568"/>
    </p:cViewPr>
  </p:sorter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onwan Damrongphiwat" userId="67197320-fa4b-4434-bfcb-1308eb39e0ef" providerId="ADAL" clId="{F4FAED2B-7557-4CF1-86D0-602088048847}"/>
    <pc:docChg chg="undo custSel addSld delSld modSld modSection">
      <pc:chgData name="Kamonwan Damrongphiwat" userId="67197320-fa4b-4434-bfcb-1308eb39e0ef" providerId="ADAL" clId="{F4FAED2B-7557-4CF1-86D0-602088048847}" dt="2025-12-18T14:02:39.436" v="133" actId="20577"/>
      <pc:docMkLst>
        <pc:docMk/>
      </pc:docMkLst>
      <pc:sldChg chg="modSp mod">
        <pc:chgData name="Kamonwan Damrongphiwat" userId="67197320-fa4b-4434-bfcb-1308eb39e0ef" providerId="ADAL" clId="{F4FAED2B-7557-4CF1-86D0-602088048847}" dt="2025-12-18T14:02:39.436" v="133" actId="20577"/>
        <pc:sldMkLst>
          <pc:docMk/>
          <pc:sldMk cId="1078555137" sldId="2147482732"/>
        </pc:sldMkLst>
        <pc:spChg chg="mod">
          <ac:chgData name="Kamonwan Damrongphiwat" userId="67197320-fa4b-4434-bfcb-1308eb39e0ef" providerId="ADAL" clId="{F4FAED2B-7557-4CF1-86D0-602088048847}" dt="2025-12-18T14:02:39.436" v="133" actId="20577"/>
          <ac:spMkLst>
            <pc:docMk/>
            <pc:sldMk cId="1078555137" sldId="2147482732"/>
            <ac:spMk id="10" creationId="{6959BD74-D4A7-F6A0-92EF-DCF3AC10A18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Mild (n=39)</c:v>
                </c:pt>
                <c:pt idx="1">
                  <c:v>Moderate (n=43)</c:v>
                </c:pt>
                <c:pt idx="2">
                  <c:v>Severe (n=40)</c:v>
                </c:pt>
              </c:strCache>
            </c:strRef>
          </c:cat>
          <c:val>
            <c:numRef>
              <c:f>Sheet1!$B$2:$B$4</c:f>
              <c:numCache>
                <c:formatCode>General</c:formatCode>
                <c:ptCount val="3"/>
                <c:pt idx="0">
                  <c:v>43.36</c:v>
                </c:pt>
                <c:pt idx="1">
                  <c:v>65.099999999999994</c:v>
                </c:pt>
                <c:pt idx="2">
                  <c:v>85</c:v>
                </c:pt>
              </c:numCache>
            </c:numRef>
          </c:val>
          <c:extLst>
            <c:ext xmlns:c16="http://schemas.microsoft.com/office/drawing/2014/chart" uri="{C3380CC4-5D6E-409C-BE32-E72D297353CC}">
              <c16:uniqueId val="{00000000-1A4E-409A-A4F3-8EA7D0D60FC0}"/>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80044564888430758"/>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Mild (n=48)</c:v>
                </c:pt>
                <c:pt idx="1">
                  <c:v>Moderate (n=34)</c:v>
                </c:pt>
                <c:pt idx="2">
                  <c:v>Severe (n=19)</c:v>
                </c:pt>
              </c:strCache>
            </c:strRef>
          </c:cat>
          <c:val>
            <c:numRef>
              <c:f>Sheet1!$B$2:$B$4</c:f>
              <c:numCache>
                <c:formatCode>General</c:formatCode>
                <c:ptCount val="3"/>
                <c:pt idx="0">
                  <c:v>5</c:v>
                </c:pt>
                <c:pt idx="1">
                  <c:v>9.8000000000000007</c:v>
                </c:pt>
                <c:pt idx="2">
                  <c:v>13.3</c:v>
                </c:pt>
              </c:numCache>
            </c:numRef>
          </c:val>
          <c:extLst>
            <c:ext xmlns:c16="http://schemas.microsoft.com/office/drawing/2014/chart" uri="{C3380CC4-5D6E-409C-BE32-E72D297353CC}">
              <c16:uniqueId val="{00000000-9932-4E4F-B104-B967744C7AEF}"/>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9706-4510-98D7-911BB954EDB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35.770000000000003</c:v>
                </c:pt>
                <c:pt idx="1">
                  <c:v>30.45</c:v>
                </c:pt>
              </c:numCache>
            </c:numRef>
          </c:val>
          <c:extLst>
            <c:ext xmlns:c16="http://schemas.microsoft.com/office/drawing/2014/chart" uri="{C3380CC4-5D6E-409C-BE32-E72D297353CC}">
              <c16:uniqueId val="{00000000-9706-4510-98D7-911BB954EDB8}"/>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117481651337758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E50B-45CD-AD30-1C6FBB1BAE3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1.37</c:v>
                </c:pt>
                <c:pt idx="1">
                  <c:v>0.98</c:v>
                </c:pt>
              </c:numCache>
            </c:numRef>
          </c:val>
          <c:extLst>
            <c:ext xmlns:c16="http://schemas.microsoft.com/office/drawing/2014/chart" uri="{C3380CC4-5D6E-409C-BE32-E72D297353CC}">
              <c16:uniqueId val="{00000002-E50B-45CD-AD30-1C6FBB1BAE34}"/>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234B-40D9-A412-0F030F7EFB0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1.35</c:v>
                </c:pt>
                <c:pt idx="1">
                  <c:v>1.07</c:v>
                </c:pt>
              </c:numCache>
            </c:numRef>
          </c:val>
          <c:extLst>
            <c:ext xmlns:c16="http://schemas.microsoft.com/office/drawing/2014/chart" uri="{C3380CC4-5D6E-409C-BE32-E72D297353CC}">
              <c16:uniqueId val="{00000002-234B-40D9-A412-0F030F7EFB09}"/>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4531507900656"/>
          <c:y val="5.2495217758797098E-2"/>
          <c:w val="0.79825432906445826"/>
          <c:h val="0.76846217111144488"/>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7068-4947-8F0D-5ACE0D081C1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5.75</c:v>
                </c:pt>
                <c:pt idx="1">
                  <c:v>6.74</c:v>
                </c:pt>
              </c:numCache>
            </c:numRef>
          </c:val>
          <c:extLst>
            <c:ext xmlns:c16="http://schemas.microsoft.com/office/drawing/2014/chart" uri="{C3380CC4-5D6E-409C-BE32-E72D297353CC}">
              <c16:uniqueId val="{00000002-7068-4947-8F0D-5ACE0D081C1D}"/>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26584811047622"/>
          <c:y val="4.9232091908469749E-2"/>
          <c:w val="0.79825432906445826"/>
          <c:h val="0.78477812219929122"/>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7F5E-45A4-BB44-D1848F536A1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numCache>
            </c:numRef>
          </c:val>
          <c:extLst>
            <c:ext xmlns:c16="http://schemas.microsoft.com/office/drawing/2014/chart" uri="{C3380CC4-5D6E-409C-BE32-E72D297353CC}">
              <c16:uniqueId val="{00000002-7F5E-45A4-BB44-D1848F536A19}"/>
            </c:ext>
          </c:extLst>
        </c:ser>
        <c:dLbls>
          <c:showLegendKey val="0"/>
          <c:showVal val="0"/>
          <c:showCatName val="0"/>
          <c:showSerName val="0"/>
          <c:showPercent val="0"/>
          <c:showBubbleSize val="0"/>
        </c:dLbls>
        <c:gapWidth val="100"/>
        <c:overlap val="-27"/>
        <c:axId val="1688990655"/>
        <c:axId val="1688995455"/>
      </c:barChart>
      <c:catAx>
        <c:axId val="168899065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5455"/>
        <c:crosses val="autoZero"/>
        <c:auto val="1"/>
        <c:lblAlgn val="ctr"/>
        <c:lblOffset val="100"/>
        <c:noMultiLvlLbl val="0"/>
      </c:catAx>
      <c:valAx>
        <c:axId val="1688995455"/>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8990655"/>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018977-0EE8-2F44-A5F3-6B47548C9261}"/>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latin typeface="Open Sans" panose="020B0606030504020204" pitchFamily="34" charset="0"/>
            </a:endParaRPr>
          </a:p>
        </p:txBody>
      </p:sp>
      <p:sp>
        <p:nvSpPr>
          <p:cNvPr id="3" name="Date Placeholder 2">
            <a:extLst>
              <a:ext uri="{FF2B5EF4-FFF2-40B4-BE49-F238E27FC236}">
                <a16:creationId xmlns:a16="http://schemas.microsoft.com/office/drawing/2014/main" id="{8406B25D-270A-C746-87B6-7C62253C42A8}"/>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7ADBBCA-923A-3441-BFA0-90E5FEDE311A}" type="datetimeFigureOut">
              <a:rPr lang="en-US" smtClean="0">
                <a:latin typeface="Open Sans" panose="020B0606030504020204" pitchFamily="34" charset="0"/>
              </a:rPr>
              <a:t>12/18/2025</a:t>
            </a:fld>
            <a:endParaRPr lang="en-US">
              <a:latin typeface="Open Sans" panose="020B0606030504020204" pitchFamily="34" charset="0"/>
            </a:endParaRPr>
          </a:p>
        </p:txBody>
      </p:sp>
      <p:sp>
        <p:nvSpPr>
          <p:cNvPr id="4" name="Footer Placeholder 3">
            <a:extLst>
              <a:ext uri="{FF2B5EF4-FFF2-40B4-BE49-F238E27FC236}">
                <a16:creationId xmlns:a16="http://schemas.microsoft.com/office/drawing/2014/main" id="{B148285F-DFCF-EA40-B8F0-045E588C5BC2}"/>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latin typeface="Open Sans" panose="020B0606030504020204" pitchFamily="34" charset="0"/>
            </a:endParaRPr>
          </a:p>
        </p:txBody>
      </p:sp>
      <p:sp>
        <p:nvSpPr>
          <p:cNvPr id="5" name="Slide Number Placeholder 4">
            <a:extLst>
              <a:ext uri="{FF2B5EF4-FFF2-40B4-BE49-F238E27FC236}">
                <a16:creationId xmlns:a16="http://schemas.microsoft.com/office/drawing/2014/main" id="{AA192E1C-D389-9D4E-9F4E-1548E0AAA8C1}"/>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25673C3-27A8-D144-A7C0-09FAF063A9CD}"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15945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99D25135-8F2B-3A4A-87B4-4A416BBAAFF0}" type="datetimeFigureOut">
              <a:rPr lang="en-US" smtClean="0"/>
              <a:pPr/>
              <a:t>12/18/2025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FF6365D6-AA63-3047-A4C2-A4044CEFE915}" type="slidenum">
              <a:rPr lang="en-US" smtClean="0"/>
              <a:pPr/>
              <a:t>‹#›</a:t>
            </a:fld>
            <a:endParaRPr lang="en-US"/>
          </a:p>
        </p:txBody>
      </p:sp>
    </p:spTree>
    <p:extLst>
      <p:ext uri="{BB962C8B-B14F-4D97-AF65-F5344CB8AC3E}">
        <p14:creationId xmlns:p14="http://schemas.microsoft.com/office/powerpoint/2010/main" val="402911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365D6-AA63-3047-A4C2-A4044CEFE915}" type="slidenum">
              <a:rPr lang="en-US" smtClean="0"/>
              <a:pPr/>
              <a:t>22</a:t>
            </a:fld>
            <a:endParaRPr lang="en-US"/>
          </a:p>
        </p:txBody>
      </p:sp>
    </p:spTree>
    <p:extLst>
      <p:ext uri="{BB962C8B-B14F-4D97-AF65-F5344CB8AC3E}">
        <p14:creationId xmlns:p14="http://schemas.microsoft.com/office/powerpoint/2010/main" val="219507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CF59-79F6-B66B-88AB-6FBB3C7BC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D050B-22E7-C2B9-0E9C-B45E5B633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F179C-1E12-34ED-CC65-D940C51769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BFB755-BFDD-85F9-2FEA-7FF196EBA333}"/>
              </a:ext>
            </a:extLst>
          </p:cNvPr>
          <p:cNvSpPr>
            <a:spLocks noGrp="1"/>
          </p:cNvSpPr>
          <p:nvPr>
            <p:ph type="sldNum" sz="quarter" idx="5"/>
          </p:nvPr>
        </p:nvSpPr>
        <p:spPr/>
        <p:txBody>
          <a:bodyPr/>
          <a:lstStyle/>
          <a:p>
            <a:fld id="{FF6365D6-AA63-3047-A4C2-A4044CEFE915}" type="slidenum">
              <a:rPr lang="en-US" smtClean="0"/>
              <a:pPr/>
              <a:t>50</a:t>
            </a:fld>
            <a:endParaRPr lang="en-US"/>
          </a:p>
        </p:txBody>
      </p:sp>
    </p:spTree>
    <p:extLst>
      <p:ext uri="{BB962C8B-B14F-4D97-AF65-F5344CB8AC3E}">
        <p14:creationId xmlns:p14="http://schemas.microsoft.com/office/powerpoint/2010/main" val="96210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i="1"/>
              <a:t>Please include any information that is relevant to the clinical management of the patient. ​Please describe patient symptoms that led the patient to consult their physician.</a:t>
            </a:r>
            <a:endParaRPr lang="en-US" sz="1200" b="1" i="0" u="none" strike="noStrike" kern="1200">
              <a:solidFill>
                <a:srgbClr val="595959"/>
              </a:solidFill>
              <a:effectLst/>
              <a:latin typeface="Arial" panose="020B0604020202020204" pitchFamily="34" charset="0"/>
            </a:endParaRPr>
          </a:p>
          <a:p>
            <a:pPr marL="0" algn="l" rtl="0" eaLnBrk="1" fontAlgn="ctr" latinLnBrk="0" hangingPunct="1"/>
            <a:endParaRPr lang="en-US" sz="1200" b="1" i="0" u="none" strike="noStrike" kern="1200">
              <a:solidFill>
                <a:srgbClr val="595959"/>
              </a:solidFill>
              <a:effectLst/>
              <a:latin typeface="Arial" panose="020B0604020202020204" pitchFamily="34" charset="0"/>
            </a:endParaRPr>
          </a:p>
          <a:p>
            <a:pPr marL="0" algn="l" rtl="0" eaLnBrk="1" fontAlgn="ctr" latinLnBrk="0" hangingPunct="1"/>
            <a:r>
              <a:rPr lang="en-GB" sz="1200" b="1" i="0" u="none" strike="noStrike" kern="1200">
                <a:solidFill>
                  <a:srgbClr val="595959"/>
                </a:solidFill>
                <a:effectLst/>
                <a:latin typeface="Arial" panose="020B0604020202020204" pitchFamily="34" charset="0"/>
              </a:rPr>
              <a:t>Previous medical history, </a:t>
            </a:r>
            <a:r>
              <a:rPr lang="en-GB" sz="1200" b="0" i="0" u="none" strike="noStrike" kern="1200">
                <a:solidFill>
                  <a:srgbClr val="595959"/>
                </a:solidFill>
                <a:effectLst/>
                <a:latin typeface="Arial" panose="020B0604020202020204" pitchFamily="34" charset="0"/>
              </a:rPr>
              <a:t>including family history, comorbidities, prior medication use, prior eye injury or surgery, and any other information relevant to treatment decisions​</a:t>
            </a:r>
            <a:endParaRPr lang="en-GB" sz="1200" b="0" i="0" u="none" strike="noStrike">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b="1" i="0" u="none" strike="noStrike" kern="1200">
                <a:solidFill>
                  <a:srgbClr val="595959"/>
                </a:solidFill>
                <a:effectLst/>
                <a:latin typeface="Arial" panose="020B0604020202020204" pitchFamily="34" charset="0"/>
              </a:rPr>
              <a:t>Symptoms at initial presentation, </a:t>
            </a:r>
            <a:r>
              <a:rPr lang="en-GB" sz="1200" b="0" i="0" u="none" strike="noStrike" kern="1200">
                <a:solidFill>
                  <a:srgbClr val="595959"/>
                </a:solidFill>
                <a:effectLst/>
                <a:latin typeface="Arial" panose="020B0604020202020204" pitchFamily="34" charset="0"/>
              </a:rPr>
              <a:t>including </a:t>
            </a:r>
            <a:r>
              <a:rPr lang="en-GB" sz="1800" b="0" i="0">
                <a:solidFill>
                  <a:srgbClr val="474747"/>
                </a:solidFill>
                <a:effectLst/>
                <a:latin typeface="Arial" panose="020B0604020202020204" pitchFamily="34" charset="0"/>
              </a:rPr>
              <a:t>stinging, burning, or scratchy sensation in the </a:t>
            </a:r>
            <a:r>
              <a:rPr lang="en-GB" sz="1800" b="0" i="0">
                <a:solidFill>
                  <a:srgbClr val="767676"/>
                </a:solidFill>
                <a:effectLst/>
                <a:latin typeface="Arial" panose="020B0604020202020204" pitchFamily="34" charset="0"/>
              </a:rPr>
              <a:t>eye(s), </a:t>
            </a:r>
            <a:r>
              <a:rPr lang="en-GB" sz="1800" b="0" i="0">
                <a:solidFill>
                  <a:srgbClr val="080808"/>
                </a:solidFill>
                <a:effectLst/>
                <a:latin typeface="mayo-sans"/>
              </a:rPr>
              <a:t>stringy mucus in or around the eyes, sensitivity to light, </a:t>
            </a:r>
            <a:r>
              <a:rPr lang="en-GB" sz="1200" b="0" i="0" u="none" strike="noStrike" kern="1200">
                <a:solidFill>
                  <a:srgbClr val="595959"/>
                </a:solidFill>
                <a:effectLst/>
                <a:latin typeface="Arial" panose="020B0604020202020204" pitchFamily="34" charset="0"/>
              </a:rPr>
              <a:t>eye pain or pressure, headaches, low vision, blurred vision, tunnel vision, or blind spots, nausea and vomiting, red eyes</a:t>
            </a:r>
            <a:endParaRPr lang="en-GB" sz="12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F6365D6-AA63-3047-A4C2-A4044CEFE915}" type="slidenum">
              <a:rPr lang="en-US" smtClean="0"/>
              <a:pPr/>
              <a:t>41</a:t>
            </a:fld>
            <a:endParaRPr lang="en-US"/>
          </a:p>
        </p:txBody>
      </p:sp>
    </p:spTree>
    <p:extLst>
      <p:ext uri="{BB962C8B-B14F-4D97-AF65-F5344CB8AC3E}">
        <p14:creationId xmlns:p14="http://schemas.microsoft.com/office/powerpoint/2010/main" val="265081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04946-3164-3CB4-F5FA-59BF3DCD6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F3E7B-E717-4671-B3B3-1FA4D8948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8CE4D-5067-B229-E8E0-0BCF9956B1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3FEB48-C911-13AA-6BAC-0E605D710164}"/>
              </a:ext>
            </a:extLst>
          </p:cNvPr>
          <p:cNvSpPr>
            <a:spLocks noGrp="1"/>
          </p:cNvSpPr>
          <p:nvPr>
            <p:ph type="sldNum" sz="quarter" idx="5"/>
          </p:nvPr>
        </p:nvSpPr>
        <p:spPr/>
        <p:txBody>
          <a:bodyPr/>
          <a:lstStyle/>
          <a:p>
            <a:fld id="{FF6365D6-AA63-3047-A4C2-A4044CEFE915}" type="slidenum">
              <a:rPr lang="en-US" smtClean="0"/>
              <a:pPr/>
              <a:t>42</a:t>
            </a:fld>
            <a:endParaRPr lang="en-US"/>
          </a:p>
        </p:txBody>
      </p:sp>
    </p:spTree>
    <p:extLst>
      <p:ext uri="{BB962C8B-B14F-4D97-AF65-F5344CB8AC3E}">
        <p14:creationId xmlns:p14="http://schemas.microsoft.com/office/powerpoint/2010/main" val="23374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CA08-666F-8A21-6C2B-75409C034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69355-0C5E-6A98-C487-C2DCC879A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CC199-F076-E207-1C65-0EBCD46A35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C9A6B7-51CA-EF34-22D1-4A419D7312B6}"/>
              </a:ext>
            </a:extLst>
          </p:cNvPr>
          <p:cNvSpPr>
            <a:spLocks noGrp="1"/>
          </p:cNvSpPr>
          <p:nvPr>
            <p:ph type="sldNum" sz="quarter" idx="5"/>
          </p:nvPr>
        </p:nvSpPr>
        <p:spPr/>
        <p:txBody>
          <a:bodyPr/>
          <a:lstStyle/>
          <a:p>
            <a:fld id="{FF6365D6-AA63-3047-A4C2-A4044CEFE915}" type="slidenum">
              <a:rPr lang="en-US" smtClean="0"/>
              <a:pPr/>
              <a:t>43</a:t>
            </a:fld>
            <a:endParaRPr lang="en-US"/>
          </a:p>
        </p:txBody>
      </p:sp>
    </p:spTree>
    <p:extLst>
      <p:ext uri="{BB962C8B-B14F-4D97-AF65-F5344CB8AC3E}">
        <p14:creationId xmlns:p14="http://schemas.microsoft.com/office/powerpoint/2010/main" val="18080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68324-0E5E-11D8-30CF-A02ECA4D0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98AD7-0181-4A79-AF75-024652FA9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B64C6-3E21-A681-6115-BD1CB1634E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3D53EE-7009-A4AD-61ED-ED0609E7BB1C}"/>
              </a:ext>
            </a:extLst>
          </p:cNvPr>
          <p:cNvSpPr>
            <a:spLocks noGrp="1"/>
          </p:cNvSpPr>
          <p:nvPr>
            <p:ph type="sldNum" sz="quarter" idx="5"/>
          </p:nvPr>
        </p:nvSpPr>
        <p:spPr/>
        <p:txBody>
          <a:bodyPr/>
          <a:lstStyle/>
          <a:p>
            <a:fld id="{FF6365D6-AA63-3047-A4C2-A4044CEFE915}" type="slidenum">
              <a:rPr lang="en-US" smtClean="0"/>
              <a:pPr/>
              <a:t>44</a:t>
            </a:fld>
            <a:endParaRPr lang="en-US"/>
          </a:p>
        </p:txBody>
      </p:sp>
    </p:spTree>
    <p:extLst>
      <p:ext uri="{BB962C8B-B14F-4D97-AF65-F5344CB8AC3E}">
        <p14:creationId xmlns:p14="http://schemas.microsoft.com/office/powerpoint/2010/main" val="121434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19F6F-A45F-4682-0163-AB6B5507A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C48F6-2439-21D6-E039-6CFB79F98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072C6-AB90-DBC4-251F-8804A2BD0E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t>Describe the first-line treatment that was administered and any subsequent treatments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200" b="1">
                <a:solidFill>
                  <a:schemeClr val="tx1">
                    <a:lumMod val="65000"/>
                    <a:lumOff val="35000"/>
                  </a:schemeClr>
                </a:solidFill>
              </a:rPr>
              <a:t>Treatment administered (eye drops/laser/surgery), </a:t>
            </a:r>
            <a:r>
              <a:rPr lang="en-GB" altLang="ja-JP" sz="1200" b="0">
                <a:solidFill>
                  <a:schemeClr val="tx1">
                    <a:lumMod val="65000"/>
                    <a:lumOff val="35000"/>
                  </a:schemeClr>
                </a:solidFill>
              </a:rPr>
              <a:t>including the reason for treatment selection </a:t>
            </a:r>
            <a:endParaRPr lang="en-GB" altLang="ja-JP" sz="1200" b="0">
              <a:solidFill>
                <a:schemeClr val="tx1">
                  <a:lumMod val="65000"/>
                  <a:lumOff val="35000"/>
                </a:schemeClr>
              </a:solidFill>
              <a:latin typeface="Arial" panose="020B0604020202020204" pitchFamily="34" charset="0"/>
              <a:cs typeface="Arial" panose="020B0604020202020204" pitchFamily="34" charset="0"/>
            </a:endParaRPr>
          </a:p>
          <a:p>
            <a:r>
              <a:rPr lang="en-GB" altLang="ja-JP" sz="1200" b="1">
                <a:solidFill>
                  <a:schemeClr val="tx1">
                    <a:lumMod val="65000"/>
                    <a:lumOff val="35000"/>
                  </a:schemeClr>
                </a:solidFill>
              </a:rPr>
              <a:t>Treatment response, </a:t>
            </a:r>
            <a:r>
              <a:rPr lang="en-GB" altLang="ja-JP" sz="1200" b="0">
                <a:solidFill>
                  <a:schemeClr val="tx1">
                    <a:lumMod val="65000"/>
                    <a:lumOff val="35000"/>
                  </a:schemeClr>
                </a:solidFill>
              </a:rPr>
              <a:t>including any relevant assessment measures, notable adverse events, and quality of life</a:t>
            </a:r>
          </a:p>
          <a:p>
            <a:r>
              <a:rPr lang="en-GB" altLang="ja-JP" sz="1200" b="1">
                <a:solidFill>
                  <a:schemeClr val="tx1">
                    <a:lumMod val="65000"/>
                    <a:lumOff val="35000"/>
                  </a:schemeClr>
                </a:solidFill>
              </a:rPr>
              <a:t>Change in therapy,</a:t>
            </a:r>
            <a:r>
              <a:rPr lang="en-GB" altLang="ja-JP" sz="1200" b="0">
                <a:solidFill>
                  <a:schemeClr val="tx1">
                    <a:lumMod val="65000"/>
                    <a:lumOff val="35000"/>
                  </a:schemeClr>
                </a:solidFill>
              </a:rPr>
              <a:t> including dosage, reason for change - e.g. tolerability, safety, treatment target not reached, patient preference, etc</a:t>
            </a:r>
            <a:endParaRPr lang="en-GB" altLang="ja-JP" sz="1200" b="1">
              <a:solidFill>
                <a:schemeClr val="tx1">
                  <a:lumMod val="65000"/>
                  <a:lumOff val="35000"/>
                </a:schemeClr>
              </a:solidFill>
            </a:endParaRPr>
          </a:p>
          <a:p>
            <a:endParaRPr lang="en-GB" sz="1200" b="0">
              <a:solidFill>
                <a:schemeClr val="tx1"/>
              </a:solidFill>
            </a:endParaRPr>
          </a:p>
          <a:p>
            <a:endParaRPr lang="en-US"/>
          </a:p>
        </p:txBody>
      </p:sp>
      <p:sp>
        <p:nvSpPr>
          <p:cNvPr id="4" name="Slide Number Placeholder 3">
            <a:extLst>
              <a:ext uri="{FF2B5EF4-FFF2-40B4-BE49-F238E27FC236}">
                <a16:creationId xmlns:a16="http://schemas.microsoft.com/office/drawing/2014/main" id="{764465F6-B379-05F9-EB49-9FFBDA62AE05}"/>
              </a:ext>
            </a:extLst>
          </p:cNvPr>
          <p:cNvSpPr>
            <a:spLocks noGrp="1"/>
          </p:cNvSpPr>
          <p:nvPr>
            <p:ph type="sldNum" sz="quarter" idx="5"/>
          </p:nvPr>
        </p:nvSpPr>
        <p:spPr/>
        <p:txBody>
          <a:bodyPr/>
          <a:lstStyle/>
          <a:p>
            <a:fld id="{FF6365D6-AA63-3047-A4C2-A4044CEFE915}" type="slidenum">
              <a:rPr lang="en-US" smtClean="0"/>
              <a:pPr/>
              <a:t>45</a:t>
            </a:fld>
            <a:endParaRPr lang="en-US"/>
          </a:p>
        </p:txBody>
      </p:sp>
    </p:spTree>
    <p:extLst>
      <p:ext uri="{BB962C8B-B14F-4D97-AF65-F5344CB8AC3E}">
        <p14:creationId xmlns:p14="http://schemas.microsoft.com/office/powerpoint/2010/main" val="413010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43F7B-D944-8AD7-245F-1392C5783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B518A-1D49-788F-9B9F-2F1F8C2E8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7C65A-A7A7-F73B-4829-05F5982312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7FE467-834E-F734-4A40-D5C0F8E910B7}"/>
              </a:ext>
            </a:extLst>
          </p:cNvPr>
          <p:cNvSpPr>
            <a:spLocks noGrp="1"/>
          </p:cNvSpPr>
          <p:nvPr>
            <p:ph type="sldNum" sz="quarter" idx="5"/>
          </p:nvPr>
        </p:nvSpPr>
        <p:spPr/>
        <p:txBody>
          <a:bodyPr/>
          <a:lstStyle/>
          <a:p>
            <a:fld id="{FF6365D6-AA63-3047-A4C2-A4044CEFE915}" type="slidenum">
              <a:rPr lang="en-US" smtClean="0"/>
              <a:pPr/>
              <a:t>46</a:t>
            </a:fld>
            <a:endParaRPr lang="en-US"/>
          </a:p>
        </p:txBody>
      </p:sp>
    </p:spTree>
    <p:extLst>
      <p:ext uri="{BB962C8B-B14F-4D97-AF65-F5344CB8AC3E}">
        <p14:creationId xmlns:p14="http://schemas.microsoft.com/office/powerpoint/2010/main" val="15078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CD67-C691-8882-7E6D-48205C018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0121A-9D07-0240-7660-75BFB85B1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17A3D-6B42-560D-7A19-74ADC350B7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16C9A1-18E5-C1F1-723B-5AA0DFBC2965}"/>
              </a:ext>
            </a:extLst>
          </p:cNvPr>
          <p:cNvSpPr>
            <a:spLocks noGrp="1"/>
          </p:cNvSpPr>
          <p:nvPr>
            <p:ph type="sldNum" sz="quarter" idx="5"/>
          </p:nvPr>
        </p:nvSpPr>
        <p:spPr/>
        <p:txBody>
          <a:bodyPr/>
          <a:lstStyle/>
          <a:p>
            <a:fld id="{FF6365D6-AA63-3047-A4C2-A4044CEFE915}" type="slidenum">
              <a:rPr lang="en-US" smtClean="0"/>
              <a:pPr/>
              <a:t>47</a:t>
            </a:fld>
            <a:endParaRPr lang="en-US"/>
          </a:p>
        </p:txBody>
      </p:sp>
    </p:spTree>
    <p:extLst>
      <p:ext uri="{BB962C8B-B14F-4D97-AF65-F5344CB8AC3E}">
        <p14:creationId xmlns:p14="http://schemas.microsoft.com/office/powerpoint/2010/main" val="425984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A0BC7-4AAE-6888-31AD-84FCF77F6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F1C3E-2636-D1A4-D746-12763219B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F69F3-154E-09E4-DD18-2D52E77D4A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0AF865-90CA-5D4B-0190-C5606F06F2F7}"/>
              </a:ext>
            </a:extLst>
          </p:cNvPr>
          <p:cNvSpPr>
            <a:spLocks noGrp="1"/>
          </p:cNvSpPr>
          <p:nvPr>
            <p:ph type="sldNum" sz="quarter" idx="5"/>
          </p:nvPr>
        </p:nvSpPr>
        <p:spPr/>
        <p:txBody>
          <a:bodyPr/>
          <a:lstStyle/>
          <a:p>
            <a:fld id="{FF6365D6-AA63-3047-A4C2-A4044CEFE915}" type="slidenum">
              <a:rPr lang="en-US" smtClean="0"/>
              <a:pPr/>
              <a:t>48</a:t>
            </a:fld>
            <a:endParaRPr lang="en-US"/>
          </a:p>
        </p:txBody>
      </p:sp>
    </p:spTree>
    <p:extLst>
      <p:ext uri="{BB962C8B-B14F-4D97-AF65-F5344CB8AC3E}">
        <p14:creationId xmlns:p14="http://schemas.microsoft.com/office/powerpoint/2010/main" val="1608479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_SantenDB">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191B0D54-9141-E0BA-EB18-C422715660BC}"/>
              </a:ext>
            </a:extLst>
          </p:cNvPr>
          <p:cNvGrpSpPr/>
          <p:nvPr userDrawn="1"/>
        </p:nvGrpSpPr>
        <p:grpSpPr>
          <a:xfrm>
            <a:off x="222296" y="6185040"/>
            <a:ext cx="11675443" cy="560869"/>
            <a:chOff x="211756" y="6237645"/>
            <a:chExt cx="11675443" cy="560869"/>
          </a:xfrm>
        </p:grpSpPr>
        <p:sp>
          <p:nvSpPr>
            <p:cNvPr id="19" name="正方形/長方形 18">
              <a:extLst>
                <a:ext uri="{FF2B5EF4-FFF2-40B4-BE49-F238E27FC236}">
                  <a16:creationId xmlns:a16="http://schemas.microsoft.com/office/drawing/2014/main" id="{64F55BFB-E6BC-554A-1774-96F9466F3D18}"/>
                </a:ext>
              </a:extLst>
            </p:cNvPr>
            <p:cNvSpPr/>
            <p:nvPr userDrawn="1"/>
          </p:nvSpPr>
          <p:spPr bwMode="gray">
            <a:xfrm>
              <a:off x="8137422" y="6237645"/>
              <a:ext cx="3749777" cy="560869"/>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0" name="正方形/長方形 19">
              <a:extLst>
                <a:ext uri="{FF2B5EF4-FFF2-40B4-BE49-F238E27FC236}">
                  <a16:creationId xmlns:a16="http://schemas.microsoft.com/office/drawing/2014/main" id="{79B814AB-37AE-1A70-3770-A7B05497C4A4}"/>
                </a:ext>
              </a:extLst>
            </p:cNvPr>
            <p:cNvSpPr/>
            <p:nvPr userDrawn="1"/>
          </p:nvSpPr>
          <p:spPr bwMode="gray">
            <a:xfrm>
              <a:off x="211756" y="6423379"/>
              <a:ext cx="3435304" cy="309256"/>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grpSp>
      <p:pic>
        <p:nvPicPr>
          <p:cNvPr id="11" name="図 10">
            <a:extLst>
              <a:ext uri="{FF2B5EF4-FFF2-40B4-BE49-F238E27FC236}">
                <a16:creationId xmlns:a16="http://schemas.microsoft.com/office/drawing/2014/main" id="{CF452C7B-AB52-B673-1B90-9E8DD161CFEB}"/>
              </a:ext>
            </a:extLst>
          </p:cNvPr>
          <p:cNvPicPr>
            <a:picLocks noChangeAspect="1"/>
          </p:cNvPicPr>
          <p:nvPr userDrawn="1"/>
        </p:nvPicPr>
        <p:blipFill>
          <a:blip r:embed="rId2"/>
          <a:srcRect l="152" r="152"/>
          <a:stretch/>
        </p:blipFill>
        <p:spPr>
          <a:xfrm>
            <a:off x="0" y="0"/>
            <a:ext cx="12196800" cy="6122360"/>
          </a:xfrm>
          <a:prstGeom prst="rect">
            <a:avLst/>
          </a:prstGeom>
        </p:spPr>
      </p:pic>
      <p:sp>
        <p:nvSpPr>
          <p:cNvPr id="8" name="テキスト ボックス 7">
            <a:extLst>
              <a:ext uri="{FF2B5EF4-FFF2-40B4-BE49-F238E27FC236}">
                <a16:creationId xmlns:a16="http://schemas.microsoft.com/office/drawing/2014/main" id="{F87FE20D-8883-22EE-E06E-0F86F39D67CF}"/>
              </a:ext>
            </a:extLst>
          </p:cNvPr>
          <p:cNvSpPr txBox="1"/>
          <p:nvPr userDrawn="1"/>
        </p:nvSpPr>
        <p:spPr>
          <a:xfrm>
            <a:off x="12758738" y="-1314450"/>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23160223-F114-1B37-E25A-318F726CEF16}"/>
              </a:ext>
            </a:extLst>
          </p:cNvPr>
          <p:cNvSpPr txBox="1"/>
          <p:nvPr userDrawn="1"/>
        </p:nvSpPr>
        <p:spPr>
          <a:xfrm>
            <a:off x="-1700213" y="5986463"/>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14" name="Text Placeholder 10">
            <a:extLst>
              <a:ext uri="{FF2B5EF4-FFF2-40B4-BE49-F238E27FC236}">
                <a16:creationId xmlns:a16="http://schemas.microsoft.com/office/drawing/2014/main" id="{2F0253EA-3699-0E10-9567-4697F9DCB4CB}"/>
              </a:ext>
            </a:extLst>
          </p:cNvPr>
          <p:cNvSpPr>
            <a:spLocks noGrp="1"/>
          </p:cNvSpPr>
          <p:nvPr>
            <p:ph type="body" sz="quarter" idx="16" hasCustomPrompt="1"/>
          </p:nvPr>
        </p:nvSpPr>
        <p:spPr bwMode="white">
          <a:xfrm>
            <a:off x="479425" y="3120686"/>
            <a:ext cx="2274596" cy="226200"/>
          </a:xfrm>
          <a:prstGeom prst="rect">
            <a:avLst/>
          </a:prstGeom>
        </p:spPr>
        <p:txBody>
          <a:bodyPr anchor="b">
            <a:noAutofit/>
          </a:bodyPr>
          <a:lstStyle>
            <a:lvl1pPr marL="0" indent="0">
              <a:buFontTx/>
              <a:buNone/>
              <a:defRPr sz="1800" b="0" i="0" baseline="0">
                <a:solidFill>
                  <a:schemeClr val="bg1"/>
                </a:solidFill>
                <a:latin typeface="Arial" panose="020B0604020202020204" pitchFamily="34" charset="0"/>
                <a:ea typeface="Yu Gothic" panose="020B0400000000000000" pitchFamily="34" charset="-128"/>
                <a:cs typeface="Arial" panose="020B0604020202020204" pitchFamily="34" charset="0"/>
              </a:defRPr>
            </a:lvl1pPr>
          </a:lstStyle>
          <a:p>
            <a:pPr lvl="0"/>
            <a:r>
              <a:rPr lang="en-US" altLang="ja-JP"/>
              <a:t>April 30, 20XX</a:t>
            </a:r>
          </a:p>
        </p:txBody>
      </p:sp>
      <p:sp>
        <p:nvSpPr>
          <p:cNvPr id="15" name="Text Placeholder 6">
            <a:extLst>
              <a:ext uri="{FF2B5EF4-FFF2-40B4-BE49-F238E27FC236}">
                <a16:creationId xmlns:a16="http://schemas.microsoft.com/office/drawing/2014/main" id="{B9A7FE8F-A845-1627-299D-B9679EB730C9}"/>
              </a:ext>
            </a:extLst>
          </p:cNvPr>
          <p:cNvSpPr>
            <a:spLocks noGrp="1"/>
          </p:cNvSpPr>
          <p:nvPr>
            <p:ph type="body" sz="quarter" idx="11" hasCustomPrompt="1"/>
          </p:nvPr>
        </p:nvSpPr>
        <p:spPr bwMode="white">
          <a:xfrm>
            <a:off x="479426" y="1401082"/>
            <a:ext cx="7777162" cy="1377152"/>
          </a:xfrm>
          <a:prstGeom prst="rect">
            <a:avLst/>
          </a:prstGeom>
        </p:spPr>
        <p:txBody>
          <a:bodyPr anchor="b">
            <a:noAutofit/>
          </a:bodyPr>
          <a:lstStyle>
            <a:lvl1pPr marL="0" indent="0">
              <a:lnSpc>
                <a:spcPct val="100000"/>
              </a:lnSpc>
              <a:spcBef>
                <a:spcPts val="0"/>
              </a:spcBef>
              <a:spcAft>
                <a:spcPts val="0"/>
              </a:spcAft>
              <a:buFontTx/>
              <a:buNone/>
              <a:defRPr sz="4400" b="1" i="0" baseline="0">
                <a:solidFill>
                  <a:schemeClr val="bg1"/>
                </a:solidFill>
                <a:latin typeface="Arial" panose="020B0604020202020204" pitchFamily="34" charset="0"/>
                <a:ea typeface="游ゴシック Medium" panose="020B0400000000000000" pitchFamily="34"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&lt;Title&gt;</a:t>
            </a:r>
            <a:endParaRPr lang="en-US"/>
          </a:p>
        </p:txBody>
      </p:sp>
      <p:cxnSp>
        <p:nvCxnSpPr>
          <p:cNvPr id="16" name="Straight Connector 13">
            <a:extLst>
              <a:ext uri="{FF2B5EF4-FFF2-40B4-BE49-F238E27FC236}">
                <a16:creationId xmlns:a16="http://schemas.microsoft.com/office/drawing/2014/main" id="{DAD5235B-3061-3553-C5C2-BF345AD248EE}"/>
              </a:ext>
            </a:extLst>
          </p:cNvPr>
          <p:cNvCxnSpPr>
            <a:cxnSpLocks/>
          </p:cNvCxnSpPr>
          <p:nvPr userDrawn="1"/>
        </p:nvCxnSpPr>
        <p:spPr bwMode="white">
          <a:xfrm>
            <a:off x="479425" y="2874994"/>
            <a:ext cx="7777163" cy="2463"/>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E7B8B0EB-4BA4-491A-E340-7C3E2877B306}"/>
              </a:ext>
            </a:extLst>
          </p:cNvPr>
          <p:cNvPicPr>
            <a:picLocks noChangeAspect="1"/>
          </p:cNvPicPr>
          <p:nvPr userDrawn="1"/>
        </p:nvPicPr>
        <p:blipFill>
          <a:blip r:embed="rId3"/>
          <a:stretch>
            <a:fillRect/>
          </a:stretch>
        </p:blipFill>
        <p:spPr>
          <a:xfrm>
            <a:off x="8992080" y="6243937"/>
            <a:ext cx="1101245" cy="436093"/>
          </a:xfrm>
          <a:prstGeom prst="rect">
            <a:avLst/>
          </a:prstGeom>
        </p:spPr>
      </p:pic>
      <p:pic>
        <p:nvPicPr>
          <p:cNvPr id="3" name="Picture 2">
            <a:extLst>
              <a:ext uri="{FF2B5EF4-FFF2-40B4-BE49-F238E27FC236}">
                <a16:creationId xmlns:a16="http://schemas.microsoft.com/office/drawing/2014/main" id="{E7697507-518E-9DC5-61DE-538876BA3C5D}"/>
              </a:ext>
            </a:extLst>
          </p:cNvPr>
          <p:cNvPicPr>
            <a:picLocks noChangeAspect="1"/>
          </p:cNvPicPr>
          <p:nvPr userDrawn="1"/>
        </p:nvPicPr>
        <p:blipFill>
          <a:blip r:embed="rId4"/>
          <a:stretch>
            <a:fillRect/>
          </a:stretch>
        </p:blipFill>
        <p:spPr>
          <a:xfrm>
            <a:off x="10514652" y="6243937"/>
            <a:ext cx="1194300" cy="436093"/>
          </a:xfrm>
          <a:prstGeom prst="rect">
            <a:avLst/>
          </a:prstGeom>
        </p:spPr>
      </p:pic>
      <p:sp>
        <p:nvSpPr>
          <p:cNvPr id="9" name="Rectangle 2">
            <a:extLst>
              <a:ext uri="{FF2B5EF4-FFF2-40B4-BE49-F238E27FC236}">
                <a16:creationId xmlns:a16="http://schemas.microsoft.com/office/drawing/2014/main" id="{64AC0328-04BC-2FF6-DBE4-1B11F1A28F34}"/>
              </a:ext>
            </a:extLst>
          </p:cNvPr>
          <p:cNvSpPr>
            <a:spLocks/>
          </p:cNvSpPr>
          <p:nvPr userDrawn="1"/>
        </p:nvSpPr>
        <p:spPr bwMode="auto">
          <a:xfrm>
            <a:off x="479425" y="6546266"/>
            <a:ext cx="2525787" cy="133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2025 Santen Pharmaceutical Asia </a:t>
            </a:r>
            <a:r>
              <a:rPr lang="en-GB" altLang="ja-JP" sz="700" b="0" i="0" err="1">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Pte.</a:t>
            </a:r>
            <a:r>
              <a:rPr lang="en-GB"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Ltd. All rights reserved.</a:t>
            </a:r>
          </a:p>
        </p:txBody>
      </p:sp>
    </p:spTree>
    <p:extLst>
      <p:ext uri="{BB962C8B-B14F-4D97-AF65-F5344CB8AC3E}">
        <p14:creationId xmlns:p14="http://schemas.microsoft.com/office/powerpoint/2010/main" val="41402441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ntroduction - No Pictur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6205BB-B448-319A-F23C-766214DD13D3}"/>
              </a:ext>
            </a:extLst>
          </p:cNvPr>
          <p:cNvGraphicFramePr>
            <a:graphicFrameLocks noChangeAspect="1"/>
          </p:cNvGraphicFramePr>
          <p:nvPr userDrawn="1">
            <p:custDataLst>
              <p:tags r:id="rId1"/>
            </p:custDataLst>
            <p:extLst>
              <p:ext uri="{D42A27DB-BD31-4B8C-83A1-F6EECF244321}">
                <p14:modId xmlns:p14="http://schemas.microsoft.com/office/powerpoint/2010/main" val="406177406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B6205BB-B448-319A-F23C-766214DD13D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CACC7F7A-5B28-BECF-D547-82308818123F}"/>
              </a:ext>
            </a:extLst>
          </p:cNvPr>
          <p:cNvSpPr>
            <a:spLocks noGrp="1"/>
          </p:cNvSpPr>
          <p:nvPr>
            <p:ph type="body" sz="quarter" idx="14" hasCustomPrompt="1"/>
          </p:nvPr>
        </p:nvSpPr>
        <p:spPr>
          <a:xfrm>
            <a:off x="479425" y="1526244"/>
            <a:ext cx="6480175" cy="4639606"/>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0" i="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a:t>
            </a:r>
          </a:p>
          <a:p>
            <a:pPr lvl="0"/>
            <a:endParaRPr lang="en-US" altLang="ja-JP"/>
          </a:p>
          <a:p>
            <a:pPr lvl="0"/>
            <a:endParaRPr lang="en-US"/>
          </a:p>
        </p:txBody>
      </p:sp>
      <p:sp>
        <p:nvSpPr>
          <p:cNvPr id="11" name="図プレースホルダー 4">
            <a:extLst>
              <a:ext uri="{FF2B5EF4-FFF2-40B4-BE49-F238E27FC236}">
                <a16:creationId xmlns:a16="http://schemas.microsoft.com/office/drawing/2014/main" id="{DC0781F4-5C21-4BC4-BA4E-075EA6BE0C67}"/>
              </a:ext>
            </a:extLst>
          </p:cNvPr>
          <p:cNvSpPr>
            <a:spLocks noGrp="1"/>
          </p:cNvSpPr>
          <p:nvPr>
            <p:ph type="pic" sz="quarter" idx="15" hasCustomPrompt="1"/>
          </p:nvPr>
        </p:nvSpPr>
        <p:spPr>
          <a:xfrm>
            <a:off x="7391400" y="1168414"/>
            <a:ext cx="4322659" cy="4997436"/>
          </a:xfrm>
          <a:prstGeom prst="rect">
            <a:avLst/>
          </a:prstGeom>
          <a:solidFill>
            <a:schemeClr val="bg2">
              <a:lumMod val="75000"/>
            </a:schemeClr>
          </a:solidFill>
        </p:spPr>
        <p:txBody>
          <a:bodyPr/>
          <a:lstStyle>
            <a:lvl1pPr>
              <a:defRPr>
                <a:solidFill>
                  <a:schemeClr val="bg1"/>
                </a:solidFill>
              </a:defRPr>
            </a:lvl1pPr>
          </a:lstStyle>
          <a:p>
            <a:pPr marL="0" marR="0" lvl="0" indent="0" algn="l" defTabSz="914400" rtl="0" eaLnBrk="1" fontAlgn="auto" latinLnBrk="0" hangingPunct="1">
              <a:lnSpc>
                <a:spcPct val="120000"/>
              </a:lnSpc>
              <a:spcBef>
                <a:spcPts val="0"/>
              </a:spcBef>
              <a:spcAft>
                <a:spcPts val="1000"/>
              </a:spcAft>
              <a:buClrTx/>
              <a:buSzPct val="100000"/>
              <a:buFont typeface="Arial" panose="020B0604020202020204" pitchFamily="34" charset="0"/>
              <a:buNone/>
              <a:tabLst/>
              <a:defRPr/>
            </a:pPr>
            <a:r>
              <a:rPr lang="en-US"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rPr>
              <a:t>Click the icon to insert photo</a:t>
            </a:r>
            <a:endParaRPr lang="en-JP"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endParaRPr>
          </a:p>
        </p:txBody>
      </p:sp>
      <p:sp>
        <p:nvSpPr>
          <p:cNvPr id="4" name="タイトル 4">
            <a:extLst>
              <a:ext uri="{FF2B5EF4-FFF2-40B4-BE49-F238E27FC236}">
                <a16:creationId xmlns:a16="http://schemas.microsoft.com/office/drawing/2014/main" id="{C683CA8D-9EEF-7688-98CC-3358ED6D7067}"/>
              </a:ext>
            </a:extLst>
          </p:cNvPr>
          <p:cNvSpPr>
            <a:spLocks noGrp="1"/>
          </p:cNvSpPr>
          <p:nvPr>
            <p:ph type="title" hasCustomPrompt="1"/>
          </p:nvPr>
        </p:nvSpPr>
        <p:spPr>
          <a:xfrm>
            <a:off x="479425" y="282773"/>
            <a:ext cx="11233150"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5" name="Text Placeholder 5">
            <a:extLst>
              <a:ext uri="{FF2B5EF4-FFF2-40B4-BE49-F238E27FC236}">
                <a16:creationId xmlns:a16="http://schemas.microsoft.com/office/drawing/2014/main" id="{1F835C6B-6AFC-17BF-0253-D0099A7B4504}"/>
              </a:ext>
            </a:extLst>
          </p:cNvPr>
          <p:cNvSpPr>
            <a:spLocks noGrp="1"/>
          </p:cNvSpPr>
          <p:nvPr>
            <p:ph type="body" sz="quarter" idx="21" hasCustomPrompt="1"/>
          </p:nvPr>
        </p:nvSpPr>
        <p:spPr>
          <a:xfrm>
            <a:off x="479425" y="1168414"/>
            <a:ext cx="6480175"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Tree>
    <p:extLst>
      <p:ext uri="{BB962C8B-B14F-4D97-AF65-F5344CB8AC3E}">
        <p14:creationId xmlns:p14="http://schemas.microsoft.com/office/powerpoint/2010/main" val="131198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ntroduction - No Pictur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6205BB-B448-319A-F23C-766214DD13D3}"/>
              </a:ext>
            </a:extLst>
          </p:cNvPr>
          <p:cNvGraphicFramePr>
            <a:graphicFrameLocks noChangeAspect="1"/>
          </p:cNvGraphicFramePr>
          <p:nvPr userDrawn="1">
            <p:custDataLst>
              <p:tags r:id="rId1"/>
            </p:custDataLst>
            <p:extLst>
              <p:ext uri="{D42A27DB-BD31-4B8C-83A1-F6EECF244321}">
                <p14:modId xmlns:p14="http://schemas.microsoft.com/office/powerpoint/2010/main" val="406177406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B6205BB-B448-319A-F23C-766214DD13D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図プレースホルダー 4">
            <a:extLst>
              <a:ext uri="{FF2B5EF4-FFF2-40B4-BE49-F238E27FC236}">
                <a16:creationId xmlns:a16="http://schemas.microsoft.com/office/drawing/2014/main" id="{913C55DF-DB2F-4BA9-E062-6C0A65C6027B}"/>
              </a:ext>
            </a:extLst>
          </p:cNvPr>
          <p:cNvSpPr>
            <a:spLocks noGrp="1"/>
          </p:cNvSpPr>
          <p:nvPr>
            <p:ph type="pic" sz="quarter" idx="15" hasCustomPrompt="1"/>
          </p:nvPr>
        </p:nvSpPr>
        <p:spPr>
          <a:xfrm>
            <a:off x="479425" y="1168414"/>
            <a:ext cx="4321175" cy="4997436"/>
          </a:xfrm>
          <a:prstGeom prst="rect">
            <a:avLst/>
          </a:prstGeom>
          <a:solidFill>
            <a:schemeClr val="bg2">
              <a:lumMod val="75000"/>
            </a:schemeClr>
          </a:solidFill>
        </p:spPr>
        <p:txBody>
          <a:bodyPr/>
          <a:lstStyle>
            <a:lvl1pPr>
              <a:defRPr>
                <a:solidFill>
                  <a:schemeClr val="bg1"/>
                </a:solidFill>
              </a:defRPr>
            </a:lvl1pPr>
          </a:lstStyle>
          <a:p>
            <a:pPr marL="0" marR="0" lvl="0" indent="0" algn="l" defTabSz="914400" rtl="0" eaLnBrk="1" fontAlgn="auto" latinLnBrk="0" hangingPunct="1">
              <a:lnSpc>
                <a:spcPct val="120000"/>
              </a:lnSpc>
              <a:spcBef>
                <a:spcPts val="0"/>
              </a:spcBef>
              <a:spcAft>
                <a:spcPts val="1000"/>
              </a:spcAft>
              <a:buClrTx/>
              <a:buSzPct val="100000"/>
              <a:buFont typeface="Arial" panose="020B0604020202020204" pitchFamily="34" charset="0"/>
              <a:buNone/>
              <a:tabLst/>
              <a:defRPr/>
            </a:pPr>
            <a:r>
              <a:rPr lang="en-US"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rPr>
              <a:t>Click the icon to insert photo</a:t>
            </a:r>
            <a:endParaRPr lang="en-JP"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endParaRPr>
          </a:p>
        </p:txBody>
      </p:sp>
      <p:sp>
        <p:nvSpPr>
          <p:cNvPr id="8" name="Text Placeholder 7">
            <a:extLst>
              <a:ext uri="{FF2B5EF4-FFF2-40B4-BE49-F238E27FC236}">
                <a16:creationId xmlns:a16="http://schemas.microsoft.com/office/drawing/2014/main" id="{CB68D719-F78A-4B0E-E2DE-CA28A8989572}"/>
              </a:ext>
            </a:extLst>
          </p:cNvPr>
          <p:cNvSpPr>
            <a:spLocks noGrp="1"/>
          </p:cNvSpPr>
          <p:nvPr>
            <p:ph type="body" sz="quarter" idx="14" hasCustomPrompt="1"/>
          </p:nvPr>
        </p:nvSpPr>
        <p:spPr>
          <a:xfrm>
            <a:off x="5232400" y="1526244"/>
            <a:ext cx="6480175" cy="4639606"/>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0" i="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0" name="Text Placeholder 5">
            <a:extLst>
              <a:ext uri="{FF2B5EF4-FFF2-40B4-BE49-F238E27FC236}">
                <a16:creationId xmlns:a16="http://schemas.microsoft.com/office/drawing/2014/main" id="{972B9BDB-6B89-C1DA-2FFD-36F99E535C09}"/>
              </a:ext>
            </a:extLst>
          </p:cNvPr>
          <p:cNvSpPr>
            <a:spLocks noGrp="1"/>
          </p:cNvSpPr>
          <p:nvPr>
            <p:ph type="body" sz="quarter" idx="21" hasCustomPrompt="1"/>
          </p:nvPr>
        </p:nvSpPr>
        <p:spPr>
          <a:xfrm>
            <a:off x="5232400" y="1168414"/>
            <a:ext cx="6480175"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3" name="タイトル 4">
            <a:extLst>
              <a:ext uri="{FF2B5EF4-FFF2-40B4-BE49-F238E27FC236}">
                <a16:creationId xmlns:a16="http://schemas.microsoft.com/office/drawing/2014/main" id="{00CF5422-C3FC-B5A7-4C9F-4C1DFA92A333}"/>
              </a:ext>
            </a:extLst>
          </p:cNvPr>
          <p:cNvSpPr>
            <a:spLocks noGrp="1"/>
          </p:cNvSpPr>
          <p:nvPr>
            <p:ph type="title" hasCustomPrompt="1"/>
          </p:nvPr>
        </p:nvSpPr>
        <p:spPr>
          <a:xfrm>
            <a:off x="479425" y="282773"/>
            <a:ext cx="11233150"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213505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E9A58A-A65F-AB1F-EA8D-18BEB4538D54}"/>
              </a:ext>
            </a:extLst>
          </p:cNvPr>
          <p:cNvGraphicFramePr>
            <a:graphicFrameLocks noChangeAspect="1"/>
          </p:cNvGraphicFramePr>
          <p:nvPr userDrawn="1">
            <p:custDataLst>
              <p:tags r:id="rId1"/>
            </p:custDataLst>
            <p:extLst>
              <p:ext uri="{D42A27DB-BD31-4B8C-83A1-F6EECF244321}">
                <p14:modId xmlns:p14="http://schemas.microsoft.com/office/powerpoint/2010/main" val="41241893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E5E9A58A-A65F-AB1F-EA8D-18BEB4538D5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ext Placeholder 7">
            <a:extLst>
              <a:ext uri="{FF2B5EF4-FFF2-40B4-BE49-F238E27FC236}">
                <a16:creationId xmlns:a16="http://schemas.microsoft.com/office/drawing/2014/main" id="{03EAE25F-8E90-9FE7-1591-BCF8BC2B5B01}"/>
              </a:ext>
            </a:extLst>
          </p:cNvPr>
          <p:cNvSpPr>
            <a:spLocks noGrp="1"/>
          </p:cNvSpPr>
          <p:nvPr>
            <p:ph type="body" sz="quarter" idx="14" hasCustomPrompt="1"/>
          </p:nvPr>
        </p:nvSpPr>
        <p:spPr>
          <a:xfrm>
            <a:off x="479425" y="2708275"/>
            <a:ext cx="5400675"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0" name="Text Placeholder 5">
            <a:extLst>
              <a:ext uri="{FF2B5EF4-FFF2-40B4-BE49-F238E27FC236}">
                <a16:creationId xmlns:a16="http://schemas.microsoft.com/office/drawing/2014/main" id="{20E6B22D-954D-C762-0FD7-DC610FA551F4}"/>
              </a:ext>
            </a:extLst>
          </p:cNvPr>
          <p:cNvSpPr>
            <a:spLocks noGrp="1"/>
          </p:cNvSpPr>
          <p:nvPr>
            <p:ph type="body" sz="quarter" idx="21" hasCustomPrompt="1"/>
          </p:nvPr>
        </p:nvSpPr>
        <p:spPr>
          <a:xfrm>
            <a:off x="479425" y="2342497"/>
            <a:ext cx="5400675"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2" name="Text Placeholder 7">
            <a:extLst>
              <a:ext uri="{FF2B5EF4-FFF2-40B4-BE49-F238E27FC236}">
                <a16:creationId xmlns:a16="http://schemas.microsoft.com/office/drawing/2014/main" id="{572DFAC5-701D-6C30-46D8-B16AA1D2A9CD}"/>
              </a:ext>
            </a:extLst>
          </p:cNvPr>
          <p:cNvSpPr>
            <a:spLocks noGrp="1"/>
          </p:cNvSpPr>
          <p:nvPr>
            <p:ph type="body" sz="quarter" idx="22" hasCustomPrompt="1"/>
          </p:nvPr>
        </p:nvSpPr>
        <p:spPr>
          <a:xfrm>
            <a:off x="6311903" y="2708275"/>
            <a:ext cx="5400000"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4" name="Text Placeholder 5">
            <a:extLst>
              <a:ext uri="{FF2B5EF4-FFF2-40B4-BE49-F238E27FC236}">
                <a16:creationId xmlns:a16="http://schemas.microsoft.com/office/drawing/2014/main" id="{75FA9E2B-F10B-4C5F-D824-EE36753E6562}"/>
              </a:ext>
            </a:extLst>
          </p:cNvPr>
          <p:cNvSpPr>
            <a:spLocks noGrp="1"/>
          </p:cNvSpPr>
          <p:nvPr>
            <p:ph type="body" sz="quarter" idx="23" hasCustomPrompt="1"/>
          </p:nvPr>
        </p:nvSpPr>
        <p:spPr>
          <a:xfrm>
            <a:off x="6311903" y="2342497"/>
            <a:ext cx="5400000"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5" name="タイトル 4">
            <a:extLst>
              <a:ext uri="{FF2B5EF4-FFF2-40B4-BE49-F238E27FC236}">
                <a16:creationId xmlns:a16="http://schemas.microsoft.com/office/drawing/2014/main" id="{A9635EEA-FF88-5A00-10F0-D1F4F2CF43DD}"/>
              </a:ext>
            </a:extLst>
          </p:cNvPr>
          <p:cNvSpPr>
            <a:spLocks noGrp="1"/>
          </p:cNvSpPr>
          <p:nvPr>
            <p:ph type="title" hasCustomPrompt="1"/>
          </p:nvPr>
        </p:nvSpPr>
        <p:spPr>
          <a:xfrm>
            <a:off x="479425" y="282773"/>
            <a:ext cx="11233150"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14" name="Text Placeholder 7">
            <a:extLst>
              <a:ext uri="{FF2B5EF4-FFF2-40B4-BE49-F238E27FC236}">
                <a16:creationId xmlns:a16="http://schemas.microsoft.com/office/drawing/2014/main" id="{215AEC1C-E050-9D70-96E6-4F724CF98332}"/>
              </a:ext>
            </a:extLst>
          </p:cNvPr>
          <p:cNvSpPr>
            <a:spLocks noGrp="1"/>
          </p:cNvSpPr>
          <p:nvPr>
            <p:ph type="body" sz="quarter" idx="24" hasCustomPrompt="1"/>
          </p:nvPr>
        </p:nvSpPr>
        <p:spPr>
          <a:xfrm>
            <a:off x="479425" y="1168414"/>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99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ext Placeholder 7">
            <a:extLst>
              <a:ext uri="{FF2B5EF4-FFF2-40B4-BE49-F238E27FC236}">
                <a16:creationId xmlns:a16="http://schemas.microsoft.com/office/drawing/2014/main" id="{1933B6DF-1616-CDB9-1685-F23F75040C0D}"/>
              </a:ext>
            </a:extLst>
          </p:cNvPr>
          <p:cNvSpPr>
            <a:spLocks noGrp="1"/>
          </p:cNvSpPr>
          <p:nvPr>
            <p:ph type="body" sz="quarter" idx="14" hasCustomPrompt="1"/>
          </p:nvPr>
        </p:nvSpPr>
        <p:spPr>
          <a:xfrm>
            <a:off x="479426" y="2708275"/>
            <a:ext cx="3454376"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8" name="Text Placeholder 5">
            <a:extLst>
              <a:ext uri="{FF2B5EF4-FFF2-40B4-BE49-F238E27FC236}">
                <a16:creationId xmlns:a16="http://schemas.microsoft.com/office/drawing/2014/main" id="{F2797A48-B843-BBC1-AAE1-9DC416028ADB}"/>
              </a:ext>
            </a:extLst>
          </p:cNvPr>
          <p:cNvSpPr>
            <a:spLocks noGrp="1"/>
          </p:cNvSpPr>
          <p:nvPr>
            <p:ph type="body" sz="quarter" idx="21" hasCustomPrompt="1"/>
          </p:nvPr>
        </p:nvSpPr>
        <p:spPr>
          <a:xfrm>
            <a:off x="479426" y="2342497"/>
            <a:ext cx="3457576"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9" name="タイトル 4">
            <a:extLst>
              <a:ext uri="{FF2B5EF4-FFF2-40B4-BE49-F238E27FC236}">
                <a16:creationId xmlns:a16="http://schemas.microsoft.com/office/drawing/2014/main" id="{E0010028-1564-C8BA-613B-5548BFB2C86C}"/>
              </a:ext>
            </a:extLst>
          </p:cNvPr>
          <p:cNvSpPr>
            <a:spLocks noGrp="1"/>
          </p:cNvSpPr>
          <p:nvPr>
            <p:ph type="title" hasCustomPrompt="1"/>
          </p:nvPr>
        </p:nvSpPr>
        <p:spPr>
          <a:xfrm>
            <a:off x="479425" y="282773"/>
            <a:ext cx="11233150"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10" name="Text Placeholder 7">
            <a:extLst>
              <a:ext uri="{FF2B5EF4-FFF2-40B4-BE49-F238E27FC236}">
                <a16:creationId xmlns:a16="http://schemas.microsoft.com/office/drawing/2014/main" id="{76B019F8-B01D-CB65-52D2-4C915B343F33}"/>
              </a:ext>
            </a:extLst>
          </p:cNvPr>
          <p:cNvSpPr>
            <a:spLocks noGrp="1"/>
          </p:cNvSpPr>
          <p:nvPr>
            <p:ph type="body" sz="quarter" idx="22" hasCustomPrompt="1"/>
          </p:nvPr>
        </p:nvSpPr>
        <p:spPr>
          <a:xfrm>
            <a:off x="4368000" y="2708275"/>
            <a:ext cx="3456000"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1" name="Text Placeholder 5">
            <a:extLst>
              <a:ext uri="{FF2B5EF4-FFF2-40B4-BE49-F238E27FC236}">
                <a16:creationId xmlns:a16="http://schemas.microsoft.com/office/drawing/2014/main" id="{BD166359-2D96-52F7-706F-96C17183F692}"/>
              </a:ext>
            </a:extLst>
          </p:cNvPr>
          <p:cNvSpPr>
            <a:spLocks noGrp="1"/>
          </p:cNvSpPr>
          <p:nvPr>
            <p:ph type="body" sz="quarter" idx="23" hasCustomPrompt="1"/>
          </p:nvPr>
        </p:nvSpPr>
        <p:spPr>
          <a:xfrm>
            <a:off x="4368000" y="2342497"/>
            <a:ext cx="3456000"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12" name="Text Placeholder 7">
            <a:extLst>
              <a:ext uri="{FF2B5EF4-FFF2-40B4-BE49-F238E27FC236}">
                <a16:creationId xmlns:a16="http://schemas.microsoft.com/office/drawing/2014/main" id="{9D6C9F02-DA11-A09E-DE7E-DD95C0EE3F39}"/>
              </a:ext>
            </a:extLst>
          </p:cNvPr>
          <p:cNvSpPr>
            <a:spLocks noGrp="1"/>
          </p:cNvSpPr>
          <p:nvPr>
            <p:ph type="body" sz="quarter" idx="24" hasCustomPrompt="1"/>
          </p:nvPr>
        </p:nvSpPr>
        <p:spPr>
          <a:xfrm>
            <a:off x="8254866" y="2708275"/>
            <a:ext cx="3456000" cy="3457575"/>
          </a:xfrm>
        </p:spPr>
        <p:txBody>
          <a:bodyPr wrap="square">
            <a:no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3" name="Text Placeholder 5">
            <a:extLst>
              <a:ext uri="{FF2B5EF4-FFF2-40B4-BE49-F238E27FC236}">
                <a16:creationId xmlns:a16="http://schemas.microsoft.com/office/drawing/2014/main" id="{2E04156C-789E-ACE7-BD38-D51CD76EFCFF}"/>
              </a:ext>
            </a:extLst>
          </p:cNvPr>
          <p:cNvSpPr>
            <a:spLocks noGrp="1"/>
          </p:cNvSpPr>
          <p:nvPr>
            <p:ph type="body" sz="quarter" idx="25" hasCustomPrompt="1"/>
          </p:nvPr>
        </p:nvSpPr>
        <p:spPr>
          <a:xfrm>
            <a:off x="8254866" y="2342497"/>
            <a:ext cx="3456000" cy="280014"/>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14" name="Text Placeholder 7">
            <a:extLst>
              <a:ext uri="{FF2B5EF4-FFF2-40B4-BE49-F238E27FC236}">
                <a16:creationId xmlns:a16="http://schemas.microsoft.com/office/drawing/2014/main" id="{7304B6B6-2D75-697B-C5DD-CCEE67E97E12}"/>
              </a:ext>
            </a:extLst>
          </p:cNvPr>
          <p:cNvSpPr>
            <a:spLocks noGrp="1"/>
          </p:cNvSpPr>
          <p:nvPr>
            <p:ph type="body" sz="quarter" idx="26" hasCustomPrompt="1"/>
          </p:nvPr>
        </p:nvSpPr>
        <p:spPr>
          <a:xfrm>
            <a:off x="479425" y="1166680"/>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US"/>
          </a:p>
        </p:txBody>
      </p:sp>
    </p:spTree>
    <p:extLst>
      <p:ext uri="{BB962C8B-B14F-4D97-AF65-F5344CB8AC3E}">
        <p14:creationId xmlns:p14="http://schemas.microsoft.com/office/powerpoint/2010/main" val="274334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inal_Slide">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505ACD5-4B95-3DF0-DE1F-B9E3BEEC7D6D}"/>
              </a:ext>
            </a:extLst>
          </p:cNvPr>
          <p:cNvSpPr/>
          <p:nvPr userDrawn="1"/>
        </p:nvSpPr>
        <p:spPr bwMode="gray">
          <a:xfrm>
            <a:off x="-1" y="21673"/>
            <a:ext cx="12192000" cy="130679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b="0" i="0">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C4B883ED-0D92-C2FC-5486-DA6F4D3AE6DA}"/>
              </a:ext>
            </a:extLst>
          </p:cNvPr>
          <p:cNvGraphicFramePr>
            <a:graphicFrameLocks noChangeAspect="1"/>
          </p:cNvGraphicFramePr>
          <p:nvPr userDrawn="1">
            <p:custDataLst>
              <p:tags r:id="rId1"/>
            </p:custDataLst>
            <p:extLst>
              <p:ext uri="{D42A27DB-BD31-4B8C-83A1-F6EECF244321}">
                <p14:modId xmlns:p14="http://schemas.microsoft.com/office/powerpoint/2010/main" val="42188261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C4B883ED-0D92-C2FC-5486-DA6F4D3AE6D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DD854C9E-3A05-3734-DC87-D555E909B8F6}"/>
              </a:ext>
            </a:extLst>
          </p:cNvPr>
          <p:cNvSpPr/>
          <p:nvPr userDrawn="1"/>
        </p:nvSpPr>
        <p:spPr bwMode="gray">
          <a:xfrm>
            <a:off x="-1" y="6251712"/>
            <a:ext cx="8150087" cy="58461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b="0" i="0">
              <a:latin typeface="Arial" panose="020B0604020202020204" pitchFamily="34" charset="0"/>
              <a:ea typeface="Helvetica Neue" panose="02000503000000020004" pitchFamily="2" charset="0"/>
              <a:cs typeface="Arial" panose="020B0604020202020204" pitchFamily="34" charset="0"/>
            </a:endParaRPr>
          </a:p>
        </p:txBody>
      </p:sp>
      <p:sp>
        <p:nvSpPr>
          <p:cNvPr id="4" name="正方形/長方形 3">
            <a:extLst>
              <a:ext uri="{FF2B5EF4-FFF2-40B4-BE49-F238E27FC236}">
                <a16:creationId xmlns:a16="http://schemas.microsoft.com/office/drawing/2014/main" id="{56201DF3-1B50-9A46-B1FC-99C50B8F4BBA}"/>
              </a:ext>
            </a:extLst>
          </p:cNvPr>
          <p:cNvSpPr/>
          <p:nvPr userDrawn="1"/>
        </p:nvSpPr>
        <p:spPr bwMode="gray">
          <a:xfrm>
            <a:off x="8443891" y="6160503"/>
            <a:ext cx="3497943" cy="58461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b="0" i="0">
              <a:latin typeface="Arial" panose="020B0604020202020204" pitchFamily="34" charset="0"/>
              <a:ea typeface="Helvetica Neue" panose="02000503000000020004" pitchFamily="2" charset="0"/>
              <a:cs typeface="Arial" panose="020B0604020202020204" pitchFamily="34" charset="0"/>
            </a:endParaRPr>
          </a:p>
        </p:txBody>
      </p:sp>
      <p:grpSp>
        <p:nvGrpSpPr>
          <p:cNvPr id="10" name="Group 9">
            <a:extLst>
              <a:ext uri="{FF2B5EF4-FFF2-40B4-BE49-F238E27FC236}">
                <a16:creationId xmlns:a16="http://schemas.microsoft.com/office/drawing/2014/main" id="{07BD2E28-0B66-56C7-A365-F4484E5D75E4}"/>
              </a:ext>
            </a:extLst>
          </p:cNvPr>
          <p:cNvGrpSpPr/>
          <p:nvPr userDrawn="1"/>
        </p:nvGrpSpPr>
        <p:grpSpPr>
          <a:xfrm>
            <a:off x="2950411" y="3461959"/>
            <a:ext cx="6170408" cy="990430"/>
            <a:chOff x="8992080" y="6243937"/>
            <a:chExt cx="2716872" cy="436093"/>
          </a:xfrm>
        </p:grpSpPr>
        <p:pic>
          <p:nvPicPr>
            <p:cNvPr id="11" name="Picture 10">
              <a:extLst>
                <a:ext uri="{FF2B5EF4-FFF2-40B4-BE49-F238E27FC236}">
                  <a16:creationId xmlns:a16="http://schemas.microsoft.com/office/drawing/2014/main" id="{BEBA476C-CFCF-CAB9-427C-3547A0931085}"/>
                </a:ext>
              </a:extLst>
            </p:cNvPr>
            <p:cNvPicPr>
              <a:picLocks noChangeAspect="1"/>
            </p:cNvPicPr>
            <p:nvPr userDrawn="1"/>
          </p:nvPicPr>
          <p:blipFill>
            <a:blip r:embed="rId5"/>
            <a:stretch>
              <a:fillRect/>
            </a:stretch>
          </p:blipFill>
          <p:spPr>
            <a:xfrm>
              <a:off x="8992080" y="6243937"/>
              <a:ext cx="1101245" cy="436093"/>
            </a:xfrm>
            <a:prstGeom prst="rect">
              <a:avLst/>
            </a:prstGeom>
          </p:spPr>
        </p:pic>
        <p:pic>
          <p:nvPicPr>
            <p:cNvPr id="12" name="Picture 11">
              <a:extLst>
                <a:ext uri="{FF2B5EF4-FFF2-40B4-BE49-F238E27FC236}">
                  <a16:creationId xmlns:a16="http://schemas.microsoft.com/office/drawing/2014/main" id="{665AF236-F647-B51E-0EE5-4EDA296B9294}"/>
                </a:ext>
              </a:extLst>
            </p:cNvPr>
            <p:cNvPicPr>
              <a:picLocks noChangeAspect="1"/>
            </p:cNvPicPr>
            <p:nvPr userDrawn="1"/>
          </p:nvPicPr>
          <p:blipFill>
            <a:blip r:embed="rId6"/>
            <a:stretch>
              <a:fillRect/>
            </a:stretch>
          </p:blipFill>
          <p:spPr>
            <a:xfrm>
              <a:off x="10514652" y="6243937"/>
              <a:ext cx="1194300" cy="436093"/>
            </a:xfrm>
            <a:prstGeom prst="rect">
              <a:avLst/>
            </a:prstGeom>
          </p:spPr>
        </p:pic>
      </p:grpSp>
    </p:spTree>
    <p:extLst>
      <p:ext uri="{BB962C8B-B14F-4D97-AF65-F5344CB8AC3E}">
        <p14:creationId xmlns:p14="http://schemas.microsoft.com/office/powerpoint/2010/main" val="25268141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F85B-0614-928F-77D5-643D88E81C8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12734F-8822-90D5-2523-9BF4278B36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3501661F-595F-BBB6-AF41-8ED032ECCDA6}"/>
              </a:ext>
            </a:extLst>
          </p:cNvPr>
          <p:cNvSpPr>
            <a:spLocks noGrp="1"/>
          </p:cNvSpPr>
          <p:nvPr>
            <p:ph type="sldNum" sz="quarter" idx="4"/>
          </p:nvPr>
        </p:nvSpPr>
        <p:spPr>
          <a:xfrm>
            <a:off x="11526982" y="6411018"/>
            <a:ext cx="330400" cy="365125"/>
          </a:xfrm>
          <a:prstGeom prst="rect">
            <a:avLst/>
          </a:prstGeom>
        </p:spPr>
        <p:txBody>
          <a:bodyPr vert="horz" lIns="0" tIns="0" rIns="0" bIns="0" rtlCol="0" anchor="b"/>
          <a:lstStyle>
            <a:lvl1pPr algn="r">
              <a:defRPr sz="1000">
                <a:solidFill>
                  <a:schemeClr val="tx1">
                    <a:tint val="75000"/>
                  </a:schemeClr>
                </a:solidFill>
              </a:defRPr>
            </a:lvl1pPr>
          </a:lstStyle>
          <a:p>
            <a:fld id="{A2F3D436-9780-E846-A0BB-B894CF57E232}" type="slidenum">
              <a:rPr lang="en-US" smtClean="0"/>
              <a:pPr/>
              <a:t>‹#›</a:t>
            </a:fld>
            <a:endParaRPr lang="en-US"/>
          </a:p>
        </p:txBody>
      </p:sp>
      <p:sp>
        <p:nvSpPr>
          <p:cNvPr id="11" name="Footer Placeholder 4">
            <a:extLst>
              <a:ext uri="{FF2B5EF4-FFF2-40B4-BE49-F238E27FC236}">
                <a16:creationId xmlns:a16="http://schemas.microsoft.com/office/drawing/2014/main" id="{78E302CC-9510-BB16-056D-6ABC517BBC72}"/>
              </a:ext>
            </a:extLst>
          </p:cNvPr>
          <p:cNvSpPr>
            <a:spLocks noGrp="1"/>
          </p:cNvSpPr>
          <p:nvPr>
            <p:ph type="ftr" sz="quarter" idx="3"/>
          </p:nvPr>
        </p:nvSpPr>
        <p:spPr>
          <a:xfrm>
            <a:off x="1382123" y="6411018"/>
            <a:ext cx="10014728" cy="365125"/>
          </a:xfrm>
          <a:prstGeom prst="rect">
            <a:avLst/>
          </a:prstGeom>
        </p:spPr>
        <p:txBody>
          <a:bodyPr vert="horz" lIns="0" tIns="0" rIns="0" bIns="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115187458"/>
      </p:ext>
    </p:extLst>
  </p:cSld>
  <p:clrMapOvr>
    <a:masterClrMapping/>
  </p:clrMapOvr>
  <p:extLst>
    <p:ext uri="{DCECCB84-F9BA-43D5-87BE-67443E8EF086}">
      <p15:sldGuideLst xmlns:p15="http://schemas.microsoft.com/office/powerpoint/2012/main">
        <p15:guide id="1" orient="horz" pos="867">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ver_SantenDB">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191B0D54-9141-E0BA-EB18-C422715660BC}"/>
              </a:ext>
            </a:extLst>
          </p:cNvPr>
          <p:cNvGrpSpPr/>
          <p:nvPr userDrawn="1"/>
        </p:nvGrpSpPr>
        <p:grpSpPr>
          <a:xfrm>
            <a:off x="222297" y="6185040"/>
            <a:ext cx="11675443" cy="560869"/>
            <a:chOff x="211756" y="6237645"/>
            <a:chExt cx="11675443" cy="560869"/>
          </a:xfrm>
        </p:grpSpPr>
        <p:sp>
          <p:nvSpPr>
            <p:cNvPr id="19" name="正方形/長方形 18">
              <a:extLst>
                <a:ext uri="{FF2B5EF4-FFF2-40B4-BE49-F238E27FC236}">
                  <a16:creationId xmlns:a16="http://schemas.microsoft.com/office/drawing/2014/main" id="{64F55BFB-E6BC-554A-1774-96F9466F3D18}"/>
                </a:ext>
              </a:extLst>
            </p:cNvPr>
            <p:cNvSpPr/>
            <p:nvPr userDrawn="1"/>
          </p:nvSpPr>
          <p:spPr bwMode="gray">
            <a:xfrm>
              <a:off x="8137422" y="6237645"/>
              <a:ext cx="3749777" cy="560869"/>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0" name="正方形/長方形 19">
              <a:extLst>
                <a:ext uri="{FF2B5EF4-FFF2-40B4-BE49-F238E27FC236}">
                  <a16:creationId xmlns:a16="http://schemas.microsoft.com/office/drawing/2014/main" id="{79B814AB-37AE-1A70-3770-A7B05497C4A4}"/>
                </a:ext>
              </a:extLst>
            </p:cNvPr>
            <p:cNvSpPr/>
            <p:nvPr userDrawn="1"/>
          </p:nvSpPr>
          <p:spPr bwMode="gray">
            <a:xfrm>
              <a:off x="211756" y="6423379"/>
              <a:ext cx="3090920" cy="309256"/>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grpSp>
      <p:pic>
        <p:nvPicPr>
          <p:cNvPr id="11" name="図 10">
            <a:extLst>
              <a:ext uri="{FF2B5EF4-FFF2-40B4-BE49-F238E27FC236}">
                <a16:creationId xmlns:a16="http://schemas.microsoft.com/office/drawing/2014/main" id="{CF452C7B-AB52-B673-1B90-9E8DD161CFEB}"/>
              </a:ext>
            </a:extLst>
          </p:cNvPr>
          <p:cNvPicPr>
            <a:picLocks noChangeAspect="1"/>
          </p:cNvPicPr>
          <p:nvPr userDrawn="1"/>
        </p:nvPicPr>
        <p:blipFill>
          <a:blip r:embed="rId2"/>
          <a:srcRect l="152" r="152"/>
          <a:stretch/>
        </p:blipFill>
        <p:spPr>
          <a:xfrm>
            <a:off x="0" y="0"/>
            <a:ext cx="12196800" cy="6122360"/>
          </a:xfrm>
          <a:prstGeom prst="rect">
            <a:avLst/>
          </a:prstGeom>
        </p:spPr>
      </p:pic>
      <p:sp>
        <p:nvSpPr>
          <p:cNvPr id="8" name="テキスト ボックス 7">
            <a:extLst>
              <a:ext uri="{FF2B5EF4-FFF2-40B4-BE49-F238E27FC236}">
                <a16:creationId xmlns:a16="http://schemas.microsoft.com/office/drawing/2014/main" id="{F87FE20D-8883-22EE-E06E-0F86F39D67CF}"/>
              </a:ext>
            </a:extLst>
          </p:cNvPr>
          <p:cNvSpPr txBox="1"/>
          <p:nvPr userDrawn="1"/>
        </p:nvSpPr>
        <p:spPr>
          <a:xfrm>
            <a:off x="12758739" y="-1314451"/>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23160223-F114-1B37-E25A-318F726CEF16}"/>
              </a:ext>
            </a:extLst>
          </p:cNvPr>
          <p:cNvSpPr txBox="1"/>
          <p:nvPr userDrawn="1"/>
        </p:nvSpPr>
        <p:spPr>
          <a:xfrm>
            <a:off x="-1700213" y="5986463"/>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14" name="Text Placeholder 10">
            <a:extLst>
              <a:ext uri="{FF2B5EF4-FFF2-40B4-BE49-F238E27FC236}">
                <a16:creationId xmlns:a16="http://schemas.microsoft.com/office/drawing/2014/main" id="{2F0253EA-3699-0E10-9567-4697F9DCB4CB}"/>
              </a:ext>
            </a:extLst>
          </p:cNvPr>
          <p:cNvSpPr>
            <a:spLocks noGrp="1"/>
          </p:cNvSpPr>
          <p:nvPr>
            <p:ph type="body" sz="quarter" idx="16" hasCustomPrompt="1"/>
          </p:nvPr>
        </p:nvSpPr>
        <p:spPr bwMode="white">
          <a:xfrm>
            <a:off x="479426" y="3120687"/>
            <a:ext cx="2274596" cy="226200"/>
          </a:xfrm>
          <a:prstGeom prst="rect">
            <a:avLst/>
          </a:prstGeom>
        </p:spPr>
        <p:txBody>
          <a:bodyPr anchor="b">
            <a:noAutofit/>
          </a:bodyPr>
          <a:lstStyle>
            <a:lvl1pPr marL="0" indent="0">
              <a:buFontTx/>
              <a:buNone/>
              <a:defRPr sz="1800" b="0" i="0" baseline="0">
                <a:solidFill>
                  <a:schemeClr val="bg1"/>
                </a:solidFill>
                <a:latin typeface="Arial" panose="020B0604020202020204" pitchFamily="34" charset="0"/>
                <a:ea typeface="Yu Gothic" panose="020B0400000000000000" pitchFamily="34" charset="-128"/>
                <a:cs typeface="Arial" panose="020B0604020202020204" pitchFamily="34" charset="0"/>
              </a:defRPr>
            </a:lvl1pPr>
          </a:lstStyle>
          <a:p>
            <a:pPr lvl="0"/>
            <a:r>
              <a:rPr lang="en-US" altLang="ja-JP"/>
              <a:t>April 30, 20XX</a:t>
            </a:r>
          </a:p>
        </p:txBody>
      </p:sp>
      <p:sp>
        <p:nvSpPr>
          <p:cNvPr id="15" name="Text Placeholder 6">
            <a:extLst>
              <a:ext uri="{FF2B5EF4-FFF2-40B4-BE49-F238E27FC236}">
                <a16:creationId xmlns:a16="http://schemas.microsoft.com/office/drawing/2014/main" id="{B9A7FE8F-A845-1627-299D-B9679EB730C9}"/>
              </a:ext>
            </a:extLst>
          </p:cNvPr>
          <p:cNvSpPr>
            <a:spLocks noGrp="1"/>
          </p:cNvSpPr>
          <p:nvPr>
            <p:ph type="body" sz="quarter" idx="11" hasCustomPrompt="1"/>
          </p:nvPr>
        </p:nvSpPr>
        <p:spPr bwMode="white">
          <a:xfrm>
            <a:off x="479425" y="1401083"/>
            <a:ext cx="7777163" cy="1377152"/>
          </a:xfrm>
          <a:prstGeom prst="rect">
            <a:avLst/>
          </a:prstGeom>
        </p:spPr>
        <p:txBody>
          <a:bodyPr anchor="b">
            <a:noAutofit/>
          </a:bodyPr>
          <a:lstStyle>
            <a:lvl1pPr marL="0" indent="0">
              <a:lnSpc>
                <a:spcPct val="100000"/>
              </a:lnSpc>
              <a:spcBef>
                <a:spcPts val="0"/>
              </a:spcBef>
              <a:spcAft>
                <a:spcPts val="0"/>
              </a:spcAft>
              <a:buFontTx/>
              <a:buNone/>
              <a:defRPr sz="4400" b="1" i="0" baseline="0">
                <a:solidFill>
                  <a:schemeClr val="bg1"/>
                </a:solidFill>
                <a:latin typeface="Arial" panose="020B0604020202020204" pitchFamily="34" charset="0"/>
                <a:ea typeface="游ゴシック Medium" panose="020B0400000000000000" pitchFamily="34"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GB"/>
              <a:t>&lt;Title&gt;</a:t>
            </a:r>
            <a:endParaRPr lang="en-US"/>
          </a:p>
        </p:txBody>
      </p:sp>
      <p:cxnSp>
        <p:nvCxnSpPr>
          <p:cNvPr id="16" name="Straight Connector 13">
            <a:extLst>
              <a:ext uri="{FF2B5EF4-FFF2-40B4-BE49-F238E27FC236}">
                <a16:creationId xmlns:a16="http://schemas.microsoft.com/office/drawing/2014/main" id="{DAD5235B-3061-3553-C5C2-BF345AD248EE}"/>
              </a:ext>
            </a:extLst>
          </p:cNvPr>
          <p:cNvCxnSpPr>
            <a:cxnSpLocks/>
          </p:cNvCxnSpPr>
          <p:nvPr userDrawn="1"/>
        </p:nvCxnSpPr>
        <p:spPr bwMode="white">
          <a:xfrm>
            <a:off x="479425" y="2874995"/>
            <a:ext cx="7777163" cy="2463"/>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E7B8B0EB-4BA4-491A-E340-7C3E2877B306}"/>
              </a:ext>
            </a:extLst>
          </p:cNvPr>
          <p:cNvPicPr>
            <a:picLocks noChangeAspect="1"/>
          </p:cNvPicPr>
          <p:nvPr userDrawn="1"/>
        </p:nvPicPr>
        <p:blipFill>
          <a:blip r:embed="rId3"/>
          <a:stretch>
            <a:fillRect/>
          </a:stretch>
        </p:blipFill>
        <p:spPr>
          <a:xfrm>
            <a:off x="8992080" y="6243938"/>
            <a:ext cx="1101245" cy="436093"/>
          </a:xfrm>
          <a:prstGeom prst="rect">
            <a:avLst/>
          </a:prstGeom>
        </p:spPr>
      </p:pic>
      <p:pic>
        <p:nvPicPr>
          <p:cNvPr id="3" name="Picture 2">
            <a:extLst>
              <a:ext uri="{FF2B5EF4-FFF2-40B4-BE49-F238E27FC236}">
                <a16:creationId xmlns:a16="http://schemas.microsoft.com/office/drawing/2014/main" id="{E7697507-518E-9DC5-61DE-538876BA3C5D}"/>
              </a:ext>
            </a:extLst>
          </p:cNvPr>
          <p:cNvPicPr>
            <a:picLocks noChangeAspect="1"/>
          </p:cNvPicPr>
          <p:nvPr userDrawn="1"/>
        </p:nvPicPr>
        <p:blipFill>
          <a:blip r:embed="rId4"/>
          <a:stretch>
            <a:fillRect/>
          </a:stretch>
        </p:blipFill>
        <p:spPr>
          <a:xfrm>
            <a:off x="10514653" y="6243938"/>
            <a:ext cx="1194300" cy="436093"/>
          </a:xfrm>
          <a:prstGeom prst="rect">
            <a:avLst/>
          </a:prstGeom>
        </p:spPr>
      </p:pic>
      <p:sp>
        <p:nvSpPr>
          <p:cNvPr id="9" name="Rectangle 2">
            <a:extLst>
              <a:ext uri="{FF2B5EF4-FFF2-40B4-BE49-F238E27FC236}">
                <a16:creationId xmlns:a16="http://schemas.microsoft.com/office/drawing/2014/main" id="{64AC0328-04BC-2FF6-DBE4-1B11F1A28F34}"/>
              </a:ext>
            </a:extLst>
          </p:cNvPr>
          <p:cNvSpPr>
            <a:spLocks/>
          </p:cNvSpPr>
          <p:nvPr userDrawn="1"/>
        </p:nvSpPr>
        <p:spPr bwMode="auto">
          <a:xfrm>
            <a:off x="479425" y="6546267"/>
            <a:ext cx="2525787" cy="133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2025. Santen Pharmaceutical Co., Ltd. All rights reserved.</a:t>
            </a:r>
            <a:endParaRPr lang="en-US" sz="700"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endParaRPr>
          </a:p>
        </p:txBody>
      </p:sp>
    </p:spTree>
    <p:extLst>
      <p:ext uri="{BB962C8B-B14F-4D97-AF65-F5344CB8AC3E}">
        <p14:creationId xmlns:p14="http://schemas.microsoft.com/office/powerpoint/2010/main" val="224882617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able of Contents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644EA16-3ED9-884E-1933-AB8999E18A97}"/>
              </a:ext>
            </a:extLst>
          </p:cNvPr>
          <p:cNvGraphicFramePr>
            <a:graphicFrameLocks noChangeAspect="1"/>
          </p:cNvGraphicFramePr>
          <p:nvPr userDrawn="1">
            <p:custDataLst>
              <p:tags r:id="rId1"/>
            </p:custDataLst>
            <p:extLst>
              <p:ext uri="{D42A27DB-BD31-4B8C-83A1-F6EECF244321}">
                <p14:modId xmlns:p14="http://schemas.microsoft.com/office/powerpoint/2010/main" val="250249792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644EA16-3ED9-884E-1933-AB8999E18A97}"/>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52D50554-B355-74FD-82D8-FA8C5789BAD0}"/>
              </a:ext>
            </a:extLst>
          </p:cNvPr>
          <p:cNvSpPr/>
          <p:nvPr userDrawn="1"/>
        </p:nvSpPr>
        <p:spPr bwMode="gray">
          <a:xfrm>
            <a:off x="0" y="785780"/>
            <a:ext cx="12192000" cy="508765"/>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endParaRPr lang="en-GB" sz="1400" b="0" i="0">
              <a:latin typeface="Arial" panose="020B0604020202020204" pitchFamily="34" charset="0"/>
            </a:endParaRPr>
          </a:p>
        </p:txBody>
      </p:sp>
      <p:sp>
        <p:nvSpPr>
          <p:cNvPr id="3" name="TextBox 2">
            <a:extLst>
              <a:ext uri="{FF2B5EF4-FFF2-40B4-BE49-F238E27FC236}">
                <a16:creationId xmlns:a16="http://schemas.microsoft.com/office/drawing/2014/main" id="{7365EAB5-591D-C6D8-E932-3B1254084796}"/>
              </a:ext>
            </a:extLst>
          </p:cNvPr>
          <p:cNvSpPr txBox="1"/>
          <p:nvPr userDrawn="1"/>
        </p:nvSpPr>
        <p:spPr>
          <a:xfrm>
            <a:off x="9921767" y="6306207"/>
            <a:ext cx="0" cy="0"/>
          </a:xfrm>
          <a:prstGeom prst="rect">
            <a:avLst/>
          </a:prstGeom>
          <a:noFill/>
        </p:spPr>
        <p:txBody>
          <a:bodyPr wrap="none" lIns="0" tIns="0" rIns="0" bIns="0" rtlCol="0">
            <a:noAutofit/>
          </a:bodyPr>
          <a:lstStyle/>
          <a:p>
            <a:pPr algn="l">
              <a:spcBef>
                <a:spcPts val="600"/>
              </a:spcBef>
              <a:buSzPct val="100000"/>
            </a:pPr>
            <a:endParaRPr lang="en-GB" sz="1200" b="0" i="0">
              <a:latin typeface="Arial" panose="020B0604020202020204" pitchFamily="34" charset="0"/>
            </a:endParaRPr>
          </a:p>
        </p:txBody>
      </p:sp>
      <p:sp>
        <p:nvSpPr>
          <p:cNvPr id="32" name="Title Placeholder 1">
            <a:extLst>
              <a:ext uri="{FF2B5EF4-FFF2-40B4-BE49-F238E27FC236}">
                <a16:creationId xmlns:a16="http://schemas.microsoft.com/office/drawing/2014/main" id="{0D3F1AB4-E720-258D-2120-1180B5F6A941}"/>
              </a:ext>
            </a:extLst>
          </p:cNvPr>
          <p:cNvSpPr>
            <a:spLocks noGrp="1"/>
          </p:cNvSpPr>
          <p:nvPr>
            <p:ph type="title" hasCustomPrompt="1"/>
          </p:nvPr>
        </p:nvSpPr>
        <p:spPr bwMode="gray">
          <a:xfrm>
            <a:off x="489818" y="981076"/>
            <a:ext cx="11222759" cy="417419"/>
          </a:xfrm>
          <a:prstGeom prst="rect">
            <a:avLst/>
          </a:prstGeom>
        </p:spPr>
        <p:txBody>
          <a:bodyPr vert="horz" lIns="0" tIns="0" rIns="0" bIns="0" rtlCol="0" anchor="b" anchorCtr="0">
            <a:noAutofit/>
          </a:bodyPr>
          <a:lstStyle>
            <a:lvl1pPr>
              <a:defRPr b="0" i="0" baseline="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stStyle>
          <a:p>
            <a:r>
              <a:rPr lang="en-US" noProof="0"/>
              <a:t>Contents</a:t>
            </a:r>
          </a:p>
        </p:txBody>
      </p:sp>
      <p:sp>
        <p:nvSpPr>
          <p:cNvPr id="33" name="テキスト ボックス 32">
            <a:extLst>
              <a:ext uri="{FF2B5EF4-FFF2-40B4-BE49-F238E27FC236}">
                <a16:creationId xmlns:a16="http://schemas.microsoft.com/office/drawing/2014/main" id="{010E4D53-CD60-99D8-AD7C-E9D4F848FB89}"/>
              </a:ext>
            </a:extLst>
          </p:cNvPr>
          <p:cNvSpPr txBox="1"/>
          <p:nvPr userDrawn="1"/>
        </p:nvSpPr>
        <p:spPr>
          <a:xfrm>
            <a:off x="489816" y="1593789"/>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01</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0C139BD7-0FA0-1FEA-8648-B6F62B2C88F1}"/>
              </a:ext>
            </a:extLst>
          </p:cNvPr>
          <p:cNvSpPr txBox="1"/>
          <p:nvPr userDrawn="1"/>
        </p:nvSpPr>
        <p:spPr>
          <a:xfrm>
            <a:off x="489816" y="2315977"/>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02</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7AD3B17E-EBDA-2C16-4E34-06DC1958CD5E}"/>
              </a:ext>
            </a:extLst>
          </p:cNvPr>
          <p:cNvSpPr txBox="1"/>
          <p:nvPr userDrawn="1"/>
        </p:nvSpPr>
        <p:spPr>
          <a:xfrm>
            <a:off x="489816" y="3038165"/>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03</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9D82DE7F-F83A-B16D-43F2-60F0B66654D9}"/>
              </a:ext>
            </a:extLst>
          </p:cNvPr>
          <p:cNvSpPr txBox="1"/>
          <p:nvPr userDrawn="1"/>
        </p:nvSpPr>
        <p:spPr>
          <a:xfrm>
            <a:off x="489816" y="3760353"/>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04</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7" name="テキスト ボックス 36">
            <a:extLst>
              <a:ext uri="{FF2B5EF4-FFF2-40B4-BE49-F238E27FC236}">
                <a16:creationId xmlns:a16="http://schemas.microsoft.com/office/drawing/2014/main" id="{2DBF99C5-B102-7A3A-B14E-5BBBFC45BE54}"/>
              </a:ext>
            </a:extLst>
          </p:cNvPr>
          <p:cNvSpPr txBox="1"/>
          <p:nvPr userDrawn="1"/>
        </p:nvSpPr>
        <p:spPr>
          <a:xfrm>
            <a:off x="489816" y="4482541"/>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05</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8" name="テキスト ボックス 37">
            <a:extLst>
              <a:ext uri="{FF2B5EF4-FFF2-40B4-BE49-F238E27FC236}">
                <a16:creationId xmlns:a16="http://schemas.microsoft.com/office/drawing/2014/main" id="{A54BBC57-3DB6-6C2A-145E-CC997B356D88}"/>
              </a:ext>
            </a:extLst>
          </p:cNvPr>
          <p:cNvSpPr txBox="1"/>
          <p:nvPr userDrawn="1"/>
        </p:nvSpPr>
        <p:spPr>
          <a:xfrm>
            <a:off x="489816" y="5204731"/>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06</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9" name="Text Placeholder 2">
            <a:extLst>
              <a:ext uri="{FF2B5EF4-FFF2-40B4-BE49-F238E27FC236}">
                <a16:creationId xmlns:a16="http://schemas.microsoft.com/office/drawing/2014/main" id="{EF0522E8-6AC7-5E4A-2D72-09B309BD3C2D}"/>
              </a:ext>
            </a:extLst>
          </p:cNvPr>
          <p:cNvSpPr>
            <a:spLocks noGrp="1"/>
          </p:cNvSpPr>
          <p:nvPr>
            <p:ph type="body" sz="quarter" idx="12" hasCustomPrompt="1"/>
          </p:nvPr>
        </p:nvSpPr>
        <p:spPr>
          <a:xfrm>
            <a:off x="1210541" y="1593789"/>
            <a:ext cx="10502033" cy="28800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1</a:t>
            </a:r>
          </a:p>
        </p:txBody>
      </p:sp>
      <p:sp>
        <p:nvSpPr>
          <p:cNvPr id="40" name="Text Placeholder 3">
            <a:extLst>
              <a:ext uri="{FF2B5EF4-FFF2-40B4-BE49-F238E27FC236}">
                <a16:creationId xmlns:a16="http://schemas.microsoft.com/office/drawing/2014/main" id="{374A5783-84BD-2734-0D94-1E7BB6302358}"/>
              </a:ext>
            </a:extLst>
          </p:cNvPr>
          <p:cNvSpPr>
            <a:spLocks noGrp="1"/>
          </p:cNvSpPr>
          <p:nvPr>
            <p:ph type="body" sz="quarter" idx="19" hasCustomPrompt="1"/>
          </p:nvPr>
        </p:nvSpPr>
        <p:spPr>
          <a:xfrm>
            <a:off x="1210542" y="2315585"/>
            <a:ext cx="10502033" cy="288491"/>
          </a:xfrm>
        </p:spPr>
        <p:txBody>
          <a:bodyPr anchor="b">
            <a:normAutofit/>
          </a:bodyPr>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2</a:t>
            </a:r>
          </a:p>
        </p:txBody>
      </p:sp>
      <p:sp>
        <p:nvSpPr>
          <p:cNvPr id="41" name="Text Placeholder 4">
            <a:extLst>
              <a:ext uri="{FF2B5EF4-FFF2-40B4-BE49-F238E27FC236}">
                <a16:creationId xmlns:a16="http://schemas.microsoft.com/office/drawing/2014/main" id="{9B0268CF-F7A4-0CB4-73F1-E0542CDD13F2}"/>
              </a:ext>
            </a:extLst>
          </p:cNvPr>
          <p:cNvSpPr>
            <a:spLocks noGrp="1"/>
          </p:cNvSpPr>
          <p:nvPr>
            <p:ph type="body" sz="quarter" idx="20" hasCustomPrompt="1"/>
          </p:nvPr>
        </p:nvSpPr>
        <p:spPr>
          <a:xfrm>
            <a:off x="1210542" y="3037871"/>
            <a:ext cx="10502033" cy="288491"/>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3</a:t>
            </a:r>
          </a:p>
        </p:txBody>
      </p:sp>
      <p:sp>
        <p:nvSpPr>
          <p:cNvPr id="42" name="Text Placeholder 5">
            <a:extLst>
              <a:ext uri="{FF2B5EF4-FFF2-40B4-BE49-F238E27FC236}">
                <a16:creationId xmlns:a16="http://schemas.microsoft.com/office/drawing/2014/main" id="{201016B2-F1B9-C617-DC26-C3DA22133437}"/>
              </a:ext>
            </a:extLst>
          </p:cNvPr>
          <p:cNvSpPr>
            <a:spLocks noGrp="1"/>
          </p:cNvSpPr>
          <p:nvPr>
            <p:ph type="body" sz="quarter" idx="21" hasCustomPrompt="1"/>
          </p:nvPr>
        </p:nvSpPr>
        <p:spPr>
          <a:xfrm>
            <a:off x="1210544" y="3760157"/>
            <a:ext cx="10502033" cy="288491"/>
          </a:xfrm>
        </p:spPr>
        <p:txBody>
          <a:bodyPr anchor="b">
            <a:normAutofit/>
          </a:bodyPr>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4</a:t>
            </a:r>
          </a:p>
        </p:txBody>
      </p:sp>
      <p:sp>
        <p:nvSpPr>
          <p:cNvPr id="43" name="Text Placeholder 6">
            <a:extLst>
              <a:ext uri="{FF2B5EF4-FFF2-40B4-BE49-F238E27FC236}">
                <a16:creationId xmlns:a16="http://schemas.microsoft.com/office/drawing/2014/main" id="{30B32C1C-25AB-00F3-0062-78EEEF50E2C4}"/>
              </a:ext>
            </a:extLst>
          </p:cNvPr>
          <p:cNvSpPr>
            <a:spLocks noGrp="1"/>
          </p:cNvSpPr>
          <p:nvPr>
            <p:ph type="body" sz="quarter" idx="22" hasCustomPrompt="1"/>
          </p:nvPr>
        </p:nvSpPr>
        <p:spPr>
          <a:xfrm>
            <a:off x="1210542" y="4482443"/>
            <a:ext cx="10502033" cy="288491"/>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5</a:t>
            </a:r>
          </a:p>
        </p:txBody>
      </p:sp>
      <p:sp>
        <p:nvSpPr>
          <p:cNvPr id="44" name="Text Placeholder 7">
            <a:extLst>
              <a:ext uri="{FF2B5EF4-FFF2-40B4-BE49-F238E27FC236}">
                <a16:creationId xmlns:a16="http://schemas.microsoft.com/office/drawing/2014/main" id="{8D72C07E-0A54-BD81-52E5-14C0A7F65DD1}"/>
              </a:ext>
            </a:extLst>
          </p:cNvPr>
          <p:cNvSpPr>
            <a:spLocks noGrp="1"/>
          </p:cNvSpPr>
          <p:nvPr>
            <p:ph type="body" sz="quarter" idx="23" hasCustomPrompt="1"/>
          </p:nvPr>
        </p:nvSpPr>
        <p:spPr>
          <a:xfrm>
            <a:off x="1210542" y="5204729"/>
            <a:ext cx="10502033" cy="288491"/>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6</a:t>
            </a:r>
          </a:p>
        </p:txBody>
      </p:sp>
    </p:spTree>
    <p:extLst>
      <p:ext uri="{BB962C8B-B14F-4D97-AF65-F5344CB8AC3E}">
        <p14:creationId xmlns:p14="http://schemas.microsoft.com/office/powerpoint/2010/main" val="332082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ivider - 1">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8505405-7F55-5B70-6422-C8C13FF668AE}"/>
              </a:ext>
            </a:extLst>
          </p:cNvPr>
          <p:cNvPicPr>
            <a:picLocks/>
          </p:cNvPicPr>
          <p:nvPr userDrawn="1"/>
        </p:nvPicPr>
        <p:blipFill>
          <a:blip r:embed="rId3"/>
          <a:srcRect l="482" r="482"/>
          <a:stretch/>
        </p:blipFill>
        <p:spPr>
          <a:xfrm>
            <a:off x="0" y="0"/>
            <a:ext cx="12196800" cy="6163200"/>
          </a:xfrm>
          <a:prstGeom prst="rect">
            <a:avLst/>
          </a:prstGeom>
        </p:spPr>
      </p:pic>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5"/>
                      <a:stretch>
                        <a:fillRect/>
                      </a:stretch>
                    </p:blipFill>
                    <p:spPr>
                      <a:xfrm>
                        <a:off x="1589" y="1589"/>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3"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6">
            <a:extLst>
              <a:ext uri="{FF2B5EF4-FFF2-40B4-BE49-F238E27FC236}">
                <a16:creationId xmlns:a16="http://schemas.microsoft.com/office/drawing/2014/main" id="{9F8CD3A3-2109-7E2C-A607-6415D40FC0AC}"/>
              </a:ext>
            </a:extLst>
          </p:cNvPr>
          <p:cNvSpPr>
            <a:spLocks noGrp="1"/>
          </p:cNvSpPr>
          <p:nvPr>
            <p:ph type="body" sz="quarter" idx="11" hasCustomPrompt="1"/>
          </p:nvPr>
        </p:nvSpPr>
        <p:spPr>
          <a:xfrm>
            <a:off x="479426" y="454072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Divider slide title.        Arial Bold 32pt</a:t>
            </a:r>
          </a:p>
        </p:txBody>
      </p:sp>
      <p:sp>
        <p:nvSpPr>
          <p:cNvPr id="9" name="Text Placeholder 6">
            <a:extLst>
              <a:ext uri="{FF2B5EF4-FFF2-40B4-BE49-F238E27FC236}">
                <a16:creationId xmlns:a16="http://schemas.microsoft.com/office/drawing/2014/main" id="{A7058628-A31C-B76D-40C8-A79EC52FD834}"/>
              </a:ext>
            </a:extLst>
          </p:cNvPr>
          <p:cNvSpPr>
            <a:spLocks noGrp="1"/>
          </p:cNvSpPr>
          <p:nvPr>
            <p:ph type="body" sz="quarter" idx="12" hasCustomPrompt="1"/>
          </p:nvPr>
        </p:nvSpPr>
        <p:spPr>
          <a:xfrm>
            <a:off x="479426" y="3640609"/>
            <a:ext cx="1779681" cy="755651"/>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1</a:t>
            </a:r>
          </a:p>
        </p:txBody>
      </p:sp>
    </p:spTree>
    <p:extLst>
      <p:ext uri="{BB962C8B-B14F-4D97-AF65-F5344CB8AC3E}">
        <p14:creationId xmlns:p14="http://schemas.microsoft.com/office/powerpoint/2010/main" val="337954522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Divider -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3"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pic>
        <p:nvPicPr>
          <p:cNvPr id="2" name="図 1">
            <a:extLst>
              <a:ext uri="{FF2B5EF4-FFF2-40B4-BE49-F238E27FC236}">
                <a16:creationId xmlns:a16="http://schemas.microsoft.com/office/drawing/2014/main" id="{B8A28A0E-6AF1-1CB7-E1E2-D5A18F752A5F}"/>
              </a:ext>
            </a:extLst>
          </p:cNvPr>
          <p:cNvPicPr>
            <a:picLocks/>
          </p:cNvPicPr>
          <p:nvPr userDrawn="1"/>
        </p:nvPicPr>
        <p:blipFill>
          <a:blip r:embed="rId5"/>
          <a:srcRect t="15880" b="15880"/>
          <a:stretch/>
        </p:blipFill>
        <p:spPr>
          <a:xfrm>
            <a:off x="-1200" y="0"/>
            <a:ext cx="12193200" cy="4164013"/>
          </a:xfrm>
          <a:prstGeom prst="rect">
            <a:avLst/>
          </a:prstGeom>
        </p:spPr>
      </p:pic>
      <p:sp>
        <p:nvSpPr>
          <p:cNvPr id="7" name="Text Placeholder 6">
            <a:extLst>
              <a:ext uri="{FF2B5EF4-FFF2-40B4-BE49-F238E27FC236}">
                <a16:creationId xmlns:a16="http://schemas.microsoft.com/office/drawing/2014/main" id="{3EAE23F6-FD2E-D974-6078-C4795054B7CF}"/>
              </a:ext>
            </a:extLst>
          </p:cNvPr>
          <p:cNvSpPr>
            <a:spLocks noGrp="1"/>
          </p:cNvSpPr>
          <p:nvPr>
            <p:ph type="body" sz="quarter" idx="11" hasCustomPrompt="1"/>
          </p:nvPr>
        </p:nvSpPr>
        <p:spPr>
          <a:xfrm>
            <a:off x="479426" y="411321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Divider slide title.        Arial Bold 32pt</a:t>
            </a:r>
          </a:p>
        </p:txBody>
      </p:sp>
      <p:sp>
        <p:nvSpPr>
          <p:cNvPr id="10" name="Text Placeholder 6">
            <a:extLst>
              <a:ext uri="{FF2B5EF4-FFF2-40B4-BE49-F238E27FC236}">
                <a16:creationId xmlns:a16="http://schemas.microsoft.com/office/drawing/2014/main" id="{0A7900E8-F9EF-8D0F-5673-62BC87980FD0}"/>
              </a:ext>
            </a:extLst>
          </p:cNvPr>
          <p:cNvSpPr>
            <a:spLocks noGrp="1"/>
          </p:cNvSpPr>
          <p:nvPr>
            <p:ph type="body" sz="quarter" idx="12" hasCustomPrompt="1"/>
          </p:nvPr>
        </p:nvSpPr>
        <p:spPr>
          <a:xfrm>
            <a:off x="479426" y="3213101"/>
            <a:ext cx="1779681" cy="755651"/>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1</a:t>
            </a:r>
          </a:p>
        </p:txBody>
      </p:sp>
    </p:spTree>
    <p:extLst>
      <p:ext uri="{BB962C8B-B14F-4D97-AF65-F5344CB8AC3E}">
        <p14:creationId xmlns:p14="http://schemas.microsoft.com/office/powerpoint/2010/main" val="41774970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able of Contents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644EA16-3ED9-884E-1933-AB8999E18A97}"/>
              </a:ext>
            </a:extLst>
          </p:cNvPr>
          <p:cNvGraphicFramePr>
            <a:graphicFrameLocks noChangeAspect="1"/>
          </p:cNvGraphicFramePr>
          <p:nvPr userDrawn="1">
            <p:custDataLst>
              <p:tags r:id="rId1"/>
            </p:custDataLst>
            <p:extLst>
              <p:ext uri="{D42A27DB-BD31-4B8C-83A1-F6EECF244321}">
                <p14:modId xmlns:p14="http://schemas.microsoft.com/office/powerpoint/2010/main" val="25024979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644EA16-3ED9-884E-1933-AB8999E18A9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52D50554-B355-74FD-82D8-FA8C5789BAD0}"/>
              </a:ext>
            </a:extLst>
          </p:cNvPr>
          <p:cNvSpPr/>
          <p:nvPr userDrawn="1"/>
        </p:nvSpPr>
        <p:spPr bwMode="gray">
          <a:xfrm>
            <a:off x="0" y="785780"/>
            <a:ext cx="12192000" cy="508765"/>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wrap="square" lIns="0" tIns="0" rIns="0" bIns="0" rtlCol="0" anchor="ctr"/>
          <a:lstStyle/>
          <a:p>
            <a:pPr algn="ctr"/>
            <a:endParaRPr lang="en-GB" b="0" i="0">
              <a:latin typeface="Arial" panose="020B0604020202020204" pitchFamily="34" charset="0"/>
            </a:endParaRPr>
          </a:p>
        </p:txBody>
      </p:sp>
      <p:sp>
        <p:nvSpPr>
          <p:cNvPr id="3" name="TextBox 2">
            <a:extLst>
              <a:ext uri="{FF2B5EF4-FFF2-40B4-BE49-F238E27FC236}">
                <a16:creationId xmlns:a16="http://schemas.microsoft.com/office/drawing/2014/main" id="{7365EAB5-591D-C6D8-E932-3B1254084796}"/>
              </a:ext>
            </a:extLst>
          </p:cNvPr>
          <p:cNvSpPr txBox="1"/>
          <p:nvPr userDrawn="1"/>
        </p:nvSpPr>
        <p:spPr>
          <a:xfrm>
            <a:off x="9921766" y="6306207"/>
            <a:ext cx="0" cy="0"/>
          </a:xfrm>
          <a:prstGeom prst="rect">
            <a:avLst/>
          </a:prstGeom>
          <a:noFill/>
        </p:spPr>
        <p:txBody>
          <a:bodyPr wrap="none" lIns="0" tIns="0" rIns="0" bIns="0" rtlCol="0">
            <a:noAutofit/>
          </a:bodyPr>
          <a:lstStyle/>
          <a:p>
            <a:pPr algn="l">
              <a:spcBef>
                <a:spcPts val="600"/>
              </a:spcBef>
              <a:buSzPct val="100000"/>
            </a:pPr>
            <a:endParaRPr lang="en-GB" sz="1200" b="0" i="0">
              <a:latin typeface="Arial" panose="020B0604020202020204" pitchFamily="34" charset="0"/>
            </a:endParaRPr>
          </a:p>
        </p:txBody>
      </p:sp>
      <p:sp>
        <p:nvSpPr>
          <p:cNvPr id="32" name="Title Placeholder 1">
            <a:extLst>
              <a:ext uri="{FF2B5EF4-FFF2-40B4-BE49-F238E27FC236}">
                <a16:creationId xmlns:a16="http://schemas.microsoft.com/office/drawing/2014/main" id="{0D3F1AB4-E720-258D-2120-1180B5F6A941}"/>
              </a:ext>
            </a:extLst>
          </p:cNvPr>
          <p:cNvSpPr>
            <a:spLocks noGrp="1"/>
          </p:cNvSpPr>
          <p:nvPr>
            <p:ph type="title" hasCustomPrompt="1"/>
          </p:nvPr>
        </p:nvSpPr>
        <p:spPr bwMode="gray">
          <a:xfrm>
            <a:off x="489816" y="981075"/>
            <a:ext cx="11222759" cy="417419"/>
          </a:xfrm>
          <a:prstGeom prst="rect">
            <a:avLst/>
          </a:prstGeom>
        </p:spPr>
        <p:txBody>
          <a:bodyPr vert="horz" lIns="0" tIns="0" rIns="0" bIns="0" rtlCol="0" anchor="b" anchorCtr="0">
            <a:noAutofit/>
          </a:bodyPr>
          <a:lstStyle>
            <a:lvl1pPr>
              <a:defRPr b="0" i="0" baseline="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stStyle>
          <a:p>
            <a:r>
              <a:rPr lang="en-US" noProof="0"/>
              <a:t>Contents</a:t>
            </a:r>
          </a:p>
        </p:txBody>
      </p:sp>
      <p:sp>
        <p:nvSpPr>
          <p:cNvPr id="33" name="テキスト ボックス 32">
            <a:extLst>
              <a:ext uri="{FF2B5EF4-FFF2-40B4-BE49-F238E27FC236}">
                <a16:creationId xmlns:a16="http://schemas.microsoft.com/office/drawing/2014/main" id="{010E4D53-CD60-99D8-AD7C-E9D4F848FB89}"/>
              </a:ext>
            </a:extLst>
          </p:cNvPr>
          <p:cNvSpPr txBox="1"/>
          <p:nvPr userDrawn="1"/>
        </p:nvSpPr>
        <p:spPr>
          <a:xfrm>
            <a:off x="489816" y="1593789"/>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01</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0C139BD7-0FA0-1FEA-8648-B6F62B2C88F1}"/>
              </a:ext>
            </a:extLst>
          </p:cNvPr>
          <p:cNvSpPr txBox="1"/>
          <p:nvPr userDrawn="1"/>
        </p:nvSpPr>
        <p:spPr>
          <a:xfrm>
            <a:off x="489816" y="2315977"/>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02</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7AD3B17E-EBDA-2C16-4E34-06DC1958CD5E}"/>
              </a:ext>
            </a:extLst>
          </p:cNvPr>
          <p:cNvSpPr txBox="1"/>
          <p:nvPr userDrawn="1"/>
        </p:nvSpPr>
        <p:spPr>
          <a:xfrm>
            <a:off x="489816" y="3038165"/>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03</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9D82DE7F-F83A-B16D-43F2-60F0B66654D9}"/>
              </a:ext>
            </a:extLst>
          </p:cNvPr>
          <p:cNvSpPr txBox="1"/>
          <p:nvPr userDrawn="1"/>
        </p:nvSpPr>
        <p:spPr>
          <a:xfrm>
            <a:off x="489816" y="3760353"/>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04</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7" name="テキスト ボックス 36">
            <a:extLst>
              <a:ext uri="{FF2B5EF4-FFF2-40B4-BE49-F238E27FC236}">
                <a16:creationId xmlns:a16="http://schemas.microsoft.com/office/drawing/2014/main" id="{2DBF99C5-B102-7A3A-B14E-5BBBFC45BE54}"/>
              </a:ext>
            </a:extLst>
          </p:cNvPr>
          <p:cNvSpPr txBox="1"/>
          <p:nvPr userDrawn="1"/>
        </p:nvSpPr>
        <p:spPr>
          <a:xfrm>
            <a:off x="489816" y="4482541"/>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05</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8" name="テキスト ボックス 37">
            <a:extLst>
              <a:ext uri="{FF2B5EF4-FFF2-40B4-BE49-F238E27FC236}">
                <a16:creationId xmlns:a16="http://schemas.microsoft.com/office/drawing/2014/main" id="{A54BBC57-3DB6-6C2A-145E-CC997B356D88}"/>
              </a:ext>
            </a:extLst>
          </p:cNvPr>
          <p:cNvSpPr txBox="1"/>
          <p:nvPr userDrawn="1"/>
        </p:nvSpPr>
        <p:spPr>
          <a:xfrm>
            <a:off x="489816" y="5204730"/>
            <a:ext cx="720725" cy="288000"/>
          </a:xfrm>
          <a:prstGeom prst="rect">
            <a:avLst/>
          </a:prstGeom>
          <a:noFill/>
        </p:spPr>
        <p:txBody>
          <a:bodyPr wrap="square" lIns="0" tIns="0" rIns="0" bIns="0" rtlCol="0" anchor="b">
            <a:noAutofit/>
          </a:bodyPr>
          <a:lstStyle/>
          <a:p>
            <a:pPr algn="l">
              <a:spcBef>
                <a:spcPts val="600"/>
              </a:spcBef>
              <a:buSzPct val="100000"/>
            </a:pPr>
            <a:r>
              <a:rPr kumimoji="1" lang="en-US" altLang="ja-JP" sz="2000" b="1" i="0" baseline="0">
                <a:latin typeface="Arial" panose="020B0604020202020204" pitchFamily="34" charset="0"/>
                <a:ea typeface="游ゴシック" panose="020B0400000000000000" pitchFamily="50" charset="-128"/>
                <a:cs typeface="Arial" panose="020B0604020202020204" pitchFamily="34" charset="0"/>
              </a:rPr>
              <a:t>06</a:t>
            </a:r>
            <a:endParaRPr kumimoji="1" lang="ja-JP" altLang="en-US" sz="2000" b="1" i="0" baseline="0">
              <a:latin typeface="Arial" panose="020B0604020202020204" pitchFamily="34" charset="0"/>
              <a:ea typeface="游ゴシック" panose="020B0400000000000000" pitchFamily="50" charset="-128"/>
              <a:cs typeface="Arial" panose="020B0604020202020204" pitchFamily="34" charset="0"/>
            </a:endParaRPr>
          </a:p>
        </p:txBody>
      </p:sp>
      <p:sp>
        <p:nvSpPr>
          <p:cNvPr id="39" name="Text Placeholder 2">
            <a:extLst>
              <a:ext uri="{FF2B5EF4-FFF2-40B4-BE49-F238E27FC236}">
                <a16:creationId xmlns:a16="http://schemas.microsoft.com/office/drawing/2014/main" id="{EF0522E8-6AC7-5E4A-2D72-09B309BD3C2D}"/>
              </a:ext>
            </a:extLst>
          </p:cNvPr>
          <p:cNvSpPr>
            <a:spLocks noGrp="1"/>
          </p:cNvSpPr>
          <p:nvPr>
            <p:ph type="body" sz="quarter" idx="12" hasCustomPrompt="1"/>
          </p:nvPr>
        </p:nvSpPr>
        <p:spPr>
          <a:xfrm>
            <a:off x="1210540" y="1593789"/>
            <a:ext cx="10502033" cy="28800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1</a:t>
            </a:r>
          </a:p>
        </p:txBody>
      </p:sp>
      <p:sp>
        <p:nvSpPr>
          <p:cNvPr id="40" name="Text Placeholder 3">
            <a:extLst>
              <a:ext uri="{FF2B5EF4-FFF2-40B4-BE49-F238E27FC236}">
                <a16:creationId xmlns:a16="http://schemas.microsoft.com/office/drawing/2014/main" id="{374A5783-84BD-2734-0D94-1E7BB6302358}"/>
              </a:ext>
            </a:extLst>
          </p:cNvPr>
          <p:cNvSpPr>
            <a:spLocks noGrp="1"/>
          </p:cNvSpPr>
          <p:nvPr>
            <p:ph type="body" sz="quarter" idx="19" hasCustomPrompt="1"/>
          </p:nvPr>
        </p:nvSpPr>
        <p:spPr>
          <a:xfrm>
            <a:off x="1210541" y="2315585"/>
            <a:ext cx="10502033" cy="288490"/>
          </a:xfrm>
        </p:spPr>
        <p:txBody>
          <a:bodyPr anchor="b">
            <a:normAutofit/>
          </a:bodyPr>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2</a:t>
            </a:r>
          </a:p>
        </p:txBody>
      </p:sp>
      <p:sp>
        <p:nvSpPr>
          <p:cNvPr id="41" name="Text Placeholder 4">
            <a:extLst>
              <a:ext uri="{FF2B5EF4-FFF2-40B4-BE49-F238E27FC236}">
                <a16:creationId xmlns:a16="http://schemas.microsoft.com/office/drawing/2014/main" id="{9B0268CF-F7A4-0CB4-73F1-E0542CDD13F2}"/>
              </a:ext>
            </a:extLst>
          </p:cNvPr>
          <p:cNvSpPr>
            <a:spLocks noGrp="1"/>
          </p:cNvSpPr>
          <p:nvPr>
            <p:ph type="body" sz="quarter" idx="20" hasCustomPrompt="1"/>
          </p:nvPr>
        </p:nvSpPr>
        <p:spPr>
          <a:xfrm>
            <a:off x="1210541" y="3037871"/>
            <a:ext cx="10502033" cy="28849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3</a:t>
            </a:r>
          </a:p>
        </p:txBody>
      </p:sp>
      <p:sp>
        <p:nvSpPr>
          <p:cNvPr id="42" name="Text Placeholder 5">
            <a:extLst>
              <a:ext uri="{FF2B5EF4-FFF2-40B4-BE49-F238E27FC236}">
                <a16:creationId xmlns:a16="http://schemas.microsoft.com/office/drawing/2014/main" id="{201016B2-F1B9-C617-DC26-C3DA22133437}"/>
              </a:ext>
            </a:extLst>
          </p:cNvPr>
          <p:cNvSpPr>
            <a:spLocks noGrp="1"/>
          </p:cNvSpPr>
          <p:nvPr>
            <p:ph type="body" sz="quarter" idx="21" hasCustomPrompt="1"/>
          </p:nvPr>
        </p:nvSpPr>
        <p:spPr>
          <a:xfrm>
            <a:off x="1210542" y="3760157"/>
            <a:ext cx="10502033" cy="288490"/>
          </a:xfrm>
        </p:spPr>
        <p:txBody>
          <a:bodyPr anchor="b">
            <a:normAutofit/>
          </a:bodyPr>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4</a:t>
            </a:r>
          </a:p>
        </p:txBody>
      </p:sp>
      <p:sp>
        <p:nvSpPr>
          <p:cNvPr id="43" name="Text Placeholder 6">
            <a:extLst>
              <a:ext uri="{FF2B5EF4-FFF2-40B4-BE49-F238E27FC236}">
                <a16:creationId xmlns:a16="http://schemas.microsoft.com/office/drawing/2014/main" id="{30B32C1C-25AB-00F3-0062-78EEEF50E2C4}"/>
              </a:ext>
            </a:extLst>
          </p:cNvPr>
          <p:cNvSpPr>
            <a:spLocks noGrp="1"/>
          </p:cNvSpPr>
          <p:nvPr>
            <p:ph type="body" sz="quarter" idx="22" hasCustomPrompt="1"/>
          </p:nvPr>
        </p:nvSpPr>
        <p:spPr>
          <a:xfrm>
            <a:off x="1210541" y="4482443"/>
            <a:ext cx="10502033" cy="28849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5</a:t>
            </a:r>
          </a:p>
        </p:txBody>
      </p:sp>
      <p:sp>
        <p:nvSpPr>
          <p:cNvPr id="44" name="Text Placeholder 7">
            <a:extLst>
              <a:ext uri="{FF2B5EF4-FFF2-40B4-BE49-F238E27FC236}">
                <a16:creationId xmlns:a16="http://schemas.microsoft.com/office/drawing/2014/main" id="{8D72C07E-0A54-BD81-52E5-14C0A7F65DD1}"/>
              </a:ext>
            </a:extLst>
          </p:cNvPr>
          <p:cNvSpPr>
            <a:spLocks noGrp="1"/>
          </p:cNvSpPr>
          <p:nvPr>
            <p:ph type="body" sz="quarter" idx="23" hasCustomPrompt="1"/>
          </p:nvPr>
        </p:nvSpPr>
        <p:spPr>
          <a:xfrm>
            <a:off x="1210541" y="5204730"/>
            <a:ext cx="10502033" cy="288490"/>
          </a:xfrm>
        </p:spPr>
        <p:txBody>
          <a:bodyPr anchor="b"/>
          <a:lstStyle>
            <a:lvl1pPr>
              <a:defRPr sz="1800" b="1" i="0" baseline="0">
                <a:latin typeface="Arial" panose="020B0604020202020204" pitchFamily="34" charset="0"/>
                <a:ea typeface="游ゴシック" panose="020B0400000000000000" pitchFamily="50" charset="-128"/>
                <a:cs typeface="Arial" panose="020B0604020202020204" pitchFamily="34" charset="0"/>
              </a:defRPr>
            </a:lvl1pPr>
          </a:lstStyle>
          <a:p>
            <a:r>
              <a:rPr lang="en-US"/>
              <a:t>Title 6</a:t>
            </a:r>
          </a:p>
        </p:txBody>
      </p:sp>
    </p:spTree>
    <p:extLst>
      <p:ext uri="{BB962C8B-B14F-4D97-AF65-F5344CB8AC3E}">
        <p14:creationId xmlns:p14="http://schemas.microsoft.com/office/powerpoint/2010/main" val="66068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Divider - 1">
    <p:spTree>
      <p:nvGrpSpPr>
        <p:cNvPr id="1" name=""/>
        <p:cNvGrpSpPr/>
        <p:nvPr/>
      </p:nvGrpSpPr>
      <p:grpSpPr>
        <a:xfrm>
          <a:off x="0" y="0"/>
          <a:ext cx="0" cy="0"/>
          <a:chOff x="0" y="0"/>
          <a:chExt cx="0" cy="0"/>
        </a:xfrm>
      </p:grpSpPr>
      <p:pic>
        <p:nvPicPr>
          <p:cNvPr id="6" name="Picture 5" descr="A blue and white logo&#10;&#10;Description automatically generated">
            <a:extLst>
              <a:ext uri="{FF2B5EF4-FFF2-40B4-BE49-F238E27FC236}">
                <a16:creationId xmlns:a16="http://schemas.microsoft.com/office/drawing/2014/main" id="{6976F211-5284-26F9-E799-52946DBBADC2}"/>
              </a:ext>
            </a:extLst>
          </p:cNvPr>
          <p:cNvPicPr>
            <a:picLocks noChangeAspect="1"/>
          </p:cNvPicPr>
          <p:nvPr userDrawn="1"/>
        </p:nvPicPr>
        <p:blipFill>
          <a:blip r:embed="rId3"/>
          <a:stretch>
            <a:fillRect/>
          </a:stretch>
        </p:blipFill>
        <p:spPr>
          <a:xfrm>
            <a:off x="0" y="1"/>
            <a:ext cx="12192000" cy="6117540"/>
          </a:xfrm>
          <a:prstGeom prst="rect">
            <a:avLst/>
          </a:prstGeom>
        </p:spPr>
      </p:pic>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5"/>
                      <a:stretch>
                        <a:fillRect/>
                      </a:stretch>
                    </p:blipFill>
                    <p:spPr>
                      <a:xfrm>
                        <a:off x="1589" y="1589"/>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3"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6">
            <a:extLst>
              <a:ext uri="{FF2B5EF4-FFF2-40B4-BE49-F238E27FC236}">
                <a16:creationId xmlns:a16="http://schemas.microsoft.com/office/drawing/2014/main" id="{3EAE23F6-FD2E-D974-6078-C4795054B7CF}"/>
              </a:ext>
            </a:extLst>
          </p:cNvPr>
          <p:cNvSpPr>
            <a:spLocks noGrp="1"/>
          </p:cNvSpPr>
          <p:nvPr>
            <p:ph type="body" sz="quarter" idx="11" hasCustomPrompt="1"/>
          </p:nvPr>
        </p:nvSpPr>
        <p:spPr>
          <a:xfrm>
            <a:off x="479426" y="411321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Divider slide title.        Arial Bold 32pt</a:t>
            </a:r>
          </a:p>
        </p:txBody>
      </p:sp>
      <p:sp>
        <p:nvSpPr>
          <p:cNvPr id="10" name="Text Placeholder 6">
            <a:extLst>
              <a:ext uri="{FF2B5EF4-FFF2-40B4-BE49-F238E27FC236}">
                <a16:creationId xmlns:a16="http://schemas.microsoft.com/office/drawing/2014/main" id="{0A7900E8-F9EF-8D0F-5673-62BC87980FD0}"/>
              </a:ext>
            </a:extLst>
          </p:cNvPr>
          <p:cNvSpPr>
            <a:spLocks noGrp="1"/>
          </p:cNvSpPr>
          <p:nvPr>
            <p:ph type="body" sz="quarter" idx="12" hasCustomPrompt="1"/>
          </p:nvPr>
        </p:nvSpPr>
        <p:spPr>
          <a:xfrm>
            <a:off x="479426" y="3213101"/>
            <a:ext cx="1779681" cy="755651"/>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1</a:t>
            </a:r>
          </a:p>
        </p:txBody>
      </p:sp>
    </p:spTree>
    <p:extLst>
      <p:ext uri="{BB962C8B-B14F-4D97-AF65-F5344CB8AC3E}">
        <p14:creationId xmlns:p14="http://schemas.microsoft.com/office/powerpoint/2010/main" val="328805010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6" y="1524196"/>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6" y="1168414"/>
            <a:ext cx="11233151"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Tree>
    <p:extLst>
      <p:ext uri="{BB962C8B-B14F-4D97-AF65-F5344CB8AC3E}">
        <p14:creationId xmlns:p14="http://schemas.microsoft.com/office/powerpoint/2010/main" val="23351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6" y="1524196"/>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6" y="1168414"/>
            <a:ext cx="11233151"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
        <p:nvSpPr>
          <p:cNvPr id="3" name="Rectangle 2">
            <a:extLst>
              <a:ext uri="{FF2B5EF4-FFF2-40B4-BE49-F238E27FC236}">
                <a16:creationId xmlns:a16="http://schemas.microsoft.com/office/drawing/2014/main" id="{FCA1B6A6-066E-444F-0845-8D413D718D94}"/>
              </a:ext>
            </a:extLst>
          </p:cNvPr>
          <p:cNvSpPr/>
          <p:nvPr userDrawn="1"/>
        </p:nvSpPr>
        <p:spPr bwMode="gray">
          <a:xfrm>
            <a:off x="8677836" y="0"/>
            <a:ext cx="3514165" cy="717176"/>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1130251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6" y="1524196"/>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6" y="1168414"/>
            <a:ext cx="11233151"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
        <p:nvSpPr>
          <p:cNvPr id="3" name="Rectangle 2">
            <a:extLst>
              <a:ext uri="{FF2B5EF4-FFF2-40B4-BE49-F238E27FC236}">
                <a16:creationId xmlns:a16="http://schemas.microsoft.com/office/drawing/2014/main" id="{FCA1B6A6-066E-444F-0845-8D413D718D94}"/>
              </a:ext>
            </a:extLst>
          </p:cNvPr>
          <p:cNvSpPr/>
          <p:nvPr userDrawn="1"/>
        </p:nvSpPr>
        <p:spPr bwMode="gray">
          <a:xfrm>
            <a:off x="8677836" y="0"/>
            <a:ext cx="3514165" cy="717176"/>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pic>
        <p:nvPicPr>
          <p:cNvPr id="6" name="Picture 5">
            <a:extLst>
              <a:ext uri="{FF2B5EF4-FFF2-40B4-BE49-F238E27FC236}">
                <a16:creationId xmlns:a16="http://schemas.microsoft.com/office/drawing/2014/main" id="{F34E94C5-1947-10B6-8456-F5DAF5070D6F}"/>
              </a:ext>
            </a:extLst>
          </p:cNvPr>
          <p:cNvPicPr>
            <a:picLocks noChangeAspect="1"/>
          </p:cNvPicPr>
          <p:nvPr userDrawn="1"/>
        </p:nvPicPr>
        <p:blipFill>
          <a:blip r:embed="rId5">
            <a:alphaModFix amt="67000"/>
          </a:blip>
          <a:stretch>
            <a:fillRect/>
          </a:stretch>
        </p:blipFill>
        <p:spPr>
          <a:xfrm>
            <a:off x="6892877" y="1168413"/>
            <a:ext cx="5299124" cy="5689587"/>
          </a:xfrm>
          <a:prstGeom prst="rect">
            <a:avLst/>
          </a:prstGeom>
        </p:spPr>
      </p:pic>
    </p:spTree>
    <p:extLst>
      <p:ext uri="{BB962C8B-B14F-4D97-AF65-F5344CB8AC3E}">
        <p14:creationId xmlns:p14="http://schemas.microsoft.com/office/powerpoint/2010/main" val="2691707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No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DEB240-139A-F745-78E0-08A5791451E4}"/>
              </a:ext>
            </a:extLst>
          </p:cNvPr>
          <p:cNvGraphicFramePr>
            <a:graphicFrameLocks noChangeAspect="1"/>
          </p:cNvGraphicFramePr>
          <p:nvPr userDrawn="1">
            <p:custDataLst>
              <p:tags r:id="rId1"/>
            </p:custDataLst>
            <p:extLst>
              <p:ext uri="{D42A27DB-BD31-4B8C-83A1-F6EECF244321}">
                <p14:modId xmlns:p14="http://schemas.microsoft.com/office/powerpoint/2010/main" val="786003829"/>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CEDEB240-139A-F745-78E0-08A5791451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タイトル 4">
            <a:extLst>
              <a:ext uri="{FF2B5EF4-FFF2-40B4-BE49-F238E27FC236}">
                <a16:creationId xmlns:a16="http://schemas.microsoft.com/office/drawing/2014/main" id="{7CD7E880-5D93-F59C-912B-2521DD2DDB28}"/>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568626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troduction - No Pictur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6205BB-B448-319A-F23C-766214DD13D3}"/>
              </a:ext>
            </a:extLst>
          </p:cNvPr>
          <p:cNvGraphicFramePr>
            <a:graphicFrameLocks noChangeAspect="1"/>
          </p:cNvGraphicFramePr>
          <p:nvPr userDrawn="1">
            <p:custDataLst>
              <p:tags r:id="rId1"/>
            </p:custDataLst>
            <p:extLst>
              <p:ext uri="{D42A27DB-BD31-4B8C-83A1-F6EECF244321}">
                <p14:modId xmlns:p14="http://schemas.microsoft.com/office/powerpoint/2010/main" val="406177406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B6205BB-B448-319A-F23C-766214DD13D3}"/>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CACC7F7A-5B28-BECF-D547-82308818123F}"/>
              </a:ext>
            </a:extLst>
          </p:cNvPr>
          <p:cNvSpPr>
            <a:spLocks noGrp="1"/>
          </p:cNvSpPr>
          <p:nvPr>
            <p:ph type="body" sz="quarter" idx="14" hasCustomPrompt="1"/>
          </p:nvPr>
        </p:nvSpPr>
        <p:spPr>
          <a:xfrm>
            <a:off x="479426" y="1526244"/>
            <a:ext cx="6480175" cy="4639607"/>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0" i="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a:t>
            </a:r>
          </a:p>
          <a:p>
            <a:pPr lvl="0"/>
            <a:endParaRPr lang="en-US" altLang="ja-JP"/>
          </a:p>
          <a:p>
            <a:pPr lvl="0"/>
            <a:endParaRPr lang="en-US"/>
          </a:p>
        </p:txBody>
      </p:sp>
      <p:sp>
        <p:nvSpPr>
          <p:cNvPr id="11" name="図プレースホルダー 4">
            <a:extLst>
              <a:ext uri="{FF2B5EF4-FFF2-40B4-BE49-F238E27FC236}">
                <a16:creationId xmlns:a16="http://schemas.microsoft.com/office/drawing/2014/main" id="{DC0781F4-5C21-4BC4-BA4E-075EA6BE0C67}"/>
              </a:ext>
            </a:extLst>
          </p:cNvPr>
          <p:cNvSpPr>
            <a:spLocks noGrp="1"/>
          </p:cNvSpPr>
          <p:nvPr>
            <p:ph type="pic" sz="quarter" idx="15" hasCustomPrompt="1"/>
          </p:nvPr>
        </p:nvSpPr>
        <p:spPr>
          <a:xfrm>
            <a:off x="7391401" y="1168415"/>
            <a:ext cx="4322659" cy="4997436"/>
          </a:xfrm>
          <a:prstGeom prst="rect">
            <a:avLst/>
          </a:prstGeom>
          <a:solidFill>
            <a:schemeClr val="bg2">
              <a:lumMod val="75000"/>
            </a:schemeClr>
          </a:solidFill>
        </p:spPr>
        <p:txBody>
          <a:bodyPr/>
          <a:lstStyle>
            <a:lvl1pPr>
              <a:defRPr>
                <a:solidFill>
                  <a:schemeClr val="bg1"/>
                </a:solidFill>
              </a:defRPr>
            </a:lvl1pPr>
          </a:lstStyle>
          <a:p>
            <a:pPr marL="0" marR="0" lvl="0" indent="0" algn="l" defTabSz="914377" rtl="0" eaLnBrk="1" fontAlgn="auto" latinLnBrk="0" hangingPunct="1">
              <a:lnSpc>
                <a:spcPct val="120000"/>
              </a:lnSpc>
              <a:spcBef>
                <a:spcPts val="0"/>
              </a:spcBef>
              <a:spcAft>
                <a:spcPts val="1000"/>
              </a:spcAft>
              <a:buClrTx/>
              <a:buSzPct val="100000"/>
              <a:buFont typeface="Arial" panose="020B0604020202020204" pitchFamily="34" charset="0"/>
              <a:buNone/>
              <a:tabLst/>
              <a:defRPr/>
            </a:pPr>
            <a:r>
              <a:rPr lang="en-US"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rPr>
              <a:t>Click the icon to insert photo</a:t>
            </a:r>
            <a:endParaRPr lang="en-JP"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endParaRPr>
          </a:p>
        </p:txBody>
      </p:sp>
      <p:sp>
        <p:nvSpPr>
          <p:cNvPr id="4" name="タイトル 4">
            <a:extLst>
              <a:ext uri="{FF2B5EF4-FFF2-40B4-BE49-F238E27FC236}">
                <a16:creationId xmlns:a16="http://schemas.microsoft.com/office/drawing/2014/main" id="{C683CA8D-9EEF-7688-98CC-3358ED6D7067}"/>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5" name="Text Placeholder 5">
            <a:extLst>
              <a:ext uri="{FF2B5EF4-FFF2-40B4-BE49-F238E27FC236}">
                <a16:creationId xmlns:a16="http://schemas.microsoft.com/office/drawing/2014/main" id="{1F835C6B-6AFC-17BF-0253-D0099A7B4504}"/>
              </a:ext>
            </a:extLst>
          </p:cNvPr>
          <p:cNvSpPr>
            <a:spLocks noGrp="1"/>
          </p:cNvSpPr>
          <p:nvPr>
            <p:ph type="body" sz="quarter" idx="21" hasCustomPrompt="1"/>
          </p:nvPr>
        </p:nvSpPr>
        <p:spPr>
          <a:xfrm>
            <a:off x="479426" y="1168414"/>
            <a:ext cx="6480175"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Tree>
    <p:extLst>
      <p:ext uri="{BB962C8B-B14F-4D97-AF65-F5344CB8AC3E}">
        <p14:creationId xmlns:p14="http://schemas.microsoft.com/office/powerpoint/2010/main" val="729835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Introduction - No Pictur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6205BB-B448-319A-F23C-766214DD13D3}"/>
              </a:ext>
            </a:extLst>
          </p:cNvPr>
          <p:cNvGraphicFramePr>
            <a:graphicFrameLocks noChangeAspect="1"/>
          </p:cNvGraphicFramePr>
          <p:nvPr userDrawn="1">
            <p:custDataLst>
              <p:tags r:id="rId1"/>
            </p:custDataLst>
            <p:extLst>
              <p:ext uri="{D42A27DB-BD31-4B8C-83A1-F6EECF244321}">
                <p14:modId xmlns:p14="http://schemas.microsoft.com/office/powerpoint/2010/main" val="406177406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B6205BB-B448-319A-F23C-766214DD13D3}"/>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5" name="図プレースホルダー 4">
            <a:extLst>
              <a:ext uri="{FF2B5EF4-FFF2-40B4-BE49-F238E27FC236}">
                <a16:creationId xmlns:a16="http://schemas.microsoft.com/office/drawing/2014/main" id="{913C55DF-DB2F-4BA9-E062-6C0A65C6027B}"/>
              </a:ext>
            </a:extLst>
          </p:cNvPr>
          <p:cNvSpPr>
            <a:spLocks noGrp="1"/>
          </p:cNvSpPr>
          <p:nvPr>
            <p:ph type="pic" sz="quarter" idx="15" hasCustomPrompt="1"/>
          </p:nvPr>
        </p:nvSpPr>
        <p:spPr>
          <a:xfrm>
            <a:off x="479426" y="1168415"/>
            <a:ext cx="4321175" cy="4997436"/>
          </a:xfrm>
          <a:prstGeom prst="rect">
            <a:avLst/>
          </a:prstGeom>
          <a:solidFill>
            <a:schemeClr val="bg2">
              <a:lumMod val="75000"/>
            </a:schemeClr>
          </a:solidFill>
        </p:spPr>
        <p:txBody>
          <a:bodyPr/>
          <a:lstStyle>
            <a:lvl1pPr>
              <a:defRPr>
                <a:solidFill>
                  <a:schemeClr val="bg1"/>
                </a:solidFill>
              </a:defRPr>
            </a:lvl1pPr>
          </a:lstStyle>
          <a:p>
            <a:pPr marL="0" marR="0" lvl="0" indent="0" algn="l" defTabSz="914377" rtl="0" eaLnBrk="1" fontAlgn="auto" latinLnBrk="0" hangingPunct="1">
              <a:lnSpc>
                <a:spcPct val="120000"/>
              </a:lnSpc>
              <a:spcBef>
                <a:spcPts val="0"/>
              </a:spcBef>
              <a:spcAft>
                <a:spcPts val="1000"/>
              </a:spcAft>
              <a:buClrTx/>
              <a:buSzPct val="100000"/>
              <a:buFont typeface="Arial" panose="020B0604020202020204" pitchFamily="34" charset="0"/>
              <a:buNone/>
              <a:tabLst/>
              <a:defRPr/>
            </a:pPr>
            <a:r>
              <a:rPr lang="en-US"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rPr>
              <a:t>Click the icon to insert photo</a:t>
            </a:r>
            <a:endParaRPr lang="en-JP" altLang="ja-JP" sz="1400" b="0" i="0">
              <a:solidFill>
                <a:schemeClr val="bg1"/>
              </a:solidFill>
              <a:latin typeface="Meiryo" panose="020B0604030504040204" pitchFamily="34" charset="-128"/>
              <a:ea typeface="Meiryo" panose="020B0604030504040204" pitchFamily="34" charset="-128"/>
              <a:cs typeface="Arial" panose="020B0604020202020204" pitchFamily="34" charset="0"/>
            </a:endParaRPr>
          </a:p>
        </p:txBody>
      </p:sp>
      <p:sp>
        <p:nvSpPr>
          <p:cNvPr id="8" name="Text Placeholder 7">
            <a:extLst>
              <a:ext uri="{FF2B5EF4-FFF2-40B4-BE49-F238E27FC236}">
                <a16:creationId xmlns:a16="http://schemas.microsoft.com/office/drawing/2014/main" id="{CB68D719-F78A-4B0E-E2DE-CA28A8989572}"/>
              </a:ext>
            </a:extLst>
          </p:cNvPr>
          <p:cNvSpPr>
            <a:spLocks noGrp="1"/>
          </p:cNvSpPr>
          <p:nvPr>
            <p:ph type="body" sz="quarter" idx="14" hasCustomPrompt="1"/>
          </p:nvPr>
        </p:nvSpPr>
        <p:spPr>
          <a:xfrm>
            <a:off x="5232402" y="1526244"/>
            <a:ext cx="6480175" cy="4639607"/>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0" i="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0" name="Text Placeholder 5">
            <a:extLst>
              <a:ext uri="{FF2B5EF4-FFF2-40B4-BE49-F238E27FC236}">
                <a16:creationId xmlns:a16="http://schemas.microsoft.com/office/drawing/2014/main" id="{972B9BDB-6B89-C1DA-2FFD-36F99E535C09}"/>
              </a:ext>
            </a:extLst>
          </p:cNvPr>
          <p:cNvSpPr>
            <a:spLocks noGrp="1"/>
          </p:cNvSpPr>
          <p:nvPr>
            <p:ph type="body" sz="quarter" idx="21" hasCustomPrompt="1"/>
          </p:nvPr>
        </p:nvSpPr>
        <p:spPr>
          <a:xfrm>
            <a:off x="5232402" y="1168414"/>
            <a:ext cx="6480175" cy="280015"/>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3" name="タイトル 4">
            <a:extLst>
              <a:ext uri="{FF2B5EF4-FFF2-40B4-BE49-F238E27FC236}">
                <a16:creationId xmlns:a16="http://schemas.microsoft.com/office/drawing/2014/main" id="{00CF5422-C3FC-B5A7-4C9F-4C1DFA92A333}"/>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3515220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E9A58A-A65F-AB1F-EA8D-18BEB4538D54}"/>
              </a:ext>
            </a:extLst>
          </p:cNvPr>
          <p:cNvGraphicFramePr>
            <a:graphicFrameLocks noChangeAspect="1"/>
          </p:cNvGraphicFramePr>
          <p:nvPr userDrawn="1">
            <p:custDataLst>
              <p:tags r:id="rId1"/>
            </p:custDataLst>
            <p:extLst>
              <p:ext uri="{D42A27DB-BD31-4B8C-83A1-F6EECF244321}">
                <p14:modId xmlns:p14="http://schemas.microsoft.com/office/powerpoint/2010/main" val="412418938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E5E9A58A-A65F-AB1F-EA8D-18BEB4538D5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7" name="Text Placeholder 7">
            <a:extLst>
              <a:ext uri="{FF2B5EF4-FFF2-40B4-BE49-F238E27FC236}">
                <a16:creationId xmlns:a16="http://schemas.microsoft.com/office/drawing/2014/main" id="{03EAE25F-8E90-9FE7-1591-BCF8BC2B5B01}"/>
              </a:ext>
            </a:extLst>
          </p:cNvPr>
          <p:cNvSpPr>
            <a:spLocks noGrp="1"/>
          </p:cNvSpPr>
          <p:nvPr>
            <p:ph type="body" sz="quarter" idx="14" hasCustomPrompt="1"/>
          </p:nvPr>
        </p:nvSpPr>
        <p:spPr>
          <a:xfrm>
            <a:off x="479425" y="2708277"/>
            <a:ext cx="5400675"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0" name="Text Placeholder 5">
            <a:extLst>
              <a:ext uri="{FF2B5EF4-FFF2-40B4-BE49-F238E27FC236}">
                <a16:creationId xmlns:a16="http://schemas.microsoft.com/office/drawing/2014/main" id="{20E6B22D-954D-C762-0FD7-DC610FA551F4}"/>
              </a:ext>
            </a:extLst>
          </p:cNvPr>
          <p:cNvSpPr>
            <a:spLocks noGrp="1"/>
          </p:cNvSpPr>
          <p:nvPr>
            <p:ph type="body" sz="quarter" idx="21" hasCustomPrompt="1"/>
          </p:nvPr>
        </p:nvSpPr>
        <p:spPr>
          <a:xfrm>
            <a:off x="479425" y="2342498"/>
            <a:ext cx="5400675"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2" name="Text Placeholder 7">
            <a:extLst>
              <a:ext uri="{FF2B5EF4-FFF2-40B4-BE49-F238E27FC236}">
                <a16:creationId xmlns:a16="http://schemas.microsoft.com/office/drawing/2014/main" id="{572DFAC5-701D-6C30-46D8-B16AA1D2A9CD}"/>
              </a:ext>
            </a:extLst>
          </p:cNvPr>
          <p:cNvSpPr>
            <a:spLocks noGrp="1"/>
          </p:cNvSpPr>
          <p:nvPr>
            <p:ph type="body" sz="quarter" idx="22" hasCustomPrompt="1"/>
          </p:nvPr>
        </p:nvSpPr>
        <p:spPr>
          <a:xfrm>
            <a:off x="6311903" y="2708277"/>
            <a:ext cx="5400000"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4" name="Text Placeholder 5">
            <a:extLst>
              <a:ext uri="{FF2B5EF4-FFF2-40B4-BE49-F238E27FC236}">
                <a16:creationId xmlns:a16="http://schemas.microsoft.com/office/drawing/2014/main" id="{75FA9E2B-F10B-4C5F-D824-EE36753E6562}"/>
              </a:ext>
            </a:extLst>
          </p:cNvPr>
          <p:cNvSpPr>
            <a:spLocks noGrp="1"/>
          </p:cNvSpPr>
          <p:nvPr>
            <p:ph type="body" sz="quarter" idx="23" hasCustomPrompt="1"/>
          </p:nvPr>
        </p:nvSpPr>
        <p:spPr>
          <a:xfrm>
            <a:off x="6311903" y="2342498"/>
            <a:ext cx="5400000"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5" name="タイトル 4">
            <a:extLst>
              <a:ext uri="{FF2B5EF4-FFF2-40B4-BE49-F238E27FC236}">
                <a16:creationId xmlns:a16="http://schemas.microsoft.com/office/drawing/2014/main" id="{A9635EEA-FF88-5A00-10F0-D1F4F2CF43DD}"/>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14" name="Text Placeholder 7">
            <a:extLst>
              <a:ext uri="{FF2B5EF4-FFF2-40B4-BE49-F238E27FC236}">
                <a16:creationId xmlns:a16="http://schemas.microsoft.com/office/drawing/2014/main" id="{215AEC1C-E050-9D70-96E6-4F724CF98332}"/>
              </a:ext>
            </a:extLst>
          </p:cNvPr>
          <p:cNvSpPr>
            <a:spLocks noGrp="1"/>
          </p:cNvSpPr>
          <p:nvPr>
            <p:ph type="body" sz="quarter" idx="24" hasCustomPrompt="1"/>
          </p:nvPr>
        </p:nvSpPr>
        <p:spPr>
          <a:xfrm>
            <a:off x="479426" y="1168415"/>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636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7" name="Text Placeholder 7">
            <a:extLst>
              <a:ext uri="{FF2B5EF4-FFF2-40B4-BE49-F238E27FC236}">
                <a16:creationId xmlns:a16="http://schemas.microsoft.com/office/drawing/2014/main" id="{1933B6DF-1616-CDB9-1685-F23F75040C0D}"/>
              </a:ext>
            </a:extLst>
          </p:cNvPr>
          <p:cNvSpPr>
            <a:spLocks noGrp="1"/>
          </p:cNvSpPr>
          <p:nvPr>
            <p:ph type="body" sz="quarter" idx="14" hasCustomPrompt="1"/>
          </p:nvPr>
        </p:nvSpPr>
        <p:spPr>
          <a:xfrm>
            <a:off x="479427" y="2708277"/>
            <a:ext cx="3454376"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8" name="Text Placeholder 5">
            <a:extLst>
              <a:ext uri="{FF2B5EF4-FFF2-40B4-BE49-F238E27FC236}">
                <a16:creationId xmlns:a16="http://schemas.microsoft.com/office/drawing/2014/main" id="{F2797A48-B843-BBC1-AAE1-9DC416028ADB}"/>
              </a:ext>
            </a:extLst>
          </p:cNvPr>
          <p:cNvSpPr>
            <a:spLocks noGrp="1"/>
          </p:cNvSpPr>
          <p:nvPr>
            <p:ph type="body" sz="quarter" idx="21" hasCustomPrompt="1"/>
          </p:nvPr>
        </p:nvSpPr>
        <p:spPr>
          <a:xfrm>
            <a:off x="479427" y="2342498"/>
            <a:ext cx="3457576"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9" name="タイトル 4">
            <a:extLst>
              <a:ext uri="{FF2B5EF4-FFF2-40B4-BE49-F238E27FC236}">
                <a16:creationId xmlns:a16="http://schemas.microsoft.com/office/drawing/2014/main" id="{E0010028-1564-C8BA-613B-5548BFB2C86C}"/>
              </a:ext>
            </a:extLst>
          </p:cNvPr>
          <p:cNvSpPr>
            <a:spLocks noGrp="1"/>
          </p:cNvSpPr>
          <p:nvPr>
            <p:ph type="title" hasCustomPrompt="1"/>
          </p:nvPr>
        </p:nvSpPr>
        <p:spPr>
          <a:xfrm>
            <a:off x="479426" y="282774"/>
            <a:ext cx="11233151" cy="643501"/>
          </a:xfrm>
          <a:noFill/>
        </p:spPr>
        <p:txBody>
          <a:bodyPr anchor="b"/>
          <a:lstStyle>
            <a:lvl1pPr>
              <a:defRPr baseline="0">
                <a:ea typeface="游ゴシック" panose="020B0400000000000000" pitchFamily="50" charset="-128"/>
              </a:defRPr>
            </a:lvl1pPr>
          </a:lstStyle>
          <a:p>
            <a:r>
              <a:rPr lang="en-US" altLang="ja-JP" noProof="0"/>
              <a:t>Master title Arial Bold 32pt</a:t>
            </a:r>
            <a:endParaRPr kumimoji="1" lang="ja-JP" altLang="en-US"/>
          </a:p>
        </p:txBody>
      </p:sp>
      <p:sp>
        <p:nvSpPr>
          <p:cNvPr id="10" name="Text Placeholder 7">
            <a:extLst>
              <a:ext uri="{FF2B5EF4-FFF2-40B4-BE49-F238E27FC236}">
                <a16:creationId xmlns:a16="http://schemas.microsoft.com/office/drawing/2014/main" id="{76B019F8-B01D-CB65-52D2-4C915B343F33}"/>
              </a:ext>
            </a:extLst>
          </p:cNvPr>
          <p:cNvSpPr>
            <a:spLocks noGrp="1"/>
          </p:cNvSpPr>
          <p:nvPr>
            <p:ph type="body" sz="quarter" idx="22" hasCustomPrompt="1"/>
          </p:nvPr>
        </p:nvSpPr>
        <p:spPr>
          <a:xfrm>
            <a:off x="4368000" y="2708277"/>
            <a:ext cx="3456000"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1" name="Text Placeholder 5">
            <a:extLst>
              <a:ext uri="{FF2B5EF4-FFF2-40B4-BE49-F238E27FC236}">
                <a16:creationId xmlns:a16="http://schemas.microsoft.com/office/drawing/2014/main" id="{BD166359-2D96-52F7-706F-96C17183F692}"/>
              </a:ext>
            </a:extLst>
          </p:cNvPr>
          <p:cNvSpPr>
            <a:spLocks noGrp="1"/>
          </p:cNvSpPr>
          <p:nvPr>
            <p:ph type="body" sz="quarter" idx="23" hasCustomPrompt="1"/>
          </p:nvPr>
        </p:nvSpPr>
        <p:spPr>
          <a:xfrm>
            <a:off x="4368000" y="2342498"/>
            <a:ext cx="3456000"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12" name="Text Placeholder 7">
            <a:extLst>
              <a:ext uri="{FF2B5EF4-FFF2-40B4-BE49-F238E27FC236}">
                <a16:creationId xmlns:a16="http://schemas.microsoft.com/office/drawing/2014/main" id="{9D6C9F02-DA11-A09E-DE7E-DD95C0EE3F39}"/>
              </a:ext>
            </a:extLst>
          </p:cNvPr>
          <p:cNvSpPr>
            <a:spLocks noGrp="1"/>
          </p:cNvSpPr>
          <p:nvPr>
            <p:ph type="body" sz="quarter" idx="24" hasCustomPrompt="1"/>
          </p:nvPr>
        </p:nvSpPr>
        <p:spPr>
          <a:xfrm>
            <a:off x="8254867" y="2708277"/>
            <a:ext cx="3456000" cy="3457575"/>
          </a:xfrm>
        </p:spPr>
        <p:txBody>
          <a:bodyPr wrap="square">
            <a:noAutofit/>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1600" baseline="0">
                <a:solidFill>
                  <a:schemeClr val="tx1"/>
                </a:solidFill>
                <a:ea typeface="游ゴシック Medium" panose="020B0500000000000000" pitchFamily="50" charset="-128"/>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a:t>
            </a:r>
            <a:endParaRPr lang="en-US"/>
          </a:p>
        </p:txBody>
      </p:sp>
      <p:sp>
        <p:nvSpPr>
          <p:cNvPr id="13" name="Text Placeholder 5">
            <a:extLst>
              <a:ext uri="{FF2B5EF4-FFF2-40B4-BE49-F238E27FC236}">
                <a16:creationId xmlns:a16="http://schemas.microsoft.com/office/drawing/2014/main" id="{2E04156C-789E-ACE7-BD38-D51CD76EFCFF}"/>
              </a:ext>
            </a:extLst>
          </p:cNvPr>
          <p:cNvSpPr>
            <a:spLocks noGrp="1"/>
          </p:cNvSpPr>
          <p:nvPr>
            <p:ph type="body" sz="quarter" idx="25" hasCustomPrompt="1"/>
          </p:nvPr>
        </p:nvSpPr>
        <p:spPr>
          <a:xfrm>
            <a:off x="8254867" y="2342498"/>
            <a:ext cx="3456000" cy="280015"/>
          </a:xfrm>
        </p:spPr>
        <p:txBody>
          <a:bodyPr anchor="b"/>
          <a:lstStyle>
            <a:lvl1pPr>
              <a:lnSpc>
                <a:spcPct val="100000"/>
              </a:lnSpc>
              <a:defRPr sz="2000" b="1" i="0" baseline="0">
                <a:solidFill>
                  <a:schemeClr val="tx2"/>
                </a:solidFill>
                <a:latin typeface="Arial" panose="020B0604020202020204" pitchFamily="34" charset="0"/>
                <a:ea typeface="游ゴシック" panose="020B0400000000000000" pitchFamily="50"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ltLang="ja-JP"/>
              <a:t>Subtitle Arial Bold 20pt</a:t>
            </a:r>
          </a:p>
        </p:txBody>
      </p:sp>
      <p:sp>
        <p:nvSpPr>
          <p:cNvPr id="14" name="Text Placeholder 7">
            <a:extLst>
              <a:ext uri="{FF2B5EF4-FFF2-40B4-BE49-F238E27FC236}">
                <a16:creationId xmlns:a16="http://schemas.microsoft.com/office/drawing/2014/main" id="{7304B6B6-2D75-697B-C5DD-CCEE67E97E12}"/>
              </a:ext>
            </a:extLst>
          </p:cNvPr>
          <p:cNvSpPr>
            <a:spLocks noGrp="1"/>
          </p:cNvSpPr>
          <p:nvPr>
            <p:ph type="body" sz="quarter" idx="26" hasCustomPrompt="1"/>
          </p:nvPr>
        </p:nvSpPr>
        <p:spPr>
          <a:xfrm>
            <a:off x="479426" y="1166680"/>
            <a:ext cx="11233151"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US"/>
          </a:p>
        </p:txBody>
      </p:sp>
    </p:spTree>
    <p:extLst>
      <p:ext uri="{BB962C8B-B14F-4D97-AF65-F5344CB8AC3E}">
        <p14:creationId xmlns:p14="http://schemas.microsoft.com/office/powerpoint/2010/main" val="143141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inal_Slide">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505ACD5-4B95-3DF0-DE1F-B9E3BEEC7D6D}"/>
              </a:ext>
            </a:extLst>
          </p:cNvPr>
          <p:cNvSpPr/>
          <p:nvPr userDrawn="1"/>
        </p:nvSpPr>
        <p:spPr bwMode="gray">
          <a:xfrm>
            <a:off x="0" y="0"/>
            <a:ext cx="12192000" cy="5805488"/>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b="0" i="0">
              <a:latin typeface="Arial" panose="020B0604020202020204" pitchFamily="34" charset="0"/>
              <a:ea typeface="Helvetica Neue" panose="02000503000000020004" pitchFamily="2"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C4B883ED-0D92-C2FC-5486-DA6F4D3AE6DA}"/>
              </a:ext>
            </a:extLst>
          </p:cNvPr>
          <p:cNvGraphicFramePr>
            <a:graphicFrameLocks noChangeAspect="1"/>
          </p:cNvGraphicFramePr>
          <p:nvPr userDrawn="1">
            <p:custDataLst>
              <p:tags r:id="rId1"/>
            </p:custDataLst>
            <p:extLst>
              <p:ext uri="{D42A27DB-BD31-4B8C-83A1-F6EECF244321}">
                <p14:modId xmlns:p14="http://schemas.microsoft.com/office/powerpoint/2010/main" val="4218826139"/>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C4B883ED-0D92-C2FC-5486-DA6F4D3AE6DA}"/>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DD854C9E-3A05-3734-DC87-D555E909B8F6}"/>
              </a:ext>
            </a:extLst>
          </p:cNvPr>
          <p:cNvSpPr/>
          <p:nvPr userDrawn="1"/>
        </p:nvSpPr>
        <p:spPr bwMode="gray">
          <a:xfrm>
            <a:off x="1" y="6251714"/>
            <a:ext cx="8150087" cy="58461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b="0" i="0">
              <a:latin typeface="Arial" panose="020B0604020202020204" pitchFamily="34" charset="0"/>
              <a:ea typeface="Helvetica Neue" panose="02000503000000020004" pitchFamily="2" charset="0"/>
              <a:cs typeface="Arial" panose="020B0604020202020204" pitchFamily="34" charset="0"/>
            </a:endParaRPr>
          </a:p>
        </p:txBody>
      </p:sp>
      <p:sp>
        <p:nvSpPr>
          <p:cNvPr id="4" name="正方形/長方形 3">
            <a:extLst>
              <a:ext uri="{FF2B5EF4-FFF2-40B4-BE49-F238E27FC236}">
                <a16:creationId xmlns:a16="http://schemas.microsoft.com/office/drawing/2014/main" id="{56201DF3-1B50-9A46-B1FC-99C50B8F4BBA}"/>
              </a:ext>
            </a:extLst>
          </p:cNvPr>
          <p:cNvSpPr/>
          <p:nvPr userDrawn="1"/>
        </p:nvSpPr>
        <p:spPr bwMode="gray">
          <a:xfrm>
            <a:off x="8694058" y="6251713"/>
            <a:ext cx="3497943" cy="584615"/>
          </a:xfrm>
          <a:prstGeom prst="rect">
            <a:avLst/>
          </a:prstGeom>
          <a:solidFill>
            <a:schemeClr val="bg1"/>
          </a:solidFill>
          <a:ln w="19050" algn="ctr">
            <a:noFill/>
            <a:miter lim="800000"/>
            <a:headEnd/>
            <a:tailEnd/>
          </a:ln>
        </p:spPr>
        <p:txBody>
          <a:bodyPr wrap="square" lIns="0" tIns="0" rIns="0" bIns="0" rtlCol="0" anchor="ctr"/>
          <a:lstStyle/>
          <a:p>
            <a:pPr algn="ctr"/>
            <a:endParaRPr kumimoji="1" lang="ja-JP" altLang="en-US" sz="1400" b="0" i="0">
              <a:latin typeface="Arial" panose="020B0604020202020204" pitchFamily="34" charset="0"/>
              <a:ea typeface="Helvetica Neue" panose="02000503000000020004" pitchFamily="2" charset="0"/>
              <a:cs typeface="Arial" panose="020B0604020202020204" pitchFamily="34" charset="0"/>
            </a:endParaRPr>
          </a:p>
        </p:txBody>
      </p:sp>
      <p:grpSp>
        <p:nvGrpSpPr>
          <p:cNvPr id="10" name="Group 9">
            <a:extLst>
              <a:ext uri="{FF2B5EF4-FFF2-40B4-BE49-F238E27FC236}">
                <a16:creationId xmlns:a16="http://schemas.microsoft.com/office/drawing/2014/main" id="{07BD2E28-0B66-56C7-A365-F4484E5D75E4}"/>
              </a:ext>
            </a:extLst>
          </p:cNvPr>
          <p:cNvGrpSpPr/>
          <p:nvPr userDrawn="1"/>
        </p:nvGrpSpPr>
        <p:grpSpPr>
          <a:xfrm>
            <a:off x="3010796" y="2877345"/>
            <a:ext cx="6170408" cy="990431"/>
            <a:chOff x="8992080" y="6243937"/>
            <a:chExt cx="2716872" cy="436093"/>
          </a:xfrm>
        </p:grpSpPr>
        <p:pic>
          <p:nvPicPr>
            <p:cNvPr id="11" name="Picture 10">
              <a:extLst>
                <a:ext uri="{FF2B5EF4-FFF2-40B4-BE49-F238E27FC236}">
                  <a16:creationId xmlns:a16="http://schemas.microsoft.com/office/drawing/2014/main" id="{BEBA476C-CFCF-CAB9-427C-3547A0931085}"/>
                </a:ext>
              </a:extLst>
            </p:cNvPr>
            <p:cNvPicPr>
              <a:picLocks noChangeAspect="1"/>
            </p:cNvPicPr>
            <p:nvPr userDrawn="1"/>
          </p:nvPicPr>
          <p:blipFill>
            <a:blip r:embed="rId5"/>
            <a:stretch>
              <a:fillRect/>
            </a:stretch>
          </p:blipFill>
          <p:spPr>
            <a:xfrm>
              <a:off x="8992080" y="6243937"/>
              <a:ext cx="1101245" cy="436093"/>
            </a:xfrm>
            <a:prstGeom prst="rect">
              <a:avLst/>
            </a:prstGeom>
          </p:spPr>
        </p:pic>
        <p:pic>
          <p:nvPicPr>
            <p:cNvPr id="12" name="Picture 11">
              <a:extLst>
                <a:ext uri="{FF2B5EF4-FFF2-40B4-BE49-F238E27FC236}">
                  <a16:creationId xmlns:a16="http://schemas.microsoft.com/office/drawing/2014/main" id="{665AF236-F647-B51E-0EE5-4EDA296B9294}"/>
                </a:ext>
              </a:extLst>
            </p:cNvPr>
            <p:cNvPicPr>
              <a:picLocks noChangeAspect="1"/>
            </p:cNvPicPr>
            <p:nvPr userDrawn="1"/>
          </p:nvPicPr>
          <p:blipFill>
            <a:blip r:embed="rId6"/>
            <a:stretch>
              <a:fillRect/>
            </a:stretch>
          </p:blipFill>
          <p:spPr>
            <a:xfrm>
              <a:off x="10514652" y="6243937"/>
              <a:ext cx="1194300" cy="436093"/>
            </a:xfrm>
            <a:prstGeom prst="rect">
              <a:avLst/>
            </a:prstGeom>
          </p:spPr>
        </p:pic>
      </p:grpSp>
    </p:spTree>
    <p:extLst>
      <p:ext uri="{BB962C8B-B14F-4D97-AF65-F5344CB8AC3E}">
        <p14:creationId xmlns:p14="http://schemas.microsoft.com/office/powerpoint/2010/main" val="6206295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Divider - 1">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8505405-7F55-5B70-6422-C8C13FF668AE}"/>
              </a:ext>
            </a:extLst>
          </p:cNvPr>
          <p:cNvPicPr>
            <a:picLocks/>
          </p:cNvPicPr>
          <p:nvPr userDrawn="1"/>
        </p:nvPicPr>
        <p:blipFill>
          <a:blip r:embed="rId3"/>
          <a:srcRect l="482" r="482"/>
          <a:stretch/>
        </p:blipFill>
        <p:spPr>
          <a:xfrm>
            <a:off x="0" y="0"/>
            <a:ext cx="12196800" cy="6163200"/>
          </a:xfrm>
          <a:prstGeom prst="rect">
            <a:avLst/>
          </a:prstGeom>
        </p:spPr>
      </p:pic>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2"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6">
            <a:extLst>
              <a:ext uri="{FF2B5EF4-FFF2-40B4-BE49-F238E27FC236}">
                <a16:creationId xmlns:a16="http://schemas.microsoft.com/office/drawing/2014/main" id="{9F8CD3A3-2109-7E2C-A607-6415D40FC0AC}"/>
              </a:ext>
            </a:extLst>
          </p:cNvPr>
          <p:cNvSpPr>
            <a:spLocks noGrp="1"/>
          </p:cNvSpPr>
          <p:nvPr>
            <p:ph type="body" sz="quarter" idx="11" hasCustomPrompt="1"/>
          </p:nvPr>
        </p:nvSpPr>
        <p:spPr>
          <a:xfrm>
            <a:off x="479425" y="4540722"/>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Divider slide title.        Arial Bold 32pt</a:t>
            </a:r>
          </a:p>
        </p:txBody>
      </p:sp>
      <p:sp>
        <p:nvSpPr>
          <p:cNvPr id="9" name="Text Placeholder 6">
            <a:extLst>
              <a:ext uri="{FF2B5EF4-FFF2-40B4-BE49-F238E27FC236}">
                <a16:creationId xmlns:a16="http://schemas.microsoft.com/office/drawing/2014/main" id="{A7058628-A31C-B76D-40C8-A79EC52FD834}"/>
              </a:ext>
            </a:extLst>
          </p:cNvPr>
          <p:cNvSpPr>
            <a:spLocks noGrp="1"/>
          </p:cNvSpPr>
          <p:nvPr>
            <p:ph type="body" sz="quarter" idx="12" hasCustomPrompt="1"/>
          </p:nvPr>
        </p:nvSpPr>
        <p:spPr>
          <a:xfrm>
            <a:off x="479425" y="3640610"/>
            <a:ext cx="1779681" cy="755650"/>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1</a:t>
            </a:r>
          </a:p>
        </p:txBody>
      </p:sp>
    </p:spTree>
    <p:extLst>
      <p:ext uri="{BB962C8B-B14F-4D97-AF65-F5344CB8AC3E}">
        <p14:creationId xmlns:p14="http://schemas.microsoft.com/office/powerpoint/2010/main" val="415302337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2CFE66-A573-3CAE-67E5-C93E4EBE0C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7508B5-D300-D137-0256-91BF24192C44}"/>
              </a:ext>
            </a:extLst>
          </p:cNvPr>
          <p:cNvSpPr>
            <a:spLocks noGrp="1"/>
          </p:cNvSpPr>
          <p:nvPr>
            <p:ph type="ctrTitle"/>
          </p:nvPr>
        </p:nvSpPr>
        <p:spPr>
          <a:xfrm>
            <a:off x="520149" y="1271069"/>
            <a:ext cx="5115339" cy="2387600"/>
          </a:xfrm>
        </p:spPr>
        <p:txBody>
          <a:bodyPr anchor="b">
            <a:normAutofit/>
          </a:bodyPr>
          <a:lstStyle>
            <a:lvl1pPr algn="l">
              <a:defRPr sz="4800"/>
            </a:lvl1pPr>
          </a:lstStyle>
          <a:p>
            <a:r>
              <a:rPr lang="en-GB"/>
              <a:t>Click to edit Master title style</a:t>
            </a:r>
            <a:endParaRPr lang="en-US"/>
          </a:p>
        </p:txBody>
      </p:sp>
      <p:sp>
        <p:nvSpPr>
          <p:cNvPr id="3" name="Subtitle 2">
            <a:extLst>
              <a:ext uri="{FF2B5EF4-FFF2-40B4-BE49-F238E27FC236}">
                <a16:creationId xmlns:a16="http://schemas.microsoft.com/office/drawing/2014/main" id="{1D7C2330-8D2A-2322-B8A9-92EF47B95EC0}"/>
              </a:ext>
            </a:extLst>
          </p:cNvPr>
          <p:cNvSpPr>
            <a:spLocks noGrp="1"/>
          </p:cNvSpPr>
          <p:nvPr>
            <p:ph type="subTitle" idx="1"/>
          </p:nvPr>
        </p:nvSpPr>
        <p:spPr>
          <a:xfrm>
            <a:off x="520149" y="3931169"/>
            <a:ext cx="5115339" cy="1655763"/>
          </a:xfrm>
        </p:spPr>
        <p:txBody>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EEA6227-036D-B4FB-48FE-0348661E7448}"/>
              </a:ext>
            </a:extLst>
          </p:cNvPr>
          <p:cNvSpPr>
            <a:spLocks noGrp="1"/>
          </p:cNvSpPr>
          <p:nvPr>
            <p:ph type="dt" sz="half" idx="10"/>
          </p:nvPr>
        </p:nvSpPr>
        <p:spPr/>
        <p:txBody>
          <a:bodyPr/>
          <a:lstStyle/>
          <a:p>
            <a:fld id="{744D48A3-FD85-5949-9CBD-DC2A024BF18B}" type="datetimeFigureOut">
              <a:rPr lang="en-US" smtClean="0"/>
              <a:t>12/18/2025</a:t>
            </a:fld>
            <a:endParaRPr lang="en-US"/>
          </a:p>
        </p:txBody>
      </p:sp>
      <p:sp>
        <p:nvSpPr>
          <p:cNvPr id="5" name="Footer Placeholder 4">
            <a:extLst>
              <a:ext uri="{FF2B5EF4-FFF2-40B4-BE49-F238E27FC236}">
                <a16:creationId xmlns:a16="http://schemas.microsoft.com/office/drawing/2014/main" id="{F3FCB53C-2324-F909-E310-8F346A37A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144DC-A38A-F9CC-EBBD-ABD7C279595C}"/>
              </a:ext>
            </a:extLst>
          </p:cNvPr>
          <p:cNvSpPr>
            <a:spLocks noGrp="1"/>
          </p:cNvSpPr>
          <p:nvPr>
            <p:ph type="sldNum" sz="quarter" idx="12"/>
          </p:nvPr>
        </p:nvSpPr>
        <p:spPr/>
        <p:txBody>
          <a:bodyPr/>
          <a:lstStyle/>
          <a:p>
            <a:fld id="{629474C4-5072-5E48-B944-E6DF91245AB4}" type="slidenum">
              <a:rPr lang="en-US" smtClean="0"/>
              <a:t>‹#›</a:t>
            </a:fld>
            <a:endParaRPr lang="en-US"/>
          </a:p>
        </p:txBody>
      </p:sp>
    </p:spTree>
    <p:extLst>
      <p:ext uri="{BB962C8B-B14F-4D97-AF65-F5344CB8AC3E}">
        <p14:creationId xmlns:p14="http://schemas.microsoft.com/office/powerpoint/2010/main" val="148163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8ADCA95-E714-418D-AE36-D67432911E98}" type="datetimeFigureOut">
              <a:rPr lang="en-US" smtClean="0"/>
              <a:t>12/18/2025</a:t>
            </a:fld>
            <a:endParaRPr lang="en-US"/>
          </a:p>
        </p:txBody>
      </p:sp>
      <p:sp>
        <p:nvSpPr>
          <p:cNvPr id="6" name="Footer Placeholder 5"/>
          <p:cNvSpPr>
            <a:spLocks noGrp="1"/>
          </p:cNvSpPr>
          <p:nvPr>
            <p:ph type="ftr" sz="quarter" idx="4"/>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pic>
        <p:nvPicPr>
          <p:cNvPr id="9" name="New picture">
            <a:extLst>
              <a:ext uri="{FF2B5EF4-FFF2-40B4-BE49-F238E27FC236}">
                <a16:creationId xmlns:a16="http://schemas.microsoft.com/office/drawing/2014/main" id="{DF4EBB28-787C-47D4-B333-C43CD1755CB5}"/>
              </a:ext>
            </a:extLst>
          </p:cNvPr>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0B19092-677F-421A-8489-691C41905558}"/>
              </a:ext>
            </a:extLst>
          </p:cNvPr>
          <p:cNvSpPr/>
          <p:nvPr userDrawn="1"/>
        </p:nvSpPr>
        <p:spPr>
          <a:xfrm>
            <a:off x="0" y="6356353"/>
            <a:ext cx="407368" cy="501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416053646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or external_Confidential_Copyright_Main text">
    <p:spTree>
      <p:nvGrpSpPr>
        <p:cNvPr id="1" name=""/>
        <p:cNvGrpSpPr/>
        <p:nvPr/>
      </p:nvGrpSpPr>
      <p:grpSpPr>
        <a:xfrm>
          <a:off x="0" y="0"/>
          <a:ext cx="0" cy="0"/>
          <a:chOff x="0" y="0"/>
          <a:chExt cx="0" cy="0"/>
        </a:xfrm>
      </p:grpSpPr>
      <p:sp>
        <p:nvSpPr>
          <p:cNvPr id="19" name="タイトル 1"/>
          <p:cNvSpPr>
            <a:spLocks noGrp="1"/>
          </p:cNvSpPr>
          <p:nvPr>
            <p:ph type="title" hasCustomPrompt="1"/>
          </p:nvPr>
        </p:nvSpPr>
        <p:spPr>
          <a:xfrm>
            <a:off x="609601" y="264133"/>
            <a:ext cx="10981164" cy="716596"/>
          </a:xfrm>
        </p:spPr>
        <p:txBody>
          <a:bodyPr>
            <a:normAutofit/>
          </a:bodyPr>
          <a:lstStyle>
            <a:lvl1pPr algn="l">
              <a:defRPr sz="3499" b="1"/>
            </a:lvl1pPr>
          </a:lstStyle>
          <a:p>
            <a:r>
              <a:rPr kumimoji="1" lang="en-US" altLang="ja-JP"/>
              <a:t>Click to edit title style.</a:t>
            </a:r>
            <a:endParaRPr kumimoji="1" lang="ja-JP" altLang="en-US"/>
          </a:p>
        </p:txBody>
      </p:sp>
      <p:cxnSp>
        <p:nvCxnSpPr>
          <p:cNvPr id="11" name="直線コネクタ 10"/>
          <p:cNvCxnSpPr/>
          <p:nvPr userDrawn="1"/>
        </p:nvCxnSpPr>
        <p:spPr>
          <a:xfrm>
            <a:off x="0" y="6404039"/>
            <a:ext cx="12192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図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1199234" y="6404041"/>
            <a:ext cx="918095" cy="461415"/>
          </a:xfrm>
          <a:prstGeom prst="rect">
            <a:avLst/>
          </a:prstGeom>
        </p:spPr>
      </p:pic>
      <p:sp>
        <p:nvSpPr>
          <p:cNvPr id="6" name="コンテンツ プレースホルダー 2"/>
          <p:cNvSpPr>
            <a:spLocks noGrp="1"/>
          </p:cNvSpPr>
          <p:nvPr>
            <p:ph sz="quarter" idx="14" hasCustomPrompt="1"/>
          </p:nvPr>
        </p:nvSpPr>
        <p:spPr>
          <a:xfrm>
            <a:off x="607588" y="1124745"/>
            <a:ext cx="10982629" cy="5183187"/>
          </a:xfrm>
        </p:spPr>
        <p:txBody>
          <a:bodyPr/>
          <a:lstStyle>
            <a:lvl1pPr>
              <a:defRPr sz="2699" baseline="0">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kumimoji="1" lang="en-US" altLang="ja-JP" sz="2699"/>
              <a:t>Click to edit title style.</a:t>
            </a:r>
            <a:endParaRPr kumimoji="1" lang="ja-JP" altLang="en-US"/>
          </a:p>
          <a:p>
            <a:pPr lvl="1"/>
            <a:r>
              <a:rPr kumimoji="1" lang="en-US" altLang="ja-JP"/>
              <a:t>Body</a:t>
            </a:r>
            <a:endParaRPr kumimoji="1" lang="ja-JP" altLang="en-US"/>
          </a:p>
        </p:txBody>
      </p:sp>
    </p:spTree>
    <p:extLst>
      <p:ext uri="{BB962C8B-B14F-4D97-AF65-F5344CB8AC3E}">
        <p14:creationId xmlns:p14="http://schemas.microsoft.com/office/powerpoint/2010/main" val="191885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Divider -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2"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pic>
        <p:nvPicPr>
          <p:cNvPr id="2" name="図 1">
            <a:extLst>
              <a:ext uri="{FF2B5EF4-FFF2-40B4-BE49-F238E27FC236}">
                <a16:creationId xmlns:a16="http://schemas.microsoft.com/office/drawing/2014/main" id="{B8A28A0E-6AF1-1CB7-E1E2-D5A18F752A5F}"/>
              </a:ext>
            </a:extLst>
          </p:cNvPr>
          <p:cNvPicPr>
            <a:picLocks/>
          </p:cNvPicPr>
          <p:nvPr userDrawn="1"/>
        </p:nvPicPr>
        <p:blipFill>
          <a:blip r:embed="rId5"/>
          <a:srcRect t="15880" b="15880"/>
          <a:stretch/>
        </p:blipFill>
        <p:spPr>
          <a:xfrm>
            <a:off x="-1200" y="0"/>
            <a:ext cx="12193200" cy="4164013"/>
          </a:xfrm>
          <a:prstGeom prst="rect">
            <a:avLst/>
          </a:prstGeom>
        </p:spPr>
      </p:pic>
      <p:sp>
        <p:nvSpPr>
          <p:cNvPr id="7" name="Text Placeholder 6">
            <a:extLst>
              <a:ext uri="{FF2B5EF4-FFF2-40B4-BE49-F238E27FC236}">
                <a16:creationId xmlns:a16="http://schemas.microsoft.com/office/drawing/2014/main" id="{3EAE23F6-FD2E-D974-6078-C4795054B7CF}"/>
              </a:ext>
            </a:extLst>
          </p:cNvPr>
          <p:cNvSpPr>
            <a:spLocks noGrp="1"/>
          </p:cNvSpPr>
          <p:nvPr>
            <p:ph type="body" sz="quarter" idx="11" hasCustomPrompt="1"/>
          </p:nvPr>
        </p:nvSpPr>
        <p:spPr>
          <a:xfrm>
            <a:off x="479425" y="411321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Divider slide title.        Arial Bold 32pt</a:t>
            </a:r>
          </a:p>
        </p:txBody>
      </p:sp>
      <p:sp>
        <p:nvSpPr>
          <p:cNvPr id="10" name="Text Placeholder 6">
            <a:extLst>
              <a:ext uri="{FF2B5EF4-FFF2-40B4-BE49-F238E27FC236}">
                <a16:creationId xmlns:a16="http://schemas.microsoft.com/office/drawing/2014/main" id="{0A7900E8-F9EF-8D0F-5673-62BC87980FD0}"/>
              </a:ext>
            </a:extLst>
          </p:cNvPr>
          <p:cNvSpPr>
            <a:spLocks noGrp="1"/>
          </p:cNvSpPr>
          <p:nvPr>
            <p:ph type="body" sz="quarter" idx="12" hasCustomPrompt="1"/>
          </p:nvPr>
        </p:nvSpPr>
        <p:spPr>
          <a:xfrm>
            <a:off x="479425" y="3213101"/>
            <a:ext cx="1779681" cy="755650"/>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1</a:t>
            </a:r>
          </a:p>
        </p:txBody>
      </p:sp>
    </p:spTree>
    <p:extLst>
      <p:ext uri="{BB962C8B-B14F-4D97-AF65-F5344CB8AC3E}">
        <p14:creationId xmlns:p14="http://schemas.microsoft.com/office/powerpoint/2010/main" val="226066181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Divider - 1">
    <p:spTree>
      <p:nvGrpSpPr>
        <p:cNvPr id="1" name=""/>
        <p:cNvGrpSpPr/>
        <p:nvPr/>
      </p:nvGrpSpPr>
      <p:grpSpPr>
        <a:xfrm>
          <a:off x="0" y="0"/>
          <a:ext cx="0" cy="0"/>
          <a:chOff x="0" y="0"/>
          <a:chExt cx="0" cy="0"/>
        </a:xfrm>
      </p:grpSpPr>
      <p:pic>
        <p:nvPicPr>
          <p:cNvPr id="6" name="Picture 5" descr="A blue and white logo&#10;&#10;Description automatically generated">
            <a:extLst>
              <a:ext uri="{FF2B5EF4-FFF2-40B4-BE49-F238E27FC236}">
                <a16:creationId xmlns:a16="http://schemas.microsoft.com/office/drawing/2014/main" id="{6976F211-5284-26F9-E799-52946DBBADC2}"/>
              </a:ext>
            </a:extLst>
          </p:cNvPr>
          <p:cNvPicPr>
            <a:picLocks noChangeAspect="1"/>
          </p:cNvPicPr>
          <p:nvPr userDrawn="1"/>
        </p:nvPicPr>
        <p:blipFill>
          <a:blip r:embed="rId3"/>
          <a:stretch>
            <a:fillRect/>
          </a:stretch>
        </p:blipFill>
        <p:spPr>
          <a:xfrm>
            <a:off x="0" y="0"/>
            <a:ext cx="12192000" cy="6117540"/>
          </a:xfrm>
          <a:prstGeom prst="rect">
            <a:avLst/>
          </a:prstGeom>
        </p:spPr>
      </p:pic>
      <p:graphicFrame>
        <p:nvGraphicFramePr>
          <p:cNvPr id="3" name="Object 2" hidden="1">
            <a:extLst>
              <a:ext uri="{FF2B5EF4-FFF2-40B4-BE49-F238E27FC236}">
                <a16:creationId xmlns:a16="http://schemas.microsoft.com/office/drawing/2014/main" id="{5106B3BE-35FC-3453-1225-465180CDE244}"/>
              </a:ext>
            </a:extLst>
          </p:cNvPr>
          <p:cNvGraphicFramePr>
            <a:graphicFrameLocks noChangeAspect="1"/>
          </p:cNvGraphicFramePr>
          <p:nvPr userDrawn="1">
            <p:custDataLst>
              <p:tags r:id="rId1"/>
            </p:custDataLst>
            <p:extLst>
              <p:ext uri="{D42A27DB-BD31-4B8C-83A1-F6EECF244321}">
                <p14:modId xmlns:p14="http://schemas.microsoft.com/office/powerpoint/2010/main" val="14453294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106B3BE-35FC-3453-1225-465180CDE24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1975B58-9293-E48B-574C-7E7C689AF6AE}"/>
              </a:ext>
            </a:extLst>
          </p:cNvPr>
          <p:cNvSpPr txBox="1"/>
          <p:nvPr userDrawn="1"/>
        </p:nvSpPr>
        <p:spPr>
          <a:xfrm>
            <a:off x="-2671482" y="1882588"/>
            <a:ext cx="0" cy="0"/>
          </a:xfrm>
          <a:prstGeom prst="rect">
            <a:avLst/>
          </a:prstGeom>
          <a:noFill/>
        </p:spPr>
        <p:txBody>
          <a:bodyPr wrap="none" lIns="0" tIns="0" rIns="0" bIns="0" rtlCol="0">
            <a:noAutofit/>
          </a:bodyPr>
          <a:lstStyle/>
          <a:p>
            <a:pPr algn="l">
              <a:spcBef>
                <a:spcPts val="600"/>
              </a:spcBef>
              <a:buSzPct val="100000"/>
            </a:pPr>
            <a:endParaRPr kumimoji="1" lang="ja-JP" altLang="en-US" sz="1200" b="0" i="0">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6">
            <a:extLst>
              <a:ext uri="{FF2B5EF4-FFF2-40B4-BE49-F238E27FC236}">
                <a16:creationId xmlns:a16="http://schemas.microsoft.com/office/drawing/2014/main" id="{3EAE23F6-FD2E-D974-6078-C4795054B7CF}"/>
              </a:ext>
            </a:extLst>
          </p:cNvPr>
          <p:cNvSpPr>
            <a:spLocks noGrp="1"/>
          </p:cNvSpPr>
          <p:nvPr>
            <p:ph type="body" sz="quarter" idx="11" hasCustomPrompt="1"/>
          </p:nvPr>
        </p:nvSpPr>
        <p:spPr>
          <a:xfrm>
            <a:off x="479425" y="4113213"/>
            <a:ext cx="4752975" cy="1692275"/>
          </a:xfrm>
          <a:prstGeom prst="rect">
            <a:avLst/>
          </a:prstGeom>
        </p:spPr>
        <p:txBody>
          <a:bodyPr anchor="t">
            <a:noAutofit/>
          </a:bodyPr>
          <a:lstStyle>
            <a:lvl1pPr marL="0" indent="0">
              <a:lnSpc>
                <a:spcPct val="100000"/>
              </a:lnSpc>
              <a:buFontTx/>
              <a:buNone/>
              <a:defRPr sz="32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Divider slide title.        Arial Bold 32pt</a:t>
            </a:r>
          </a:p>
        </p:txBody>
      </p:sp>
      <p:sp>
        <p:nvSpPr>
          <p:cNvPr id="10" name="Text Placeholder 6">
            <a:extLst>
              <a:ext uri="{FF2B5EF4-FFF2-40B4-BE49-F238E27FC236}">
                <a16:creationId xmlns:a16="http://schemas.microsoft.com/office/drawing/2014/main" id="{0A7900E8-F9EF-8D0F-5673-62BC87980FD0}"/>
              </a:ext>
            </a:extLst>
          </p:cNvPr>
          <p:cNvSpPr>
            <a:spLocks noGrp="1"/>
          </p:cNvSpPr>
          <p:nvPr>
            <p:ph type="body" sz="quarter" idx="12" hasCustomPrompt="1"/>
          </p:nvPr>
        </p:nvSpPr>
        <p:spPr>
          <a:xfrm>
            <a:off x="479425" y="3213101"/>
            <a:ext cx="1779681" cy="755650"/>
          </a:xfrm>
          <a:prstGeom prst="rect">
            <a:avLst/>
          </a:prstGeom>
        </p:spPr>
        <p:txBody>
          <a:bodyPr anchor="b">
            <a:noAutofit/>
          </a:bodyPr>
          <a:lstStyle>
            <a:lvl1pPr marL="0" indent="0">
              <a:lnSpc>
                <a:spcPts val="4340"/>
              </a:lnSpc>
              <a:buFontTx/>
              <a:buNone/>
              <a:defRPr sz="4400" b="1" i="0" baseline="0">
                <a:solidFill>
                  <a:schemeClr val="tx2"/>
                </a:solidFill>
                <a:latin typeface="Arial" panose="020B0604020202020204" pitchFamily="34" charset="0"/>
                <a:ea typeface="游ゴシック" panose="020B0400000000000000" pitchFamily="50" charset="-128"/>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1</a:t>
            </a:r>
          </a:p>
        </p:txBody>
      </p:sp>
    </p:spTree>
    <p:extLst>
      <p:ext uri="{BB962C8B-B14F-4D97-AF65-F5344CB8AC3E}">
        <p14:creationId xmlns:p14="http://schemas.microsoft.com/office/powerpoint/2010/main" val="66880210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5" y="1524196"/>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sz="2700" baseline="0">
                <a:ea typeface="游ゴシック" panose="020B0400000000000000" pitchFamily="50" charset="-128"/>
              </a:defRPr>
            </a:lvl1pPr>
          </a:lstStyle>
          <a:p>
            <a:r>
              <a:rPr lang="en-US" altLang="ja-JP" noProof="0"/>
              <a:t>Master title Arial Bold 32pt</a:t>
            </a:r>
            <a:endParaRPr kumimoji="1" lang="ja-JP" alt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5" y="1168414"/>
            <a:ext cx="11233150"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Tree>
    <p:extLst>
      <p:ext uri="{BB962C8B-B14F-4D97-AF65-F5344CB8AC3E}">
        <p14:creationId xmlns:p14="http://schemas.microsoft.com/office/powerpoint/2010/main" val="339978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5" y="1524196"/>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5" y="1168414"/>
            <a:ext cx="11233150"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
        <p:nvSpPr>
          <p:cNvPr id="3" name="Rectangle 2">
            <a:extLst>
              <a:ext uri="{FF2B5EF4-FFF2-40B4-BE49-F238E27FC236}">
                <a16:creationId xmlns:a16="http://schemas.microsoft.com/office/drawing/2014/main" id="{FCA1B6A6-066E-444F-0845-8D413D718D94}"/>
              </a:ext>
            </a:extLst>
          </p:cNvPr>
          <p:cNvSpPr/>
          <p:nvPr userDrawn="1"/>
        </p:nvSpPr>
        <p:spPr bwMode="gray">
          <a:xfrm>
            <a:off x="8677835" y="0"/>
            <a:ext cx="3514165" cy="717176"/>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sz="2700"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193239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2 Line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C159A8-9BBC-55B2-224A-C89928E795A0}"/>
              </a:ext>
            </a:extLst>
          </p:cNvPr>
          <p:cNvGraphicFramePr>
            <a:graphicFrameLocks noChangeAspect="1"/>
          </p:cNvGraphicFramePr>
          <p:nvPr userDrawn="1">
            <p:custDataLst>
              <p:tags r:id="rId1"/>
            </p:custDataLst>
            <p:extLst>
              <p:ext uri="{D42A27DB-BD31-4B8C-83A1-F6EECF244321}">
                <p14:modId xmlns:p14="http://schemas.microsoft.com/office/powerpoint/2010/main" val="33454370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63C159A8-9BBC-55B2-224A-C89928E795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79425" y="1524196"/>
            <a:ext cx="11233150" cy="428429"/>
          </a:xfrm>
        </p:spPr>
        <p:txBody>
          <a:bodyPr vert="horz" lIns="0" tIns="0" rIns="0" bIns="0" rtlCol="0">
            <a:noAutofit/>
          </a:bodyPr>
          <a:lstStyle>
            <a:lvl1pPr marL="0" indent="0">
              <a:buFont typeface="Arial" panose="020B0604020202020204" pitchFamily="34" charset="0"/>
              <a:buNone/>
              <a:defRPr lang="en-US" sz="1600" b="0" i="0" baseline="0">
                <a:latin typeface="Arial" panose="020B0604020202020204" pitchFamily="34" charset="0"/>
                <a:ea typeface="Yu Gothic Medium" panose="020B0400000000000000" pitchFamily="34"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US" altLang="ja-JP"/>
              <a:t>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Regular</a:t>
            </a:r>
            <a:r>
              <a:rPr lang="ja-JP" altLang="en-US"/>
              <a:t> </a:t>
            </a:r>
            <a:r>
              <a:rPr lang="en-US" altLang="ja-JP"/>
              <a:t>16pt Text Arial </a:t>
            </a:r>
            <a:endParaRPr lang="en" altLang="ja-JP" sz="1600" b="0" i="0" u="none" strike="noStrike">
              <a:solidFill>
                <a:srgbClr val="333333"/>
              </a:solidFill>
              <a:effectLst/>
              <a:latin typeface="Arial" panose="020B0604020202020204" pitchFamily="34" charset="0"/>
              <a:cs typeface="Arial" panose="020B0604020202020204" pitchFamily="34" charset="0"/>
            </a:endParaRPr>
          </a:p>
          <a:p>
            <a:pPr marR="0" lvl="0" fontAlgn="auto">
              <a:lnSpc>
                <a:spcPct val="120000"/>
              </a:lnSpc>
              <a:spcAft>
                <a:spcPts val="0"/>
              </a:spcAft>
              <a:buClrTx/>
              <a:buSzTx/>
              <a:buFontTx/>
              <a:tabLst/>
            </a:pPr>
            <a:endParaRPr lang="en-US"/>
          </a:p>
          <a:p>
            <a:pPr marR="0" lvl="0" fontAlgn="auto">
              <a:lnSpc>
                <a:spcPct val="120000"/>
              </a:lnSpc>
              <a:spcAft>
                <a:spcPts val="0"/>
              </a:spcAft>
              <a:buClrTx/>
              <a:buSzTx/>
              <a:buFontTx/>
              <a:tabLst/>
            </a:pPr>
            <a:endParaRPr lang="en-US"/>
          </a:p>
        </p:txBody>
      </p:sp>
      <p:sp>
        <p:nvSpPr>
          <p:cNvPr id="2" name="Text Placeholder 5">
            <a:extLst>
              <a:ext uri="{FF2B5EF4-FFF2-40B4-BE49-F238E27FC236}">
                <a16:creationId xmlns:a16="http://schemas.microsoft.com/office/drawing/2014/main" id="{AF94417B-B32E-7545-F264-B4A1E73F8C5B}"/>
              </a:ext>
            </a:extLst>
          </p:cNvPr>
          <p:cNvSpPr>
            <a:spLocks noGrp="1"/>
          </p:cNvSpPr>
          <p:nvPr>
            <p:ph type="body" sz="quarter" idx="21" hasCustomPrompt="1"/>
          </p:nvPr>
        </p:nvSpPr>
        <p:spPr>
          <a:xfrm>
            <a:off x="479425" y="1168414"/>
            <a:ext cx="11233150" cy="280014"/>
          </a:xfrm>
        </p:spPr>
        <p:txBody>
          <a:bodyPr anchor="b"/>
          <a:lstStyle>
            <a:lvl1pPr>
              <a:lnSpc>
                <a:spcPct val="100000"/>
              </a:lnSpc>
              <a:defRPr sz="2000" b="1" i="0" baseline="0">
                <a:solidFill>
                  <a:srgbClr val="00339A"/>
                </a:solidFill>
                <a:latin typeface="Arial Bold" panose="020B0704020202020204" pitchFamily="34" charset="0"/>
                <a:ea typeface="Yu Gothic" panose="020B0400000000000000" pitchFamily="34" charset="-128"/>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Subtitle Arial Bold 20pt</a:t>
            </a:r>
          </a:p>
        </p:txBody>
      </p:sp>
      <p:sp>
        <p:nvSpPr>
          <p:cNvPr id="3" name="Rectangle 2">
            <a:extLst>
              <a:ext uri="{FF2B5EF4-FFF2-40B4-BE49-F238E27FC236}">
                <a16:creationId xmlns:a16="http://schemas.microsoft.com/office/drawing/2014/main" id="{FCA1B6A6-066E-444F-0845-8D413D718D94}"/>
              </a:ext>
            </a:extLst>
          </p:cNvPr>
          <p:cNvSpPr/>
          <p:nvPr userDrawn="1"/>
        </p:nvSpPr>
        <p:spPr bwMode="gray">
          <a:xfrm>
            <a:off x="8677835" y="0"/>
            <a:ext cx="3514165" cy="717176"/>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5" name="タイトル 4">
            <a:extLst>
              <a:ext uri="{FF2B5EF4-FFF2-40B4-BE49-F238E27FC236}">
                <a16:creationId xmlns:a16="http://schemas.microsoft.com/office/drawing/2014/main" id="{6BD94400-A75A-7406-5155-3EEC04FC1174}"/>
              </a:ext>
            </a:extLst>
          </p:cNvPr>
          <p:cNvSpPr>
            <a:spLocks noGrp="1"/>
          </p:cNvSpPr>
          <p:nvPr>
            <p:ph type="title" hasCustomPrompt="1"/>
          </p:nvPr>
        </p:nvSpPr>
        <p:spPr>
          <a:noFill/>
        </p:spPr>
        <p:txBody>
          <a:bodyPr anchor="b"/>
          <a:lstStyle>
            <a:lvl1pPr>
              <a:defRPr sz="2700" baseline="0">
                <a:ea typeface="游ゴシック" panose="020B0400000000000000" pitchFamily="50" charset="-128"/>
              </a:defRPr>
            </a:lvl1pPr>
          </a:lstStyle>
          <a:p>
            <a:r>
              <a:rPr lang="en-US" altLang="ja-JP" noProof="0"/>
              <a:t>Master title Arial Bold 32pt</a:t>
            </a:r>
            <a:endParaRPr kumimoji="1" lang="ja-JP" altLang="en-US"/>
          </a:p>
        </p:txBody>
      </p:sp>
      <p:pic>
        <p:nvPicPr>
          <p:cNvPr id="6" name="Picture 5">
            <a:extLst>
              <a:ext uri="{FF2B5EF4-FFF2-40B4-BE49-F238E27FC236}">
                <a16:creationId xmlns:a16="http://schemas.microsoft.com/office/drawing/2014/main" id="{F34E94C5-1947-10B6-8456-F5DAF5070D6F}"/>
              </a:ext>
            </a:extLst>
          </p:cNvPr>
          <p:cNvPicPr>
            <a:picLocks noChangeAspect="1"/>
          </p:cNvPicPr>
          <p:nvPr userDrawn="1"/>
        </p:nvPicPr>
        <p:blipFill>
          <a:blip r:embed="rId5">
            <a:alphaModFix amt="67000"/>
          </a:blip>
          <a:stretch>
            <a:fillRect/>
          </a:stretch>
        </p:blipFill>
        <p:spPr>
          <a:xfrm>
            <a:off x="6892876" y="1168414"/>
            <a:ext cx="5299124" cy="5689586"/>
          </a:xfrm>
          <a:prstGeom prst="rect">
            <a:avLst/>
          </a:prstGeom>
        </p:spPr>
      </p:pic>
    </p:spTree>
    <p:extLst>
      <p:ext uri="{BB962C8B-B14F-4D97-AF65-F5344CB8AC3E}">
        <p14:creationId xmlns:p14="http://schemas.microsoft.com/office/powerpoint/2010/main" val="240669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No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DEB240-139A-F745-78E0-08A5791451E4}"/>
              </a:ext>
            </a:extLst>
          </p:cNvPr>
          <p:cNvGraphicFramePr>
            <a:graphicFrameLocks noChangeAspect="1"/>
          </p:cNvGraphicFramePr>
          <p:nvPr userDrawn="1">
            <p:custDataLst>
              <p:tags r:id="rId1"/>
            </p:custDataLst>
            <p:extLst>
              <p:ext uri="{D42A27DB-BD31-4B8C-83A1-F6EECF244321}">
                <p14:modId xmlns:p14="http://schemas.microsoft.com/office/powerpoint/2010/main" val="7860038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CEDEB240-139A-F745-78E0-08A5791451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タイトル 4">
            <a:extLst>
              <a:ext uri="{FF2B5EF4-FFF2-40B4-BE49-F238E27FC236}">
                <a16:creationId xmlns:a16="http://schemas.microsoft.com/office/drawing/2014/main" id="{7CD7E880-5D93-F59C-912B-2521DD2DDB28}"/>
              </a:ext>
            </a:extLst>
          </p:cNvPr>
          <p:cNvSpPr>
            <a:spLocks noGrp="1"/>
          </p:cNvSpPr>
          <p:nvPr>
            <p:ph type="title" hasCustomPrompt="1"/>
          </p:nvPr>
        </p:nvSpPr>
        <p:spPr>
          <a:xfrm>
            <a:off x="479425" y="282773"/>
            <a:ext cx="11233150" cy="643501"/>
          </a:xfrm>
          <a:noFill/>
        </p:spPr>
        <p:txBody>
          <a:bodyPr anchor="b"/>
          <a:lstStyle>
            <a:lvl1pPr>
              <a:defRPr sz="2700" baseline="0">
                <a:ea typeface="游ゴシック" panose="020B0400000000000000" pitchFamily="50" charset="-128"/>
              </a:defRPr>
            </a:lvl1pPr>
          </a:lstStyle>
          <a:p>
            <a:r>
              <a:rPr lang="en-US" altLang="ja-JP" noProof="0"/>
              <a:t>Master title Arial Bold 32pt</a:t>
            </a:r>
            <a:endParaRPr kumimoji="1" lang="ja-JP" altLang="en-US"/>
          </a:p>
        </p:txBody>
      </p:sp>
    </p:spTree>
    <p:extLst>
      <p:ext uri="{BB962C8B-B14F-4D97-AF65-F5344CB8AC3E}">
        <p14:creationId xmlns:p14="http://schemas.microsoft.com/office/powerpoint/2010/main" val="167858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oleObject" Target="../embeddings/oleObject1.bin"/><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4.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3.png"/><Relationship Id="rId10" Type="http://schemas.openxmlformats.org/officeDocument/2006/relationships/slideLayout" Target="../slideLayouts/slideLayout25.xml"/><Relationship Id="rId19" Type="http://schemas.openxmlformats.org/officeDocument/2006/relationships/tags" Target="../tags/tag1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blue sky&#10;&#10;Description automatically generated">
            <a:extLst>
              <a:ext uri="{FF2B5EF4-FFF2-40B4-BE49-F238E27FC236}">
                <a16:creationId xmlns:a16="http://schemas.microsoft.com/office/drawing/2014/main" id="{111874AE-8B02-933C-6D62-49177E1D1E6C}"/>
              </a:ext>
            </a:extLst>
          </p:cNvPr>
          <p:cNvPicPr>
            <a:picLocks noChangeAspect="1"/>
          </p:cNvPicPr>
          <p:nvPr userDrawn="1"/>
        </p:nvPicPr>
        <p:blipFill>
          <a:blip r:embed="rId18"/>
          <a:stretch>
            <a:fillRect/>
          </a:stretch>
        </p:blipFill>
        <p:spPr>
          <a:xfrm>
            <a:off x="0" y="0"/>
            <a:ext cx="12192000" cy="6108700"/>
          </a:xfrm>
          <a:prstGeom prst="rect">
            <a:avLst/>
          </a:prstGeom>
        </p:spPr>
      </p:pic>
      <p:graphicFrame>
        <p:nvGraphicFramePr>
          <p:cNvPr id="4" name="Object 3" hidden="1"/>
          <p:cNvGraphicFramePr>
            <a:graphicFrameLocks noChangeAspect="1"/>
          </p:cNvGraphicFramePr>
          <p:nvPr>
            <p:custDataLst>
              <p:tags r:id="rId17"/>
            </p:custDataLst>
            <p:extLst>
              <p:ext uri="{D42A27DB-BD31-4B8C-83A1-F6EECF244321}">
                <p14:modId xmlns:p14="http://schemas.microsoft.com/office/powerpoint/2010/main" val="66108542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4" name="Object 3" hidden="1"/>
                      <p:cNvPicPr/>
                      <p:nvPr/>
                    </p:nvPicPr>
                    <p:blipFill>
                      <a:blip r:embed="rId20"/>
                      <a:stretch>
                        <a:fillRect/>
                      </a:stretch>
                    </p:blipFill>
                    <p:spPr>
                      <a:xfrm>
                        <a:off x="2118" y="1589"/>
                        <a:ext cx="2116" cy="1587"/>
                      </a:xfrm>
                      <a:prstGeom prst="rect">
                        <a:avLst/>
                      </a:prstGeom>
                    </p:spPr>
                  </p:pic>
                </p:oleObj>
              </mc:Fallback>
            </mc:AlternateContent>
          </a:graphicData>
        </a:graphic>
      </p:graphicFrame>
      <p:sp>
        <p:nvSpPr>
          <p:cNvPr id="19" name="Text Placeholder 18"/>
          <p:cNvSpPr>
            <a:spLocks noGrp="1"/>
          </p:cNvSpPr>
          <p:nvPr>
            <p:ph type="body" idx="1"/>
          </p:nvPr>
        </p:nvSpPr>
        <p:spPr>
          <a:xfrm>
            <a:off x="479425" y="1160463"/>
            <a:ext cx="11233150" cy="500538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itle Placeholder 1">
            <a:extLst>
              <a:ext uri="{FF2B5EF4-FFF2-40B4-BE49-F238E27FC236}">
                <a16:creationId xmlns:a16="http://schemas.microsoft.com/office/drawing/2014/main" id="{773DDC18-17FD-3745-B473-5E03578768C7}"/>
              </a:ext>
            </a:extLst>
          </p:cNvPr>
          <p:cNvSpPr>
            <a:spLocks noGrp="1"/>
          </p:cNvSpPr>
          <p:nvPr>
            <p:ph type="title"/>
          </p:nvPr>
        </p:nvSpPr>
        <p:spPr bwMode="gray">
          <a:xfrm>
            <a:off x="479425" y="282773"/>
            <a:ext cx="11233150" cy="643501"/>
          </a:xfrm>
          <a:prstGeom prst="rect">
            <a:avLst/>
          </a:prstGeom>
          <a:noFill/>
        </p:spPr>
        <p:txBody>
          <a:bodyPr vert="horz" lIns="0" tIns="0" rIns="0" bIns="0" rtlCol="0" anchor="b" anchorCtr="0">
            <a:noAutofit/>
          </a:bodyPr>
          <a:lstStyle/>
          <a:p>
            <a:r>
              <a:rPr lang="en-US" noProof="0"/>
              <a:t>Click to edit Master title style</a:t>
            </a:r>
          </a:p>
        </p:txBody>
      </p:sp>
      <p:sp>
        <p:nvSpPr>
          <p:cNvPr id="7" name="Rectangle 2">
            <a:extLst>
              <a:ext uri="{FF2B5EF4-FFF2-40B4-BE49-F238E27FC236}">
                <a16:creationId xmlns:a16="http://schemas.microsoft.com/office/drawing/2014/main" id="{5399F2B0-350C-B479-529E-0D0AE91E4AB8}"/>
              </a:ext>
            </a:extLst>
          </p:cNvPr>
          <p:cNvSpPr>
            <a:spLocks/>
          </p:cNvSpPr>
          <p:nvPr userDrawn="1"/>
        </p:nvSpPr>
        <p:spPr bwMode="auto">
          <a:xfrm>
            <a:off x="834634" y="6546266"/>
            <a:ext cx="2525787" cy="133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2025 Santen Pharmaceutical Asia </a:t>
            </a:r>
            <a:r>
              <a:rPr lang="en-GB" altLang="ja-JP" sz="700" b="0" i="0" err="1">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Pte.</a:t>
            </a:r>
            <a:r>
              <a:rPr lang="en-GB"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Ltd. All rights reserved.</a:t>
            </a:r>
          </a:p>
        </p:txBody>
      </p:sp>
      <p:sp>
        <p:nvSpPr>
          <p:cNvPr id="11" name="Rectangle 2">
            <a:extLst>
              <a:ext uri="{FF2B5EF4-FFF2-40B4-BE49-F238E27FC236}">
                <a16:creationId xmlns:a16="http://schemas.microsoft.com/office/drawing/2014/main" id="{5F672EFE-9E09-CF49-8B9B-FE7DFDA7DCF1}"/>
              </a:ext>
            </a:extLst>
          </p:cNvPr>
          <p:cNvSpPr>
            <a:spLocks/>
          </p:cNvSpPr>
          <p:nvPr userDrawn="1"/>
        </p:nvSpPr>
        <p:spPr bwMode="auto">
          <a:xfrm>
            <a:off x="479425" y="6490012"/>
            <a:ext cx="590738" cy="1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oAutofit/>
          </a:bodyPr>
          <a:lstStyle/>
          <a:p>
            <a:fld id="{C84F2FB2-4A16-1542-BD5E-F56870239E74}" type="slidenum">
              <a:rPr lang="en-US" sz="1050"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rPr>
              <a:pPr/>
              <a:t>‹#›</a:t>
            </a:fld>
            <a:endParaRPr lang="en-US" sz="1050"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endParaRPr>
          </a:p>
        </p:txBody>
      </p:sp>
      <p:cxnSp>
        <p:nvCxnSpPr>
          <p:cNvPr id="10" name="直線コネクタ 9">
            <a:extLst>
              <a:ext uri="{FF2B5EF4-FFF2-40B4-BE49-F238E27FC236}">
                <a16:creationId xmlns:a16="http://schemas.microsoft.com/office/drawing/2014/main" id="{7C319C10-0E05-A933-2D10-3B8BB282604F}"/>
              </a:ext>
            </a:extLst>
          </p:cNvPr>
          <p:cNvCxnSpPr>
            <a:cxnSpLocks/>
          </p:cNvCxnSpPr>
          <p:nvPr userDrawn="1"/>
        </p:nvCxnSpPr>
        <p:spPr>
          <a:xfrm>
            <a:off x="479425" y="981075"/>
            <a:ext cx="11233150" cy="0"/>
          </a:xfrm>
          <a:prstGeom prst="line">
            <a:avLst/>
          </a:prstGeom>
          <a:ln w="28575">
            <a:solidFill>
              <a:srgbClr val="0099CC"/>
            </a:solidFill>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4C9FCBF0-D87C-39B7-50BE-62BC533D06B2}"/>
              </a:ext>
            </a:extLst>
          </p:cNvPr>
          <p:cNvPicPr>
            <a:picLocks noChangeAspect="1"/>
          </p:cNvPicPr>
          <p:nvPr userDrawn="1"/>
        </p:nvPicPr>
        <p:blipFill>
          <a:blip r:embed="rId21"/>
          <a:stretch>
            <a:fillRect/>
          </a:stretch>
        </p:blipFill>
        <p:spPr>
          <a:xfrm>
            <a:off x="8992080" y="6243937"/>
            <a:ext cx="1101245" cy="436093"/>
          </a:xfrm>
          <a:prstGeom prst="rect">
            <a:avLst/>
          </a:prstGeom>
        </p:spPr>
      </p:pic>
      <p:pic>
        <p:nvPicPr>
          <p:cNvPr id="12" name="Picture 11">
            <a:extLst>
              <a:ext uri="{FF2B5EF4-FFF2-40B4-BE49-F238E27FC236}">
                <a16:creationId xmlns:a16="http://schemas.microsoft.com/office/drawing/2014/main" id="{3669C9CE-296C-233D-1C3E-48662D28A846}"/>
              </a:ext>
            </a:extLst>
          </p:cNvPr>
          <p:cNvPicPr>
            <a:picLocks noChangeAspect="1"/>
          </p:cNvPicPr>
          <p:nvPr userDrawn="1"/>
        </p:nvPicPr>
        <p:blipFill>
          <a:blip r:embed="rId22"/>
          <a:stretch>
            <a:fillRect/>
          </a:stretch>
        </p:blipFill>
        <p:spPr>
          <a:xfrm>
            <a:off x="10514652" y="6243937"/>
            <a:ext cx="1194300" cy="436093"/>
          </a:xfrm>
          <a:prstGeom prst="rect">
            <a:avLst/>
          </a:prstGeom>
        </p:spPr>
      </p:pic>
    </p:spTree>
    <p:extLst>
      <p:ext uri="{BB962C8B-B14F-4D97-AF65-F5344CB8AC3E}">
        <p14:creationId xmlns:p14="http://schemas.microsoft.com/office/powerpoint/2010/main" val="858887446"/>
      </p:ext>
    </p:extLst>
  </p:cSld>
  <p:clrMap bg1="lt1" tx1="dk1" bg2="lt2" tx2="dk2" accent1="accent1" accent2="accent2" accent3="accent3" accent4="accent4" accent5="accent5" accent6="accent6" hlink="hlink" folHlink="folHlink"/>
  <p:sldLayoutIdLst>
    <p:sldLayoutId id="2147484264" r:id="rId1"/>
    <p:sldLayoutId id="2147484449" r:id="rId2"/>
    <p:sldLayoutId id="2147484325" r:id="rId3"/>
    <p:sldLayoutId id="2147484343" r:id="rId4"/>
    <p:sldLayoutId id="2147484452" r:id="rId5"/>
    <p:sldLayoutId id="2147484145" r:id="rId6"/>
    <p:sldLayoutId id="2147484450" r:id="rId7"/>
    <p:sldLayoutId id="2147484451" r:id="rId8"/>
    <p:sldLayoutId id="2147484151" r:id="rId9"/>
    <p:sldLayoutId id="2147484177" r:id="rId10"/>
    <p:sldLayoutId id="2147484278" r:id="rId11"/>
    <p:sldLayoutId id="2147484179" r:id="rId12"/>
    <p:sldLayoutId id="2147484379" r:id="rId13"/>
    <p:sldLayoutId id="2147484254" r:id="rId14"/>
    <p:sldLayoutId id="2147484503" r:id="rId15"/>
  </p:sldLayoutIdLst>
  <p:hf hdr="0" ftr="0" dt="0"/>
  <p:txStyles>
    <p:titleStyle>
      <a:lvl1pPr algn="l" defTabSz="914400" rtl="0" eaLnBrk="1" latinLnBrk="0" hangingPunct="1">
        <a:spcBef>
          <a:spcPct val="0"/>
        </a:spcBef>
        <a:buNone/>
        <a:defRPr sz="3200" b="1" i="0" kern="1200" baseline="0">
          <a:solidFill>
            <a:schemeClr val="tx2"/>
          </a:solidFill>
          <a:latin typeface="Arial Bold" panose="020B0704020202020204" pitchFamily="34" charset="0"/>
          <a:ea typeface="游ゴシック" panose="020B0400000000000000" pitchFamily="50" charset="-128"/>
          <a:cs typeface="Arial" panose="020B0604020202020204" pitchFamily="34" charset="0"/>
        </a:defRPr>
      </a:lvl1pPr>
    </p:titleStyle>
    <p:body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731" userDrawn="1">
          <p15:clr>
            <a:srgbClr val="F26B43"/>
          </p15:clr>
        </p15:guide>
        <p15:guide id="29" orient="horz" pos="2160">
          <p15:clr>
            <a:srgbClr val="F26B43"/>
          </p15:clr>
        </p15:guide>
        <p15:guide id="31" orient="horz" pos="4178" userDrawn="1">
          <p15:clr>
            <a:srgbClr val="F26B43"/>
          </p15:clr>
        </p15:guide>
        <p15:guide id="38" pos="302" userDrawn="1">
          <p15:clr>
            <a:srgbClr val="F26B43"/>
          </p15:clr>
        </p15:guide>
        <p15:guide id="54" orient="horz" pos="527" userDrawn="1">
          <p15:clr>
            <a:srgbClr val="F26B43"/>
          </p15:clr>
        </p15:guide>
        <p15:guide id="55" pos="3840" userDrawn="1">
          <p15:clr>
            <a:srgbClr val="F26B43"/>
          </p15:clr>
        </p15:guide>
        <p15:guide id="57" orient="horz" pos="3884" userDrawn="1">
          <p15:clr>
            <a:srgbClr val="F26B43"/>
          </p15:clr>
        </p15:guide>
        <p15:guide id="58" pos="7378" userDrawn="1">
          <p15:clr>
            <a:srgbClr val="F26B43"/>
          </p15:clr>
        </p15:guide>
        <p15:guide id="59"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blue sky&#10;&#10;Description automatically generated">
            <a:extLst>
              <a:ext uri="{FF2B5EF4-FFF2-40B4-BE49-F238E27FC236}">
                <a16:creationId xmlns:a16="http://schemas.microsoft.com/office/drawing/2014/main" id="{111874AE-8B02-933C-6D62-49177E1D1E6C}"/>
              </a:ext>
            </a:extLst>
          </p:cNvPr>
          <p:cNvPicPr>
            <a:picLocks noChangeAspect="1"/>
          </p:cNvPicPr>
          <p:nvPr userDrawn="1"/>
        </p:nvPicPr>
        <p:blipFill>
          <a:blip r:embed="rId20"/>
          <a:stretch>
            <a:fillRect/>
          </a:stretch>
        </p:blipFill>
        <p:spPr>
          <a:xfrm>
            <a:off x="0" y="1"/>
            <a:ext cx="12192000" cy="6108700"/>
          </a:xfrm>
          <a:prstGeom prst="rect">
            <a:avLst/>
          </a:prstGeom>
        </p:spPr>
      </p:pic>
      <p:graphicFrame>
        <p:nvGraphicFramePr>
          <p:cNvPr id="4" name="Object 3" hidden="1"/>
          <p:cNvGraphicFramePr>
            <a:graphicFrameLocks noChangeAspect="1"/>
          </p:cNvGraphicFramePr>
          <p:nvPr>
            <p:custDataLst>
              <p:tags r:id="rId19"/>
            </p:custDataLst>
            <p:extLst>
              <p:ext uri="{D42A27DB-BD31-4B8C-83A1-F6EECF244321}">
                <p14:modId xmlns:p14="http://schemas.microsoft.com/office/powerpoint/2010/main" val="661085421"/>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4" name="Object 3" hidden="1"/>
                      <p:cNvPicPr/>
                      <p:nvPr/>
                    </p:nvPicPr>
                    <p:blipFill>
                      <a:blip r:embed="rId22"/>
                      <a:stretch>
                        <a:fillRect/>
                      </a:stretch>
                    </p:blipFill>
                    <p:spPr>
                      <a:xfrm>
                        <a:off x="2119" y="1589"/>
                        <a:ext cx="2116" cy="1587"/>
                      </a:xfrm>
                      <a:prstGeom prst="rect">
                        <a:avLst/>
                      </a:prstGeom>
                    </p:spPr>
                  </p:pic>
                </p:oleObj>
              </mc:Fallback>
            </mc:AlternateContent>
          </a:graphicData>
        </a:graphic>
      </p:graphicFrame>
      <p:sp>
        <p:nvSpPr>
          <p:cNvPr id="19" name="Text Placeholder 18"/>
          <p:cNvSpPr>
            <a:spLocks noGrp="1"/>
          </p:cNvSpPr>
          <p:nvPr>
            <p:ph type="body" idx="1"/>
          </p:nvPr>
        </p:nvSpPr>
        <p:spPr>
          <a:xfrm>
            <a:off x="479426" y="1160464"/>
            <a:ext cx="11233151" cy="500538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itle Placeholder 1">
            <a:extLst>
              <a:ext uri="{FF2B5EF4-FFF2-40B4-BE49-F238E27FC236}">
                <a16:creationId xmlns:a16="http://schemas.microsoft.com/office/drawing/2014/main" id="{773DDC18-17FD-3745-B473-5E03578768C7}"/>
              </a:ext>
            </a:extLst>
          </p:cNvPr>
          <p:cNvSpPr>
            <a:spLocks noGrp="1"/>
          </p:cNvSpPr>
          <p:nvPr>
            <p:ph type="title"/>
          </p:nvPr>
        </p:nvSpPr>
        <p:spPr bwMode="gray">
          <a:xfrm>
            <a:off x="479426" y="282774"/>
            <a:ext cx="11233151" cy="643501"/>
          </a:xfrm>
          <a:prstGeom prst="rect">
            <a:avLst/>
          </a:prstGeom>
          <a:noFill/>
        </p:spPr>
        <p:txBody>
          <a:bodyPr vert="horz" lIns="0" tIns="0" rIns="0" bIns="0" rtlCol="0" anchor="b" anchorCtr="0">
            <a:noAutofit/>
          </a:bodyPr>
          <a:lstStyle/>
          <a:p>
            <a:r>
              <a:rPr lang="en-US" noProof="0"/>
              <a:t>Click to edit Master title style</a:t>
            </a:r>
          </a:p>
        </p:txBody>
      </p:sp>
      <p:sp>
        <p:nvSpPr>
          <p:cNvPr id="7" name="Rectangle 2">
            <a:extLst>
              <a:ext uri="{FF2B5EF4-FFF2-40B4-BE49-F238E27FC236}">
                <a16:creationId xmlns:a16="http://schemas.microsoft.com/office/drawing/2014/main" id="{5399F2B0-350C-B479-529E-0D0AE91E4AB8}"/>
              </a:ext>
            </a:extLst>
          </p:cNvPr>
          <p:cNvSpPr>
            <a:spLocks/>
          </p:cNvSpPr>
          <p:nvPr userDrawn="1"/>
        </p:nvSpPr>
        <p:spPr bwMode="auto">
          <a:xfrm>
            <a:off x="834635" y="6546267"/>
            <a:ext cx="2525787" cy="133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700" b="0" i="0">
                <a:solidFill>
                  <a:schemeClr val="tx1">
                    <a:lumMod val="50000"/>
                    <a:lumOff val="50000"/>
                  </a:schemeClr>
                </a:solidFill>
                <a:effectLst/>
                <a:latin typeface="Arial" panose="020B0604020202020204" pitchFamily="34" charset="0"/>
                <a:ea typeface="Helvetica Neue" panose="02000503000000020004" pitchFamily="2" charset="0"/>
                <a:cs typeface="Arial" panose="020B0604020202020204" pitchFamily="34" charset="0"/>
              </a:rPr>
              <a:t>© 2025. Santen Pharmaceutical Co., Ltd. All rights reserved.</a:t>
            </a:r>
            <a:endParaRPr lang="en-US" sz="700"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endParaRPr>
          </a:p>
        </p:txBody>
      </p:sp>
      <p:sp>
        <p:nvSpPr>
          <p:cNvPr id="11" name="Rectangle 2">
            <a:extLst>
              <a:ext uri="{FF2B5EF4-FFF2-40B4-BE49-F238E27FC236}">
                <a16:creationId xmlns:a16="http://schemas.microsoft.com/office/drawing/2014/main" id="{5F672EFE-9E09-CF49-8B9B-FE7DFDA7DCF1}"/>
              </a:ext>
            </a:extLst>
          </p:cNvPr>
          <p:cNvSpPr>
            <a:spLocks/>
          </p:cNvSpPr>
          <p:nvPr userDrawn="1"/>
        </p:nvSpPr>
        <p:spPr bwMode="auto">
          <a:xfrm>
            <a:off x="479425" y="6490012"/>
            <a:ext cx="590739" cy="1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oAutofit/>
          </a:bodyPr>
          <a:lstStyle/>
          <a:p>
            <a:fld id="{C84F2FB2-4A16-1542-BD5E-F56870239E74}" type="slidenum">
              <a:rPr lang="en-US" sz="1051"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rPr>
              <a:pPr/>
              <a:t>‹#›</a:t>
            </a:fld>
            <a:endParaRPr lang="en-US" sz="1051" b="0" i="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sym typeface="Frutiger Next Pro Light" charset="0"/>
            </a:endParaRPr>
          </a:p>
        </p:txBody>
      </p:sp>
      <p:cxnSp>
        <p:nvCxnSpPr>
          <p:cNvPr id="10" name="直線コネクタ 9">
            <a:extLst>
              <a:ext uri="{FF2B5EF4-FFF2-40B4-BE49-F238E27FC236}">
                <a16:creationId xmlns:a16="http://schemas.microsoft.com/office/drawing/2014/main" id="{7C319C10-0E05-A933-2D10-3B8BB282604F}"/>
              </a:ext>
            </a:extLst>
          </p:cNvPr>
          <p:cNvCxnSpPr>
            <a:cxnSpLocks/>
          </p:cNvCxnSpPr>
          <p:nvPr userDrawn="1"/>
        </p:nvCxnSpPr>
        <p:spPr>
          <a:xfrm>
            <a:off x="479426" y="981075"/>
            <a:ext cx="11233151" cy="0"/>
          </a:xfrm>
          <a:prstGeom prst="line">
            <a:avLst/>
          </a:prstGeom>
          <a:ln w="28575">
            <a:solidFill>
              <a:srgbClr val="0099CC"/>
            </a:solidFill>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4C9FCBF0-D87C-39B7-50BE-62BC533D06B2}"/>
              </a:ext>
            </a:extLst>
          </p:cNvPr>
          <p:cNvPicPr>
            <a:picLocks noChangeAspect="1"/>
          </p:cNvPicPr>
          <p:nvPr userDrawn="1"/>
        </p:nvPicPr>
        <p:blipFill>
          <a:blip r:embed="rId23"/>
          <a:stretch>
            <a:fillRect/>
          </a:stretch>
        </p:blipFill>
        <p:spPr>
          <a:xfrm>
            <a:off x="8992080" y="6243938"/>
            <a:ext cx="1101245" cy="436093"/>
          </a:xfrm>
          <a:prstGeom prst="rect">
            <a:avLst/>
          </a:prstGeom>
        </p:spPr>
      </p:pic>
      <p:pic>
        <p:nvPicPr>
          <p:cNvPr id="12" name="Picture 11">
            <a:extLst>
              <a:ext uri="{FF2B5EF4-FFF2-40B4-BE49-F238E27FC236}">
                <a16:creationId xmlns:a16="http://schemas.microsoft.com/office/drawing/2014/main" id="{3669C9CE-296C-233D-1C3E-48662D28A846}"/>
              </a:ext>
            </a:extLst>
          </p:cNvPr>
          <p:cNvPicPr>
            <a:picLocks noChangeAspect="1"/>
          </p:cNvPicPr>
          <p:nvPr userDrawn="1"/>
        </p:nvPicPr>
        <p:blipFill>
          <a:blip r:embed="rId24"/>
          <a:stretch>
            <a:fillRect/>
          </a:stretch>
        </p:blipFill>
        <p:spPr>
          <a:xfrm>
            <a:off x="10514653" y="6243938"/>
            <a:ext cx="1194300" cy="436093"/>
          </a:xfrm>
          <a:prstGeom prst="rect">
            <a:avLst/>
          </a:prstGeom>
        </p:spPr>
      </p:pic>
    </p:spTree>
    <p:extLst>
      <p:ext uri="{BB962C8B-B14F-4D97-AF65-F5344CB8AC3E}">
        <p14:creationId xmlns:p14="http://schemas.microsoft.com/office/powerpoint/2010/main" val="2895406741"/>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 id="2147484518" r:id="rId14"/>
    <p:sldLayoutId id="2147484520" r:id="rId15"/>
    <p:sldLayoutId id="2147484521" r:id="rId16"/>
    <p:sldLayoutId id="2147484522" r:id="rId17"/>
  </p:sldLayoutIdLst>
  <p:hf hdr="0" ftr="0" dt="0"/>
  <p:txStyles>
    <p:titleStyle>
      <a:lvl1pPr algn="l" defTabSz="914377" rtl="0" eaLnBrk="1" latinLnBrk="0" hangingPunct="1">
        <a:spcBef>
          <a:spcPct val="0"/>
        </a:spcBef>
        <a:buNone/>
        <a:defRPr sz="2700" b="1" i="0" kern="1200" baseline="0">
          <a:solidFill>
            <a:schemeClr val="tx2"/>
          </a:solidFill>
          <a:latin typeface="Arial Bold" panose="020B0704020202020204" pitchFamily="34" charset="0"/>
          <a:ea typeface="游ゴシック" panose="020B0400000000000000" pitchFamily="50" charset="-128"/>
          <a:cs typeface="Arial" panose="020B0604020202020204" pitchFamily="34" charset="0"/>
        </a:defRPr>
      </a:lvl1pPr>
    </p:titleStyle>
    <p:bodyStyle>
      <a:lvl1pPr marL="0" indent="0" algn="l" defTabSz="914377"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377"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396" indent="-176396" algn="l" defTabSz="914377"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391" indent="-176396" algn="l" defTabSz="914377"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787" indent="-176396" algn="l" defTabSz="79849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79">
          <p15:clr>
            <a:srgbClr val="F26B43"/>
          </p15:clr>
        </p15:guide>
        <p15:guide id="15" pos="7680">
          <p15:clr>
            <a:srgbClr val="F26B43"/>
          </p15:clr>
        </p15:guide>
        <p15:guide id="23" orient="horz" pos="2296">
          <p15:clr>
            <a:srgbClr val="F26B43"/>
          </p15:clr>
        </p15:guide>
        <p15:guide id="24" pos="7378">
          <p15:clr>
            <a:srgbClr val="F26B43"/>
          </p15:clr>
        </p15:guide>
        <p15:guide id="27" orient="horz" pos="731">
          <p15:clr>
            <a:srgbClr val="F26B43"/>
          </p15:clr>
        </p15:guide>
        <p15:guide id="29" orient="horz" pos="2160">
          <p15:clr>
            <a:srgbClr val="F26B43"/>
          </p15:clr>
        </p15:guide>
        <p15:guide id="31" orient="horz" pos="4178">
          <p15:clr>
            <a:srgbClr val="F26B43"/>
          </p15:clr>
        </p15:guide>
        <p15:guide id="32" orient="horz" pos="2500">
          <p15:clr>
            <a:srgbClr val="F26B43"/>
          </p15:clr>
        </p15:guide>
        <p15:guide id="33" orient="horz" pos="4320">
          <p15:clr>
            <a:srgbClr val="F26B43"/>
          </p15:clr>
        </p15:guide>
        <p15:guide id="36" orient="horz" pos="2591">
          <p15:clr>
            <a:srgbClr val="F26B43"/>
          </p15:clr>
        </p15:guide>
        <p15:guide id="38" pos="302">
          <p15:clr>
            <a:srgbClr val="F26B43"/>
          </p15:clr>
        </p15:guide>
        <p15:guide id="43">
          <p15:clr>
            <a:srgbClr val="F26B43"/>
          </p15:clr>
        </p15:guide>
        <p15:guide id="44" pos="3024">
          <p15:clr>
            <a:srgbClr val="F26B43"/>
          </p15:clr>
        </p15:guide>
        <p15:guide id="45" pos="4656">
          <p15:clr>
            <a:srgbClr val="F26B43"/>
          </p15:clr>
        </p15:guide>
        <p15:guide id="48" orient="horz" pos="3657">
          <p15:clr>
            <a:srgbClr val="F26B43"/>
          </p15:clr>
        </p15:guide>
        <p15:guide id="49" orient="horz" pos="2024">
          <p15:clr>
            <a:srgbClr val="F26B43"/>
          </p15:clr>
        </p15:guide>
        <p15:guide id="50" pos="6856">
          <p15:clr>
            <a:srgbClr val="F26B43"/>
          </p15:clr>
        </p15:guide>
        <p15:guide id="51" pos="4384">
          <p15:clr>
            <a:srgbClr val="F26B43"/>
          </p15:clr>
        </p15:guide>
        <p15:guide id="52" pos="3296">
          <p15:clr>
            <a:srgbClr val="F26B43"/>
          </p15:clr>
        </p15:guide>
        <p15:guide id="54" orient="horz" pos="618">
          <p15:clr>
            <a:srgbClr val="F26B43"/>
          </p15:clr>
        </p15:guide>
        <p15:guide id="55" pos="3840">
          <p15:clr>
            <a:srgbClr val="F26B43"/>
          </p15:clr>
        </p15:guide>
        <p15:guide id="56" pos="3976">
          <p15:clr>
            <a:srgbClr val="F26B43"/>
          </p15:clr>
        </p15:guide>
        <p15:guide id="57" orient="horz" pos="3884">
          <p15:clr>
            <a:srgbClr val="F26B43"/>
          </p15:clr>
        </p15:guide>
        <p15:guide id="58" orient="horz">
          <p15:clr>
            <a:srgbClr val="F26B43"/>
          </p15:clr>
        </p15:guide>
        <p15:guide id="59" pos="2751">
          <p15:clr>
            <a:srgbClr val="F26B43"/>
          </p15:clr>
        </p15:guide>
        <p15:guide id="61" pos="4929">
          <p15:clr>
            <a:srgbClr val="F26B43"/>
          </p15:clr>
        </p15:guide>
        <p15:guide id="62" pos="5201">
          <p15:clr>
            <a:srgbClr val="F26B43"/>
          </p15:clr>
        </p15:guide>
        <p15:guide id="63" pos="3704">
          <p15:clr>
            <a:srgbClr val="F26B43"/>
          </p15:clr>
        </p15:guide>
        <p15:guide id="68" orient="horz" pos="1230">
          <p15:clr>
            <a:srgbClr val="F26B43"/>
          </p15:clr>
        </p15:guide>
        <p15:guide id="69" orient="horz" pos="26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3.svg"/><Relationship Id="rId5" Type="http://schemas.openxmlformats.org/officeDocument/2006/relationships/image" Target="../media/image38.svg"/><Relationship Id="rId10" Type="http://schemas.openxmlformats.org/officeDocument/2006/relationships/image" Target="../media/image42.png"/><Relationship Id="rId4" Type="http://schemas.openxmlformats.org/officeDocument/2006/relationships/image" Target="../media/image37.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9ADBB9-E32C-F550-B348-FFC17FF124BD}"/>
              </a:ext>
            </a:extLst>
          </p:cNvPr>
          <p:cNvSpPr>
            <a:spLocks noGrp="1"/>
          </p:cNvSpPr>
          <p:nvPr>
            <p:ph type="body" sz="quarter" idx="11"/>
          </p:nvPr>
        </p:nvSpPr>
        <p:spPr>
          <a:xfrm>
            <a:off x="479425" y="1401082"/>
            <a:ext cx="8274049" cy="1377152"/>
          </a:xfrm>
        </p:spPr>
        <p:txBody>
          <a:bodyPr/>
          <a:lstStyle/>
          <a:p>
            <a:r>
              <a:rPr lang="en-US" sz="4400" b="1">
                <a:solidFill>
                  <a:srgbClr val="FFFFFF"/>
                </a:solidFill>
                <a:effectLst/>
                <a:latin typeface="Arial" panose="020B0604020202020204" pitchFamily="34" charset="0"/>
              </a:rPr>
              <a:t>Ocular Surface Disease (OSD) Presentation Master Deck</a:t>
            </a:r>
            <a:endParaRPr lang="en-US"/>
          </a:p>
        </p:txBody>
      </p:sp>
      <p:sp>
        <p:nvSpPr>
          <p:cNvPr id="10" name="Text Placeholder 5">
            <a:extLst>
              <a:ext uri="{FF2B5EF4-FFF2-40B4-BE49-F238E27FC236}">
                <a16:creationId xmlns:a16="http://schemas.microsoft.com/office/drawing/2014/main" id="{6959BD74-D4A7-F6A0-92EF-DCF3AC10A189}"/>
              </a:ext>
            </a:extLst>
          </p:cNvPr>
          <p:cNvSpPr>
            <a:spLocks noGrp="1"/>
          </p:cNvSpPr>
          <p:nvPr>
            <p:ph type="body" sz="quarter" idx="16"/>
          </p:nvPr>
        </p:nvSpPr>
        <p:spPr>
          <a:xfrm>
            <a:off x="479424" y="3120686"/>
            <a:ext cx="8169275" cy="1377152"/>
          </a:xfrm>
        </p:spPr>
        <p:txBody>
          <a:bodyPr anchor="t"/>
          <a:lstStyle/>
          <a:p>
            <a:r>
              <a:rPr lang="en-US" altLang="ja-JP" b="1" dirty="0"/>
              <a:t>Version 1.0</a:t>
            </a:r>
          </a:p>
          <a:p>
            <a:r>
              <a:rPr lang="en-US" altLang="ja-JP" dirty="0"/>
              <a:t>Date of preparation</a:t>
            </a:r>
            <a:r>
              <a:rPr lang="en-US" altLang="ja-JP"/>
              <a:t>: November </a:t>
            </a:r>
            <a:r>
              <a:rPr lang="en-US" altLang="ja-JP" dirty="0"/>
              <a:t>2025 | NP-GLAU-Asia-0132</a:t>
            </a:r>
          </a:p>
        </p:txBody>
      </p:sp>
      <p:pic>
        <p:nvPicPr>
          <p:cNvPr id="3" name="Picture 2" descr="A logo with a globe in the middle&#10;&#10;AI-generated content may be incorrect.">
            <a:extLst>
              <a:ext uri="{FF2B5EF4-FFF2-40B4-BE49-F238E27FC236}">
                <a16:creationId xmlns:a16="http://schemas.microsoft.com/office/drawing/2014/main" id="{871F1BB6-6F91-474C-6D2F-42D71F005877}"/>
              </a:ext>
            </a:extLst>
          </p:cNvPr>
          <p:cNvPicPr>
            <a:picLocks noChangeAspect="1"/>
          </p:cNvPicPr>
          <p:nvPr/>
        </p:nvPicPr>
        <p:blipFill>
          <a:blip r:embed="rId2"/>
          <a:stretch>
            <a:fillRect/>
          </a:stretch>
        </p:blipFill>
        <p:spPr>
          <a:xfrm>
            <a:off x="7427343" y="6072338"/>
            <a:ext cx="1399594" cy="785662"/>
          </a:xfrm>
          <a:prstGeom prst="rect">
            <a:avLst/>
          </a:prstGeom>
        </p:spPr>
      </p:pic>
      <p:sp>
        <p:nvSpPr>
          <p:cNvPr id="4" name="TextBox 3">
            <a:extLst>
              <a:ext uri="{FF2B5EF4-FFF2-40B4-BE49-F238E27FC236}">
                <a16:creationId xmlns:a16="http://schemas.microsoft.com/office/drawing/2014/main" id="{DF93BFF9-D9D9-56A1-DAFC-F80D527A73C9}"/>
              </a:ext>
            </a:extLst>
          </p:cNvPr>
          <p:cNvSpPr txBox="1"/>
          <p:nvPr/>
        </p:nvSpPr>
        <p:spPr>
          <a:xfrm>
            <a:off x="7815532" y="5917063"/>
            <a:ext cx="2201849" cy="155275"/>
          </a:xfrm>
          <a:prstGeom prst="rect">
            <a:avLst/>
          </a:prstGeom>
          <a:noFill/>
        </p:spPr>
        <p:txBody>
          <a:bodyPr wrap="square" lIns="0" tIns="0" rIns="0" bIns="0" rtlCol="0">
            <a:noAutofit/>
          </a:bodyPr>
          <a:lstStyle/>
          <a:p>
            <a:pPr algn="l">
              <a:spcBef>
                <a:spcPts val="600"/>
              </a:spcBef>
              <a:buSzPct val="100000"/>
            </a:pPr>
            <a:r>
              <a:rPr kumimoji="1" lang="en-US" sz="1200" dirty="0">
                <a:latin typeface="Arial" panose="020B0604020202020204" pitchFamily="34" charset="0"/>
                <a:ea typeface="游ゴシック" panose="020B0400000000000000" pitchFamily="50" charset="-128"/>
                <a:cs typeface="Helvetica Neue" panose="02000503000000020004" pitchFamily="2" charset="0"/>
              </a:rPr>
              <a:t>Developed with support from:</a:t>
            </a:r>
          </a:p>
        </p:txBody>
      </p:sp>
    </p:spTree>
    <p:extLst>
      <p:ext uri="{BB962C8B-B14F-4D97-AF65-F5344CB8AC3E}">
        <p14:creationId xmlns:p14="http://schemas.microsoft.com/office/powerpoint/2010/main" val="107855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C6AEC-CAE0-7A62-BF3C-76B3E2349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573E6-5950-DCE3-B17F-787B0C0AF87C}"/>
              </a:ext>
            </a:extLst>
          </p:cNvPr>
          <p:cNvSpPr>
            <a:spLocks noGrp="1"/>
          </p:cNvSpPr>
          <p:nvPr>
            <p:ph type="title"/>
          </p:nvPr>
        </p:nvSpPr>
        <p:spPr/>
        <p:txBody>
          <a:bodyPr/>
          <a:lstStyle/>
          <a:p>
            <a:r>
              <a:rPr lang="en-US" sz="2800" dirty="0"/>
              <a:t>Preservatives are associated with inflammation</a:t>
            </a:r>
          </a:p>
        </p:txBody>
      </p:sp>
      <p:sp>
        <p:nvSpPr>
          <p:cNvPr id="7" name="Footer Placeholder 4">
            <a:extLst>
              <a:ext uri="{FF2B5EF4-FFF2-40B4-BE49-F238E27FC236}">
                <a16:creationId xmlns:a16="http://schemas.microsoft.com/office/drawing/2014/main" id="{BC2DFCF7-93C1-B5B3-79FA-14BD26E23E43}"/>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HLA-DR: human leukocyte antigen-DR; IL: interleukin;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 TGF-β1, transforming growth factor beta 1</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Baudouin C,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Ophthalmology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2004;111:2186–92; 2.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grpSp>
        <p:nvGrpSpPr>
          <p:cNvPr id="19" name="Group 18">
            <a:extLst>
              <a:ext uri="{FF2B5EF4-FFF2-40B4-BE49-F238E27FC236}">
                <a16:creationId xmlns:a16="http://schemas.microsoft.com/office/drawing/2014/main" id="{E80D0613-C07D-8128-F61F-94B29E80A5A0}"/>
              </a:ext>
            </a:extLst>
          </p:cNvPr>
          <p:cNvGrpSpPr/>
          <p:nvPr/>
        </p:nvGrpSpPr>
        <p:grpSpPr>
          <a:xfrm>
            <a:off x="242781" y="1629258"/>
            <a:ext cx="6772767" cy="3891872"/>
            <a:chOff x="396284" y="1426284"/>
            <a:chExt cx="6772767" cy="3891872"/>
          </a:xfrm>
        </p:grpSpPr>
        <p:grpSp>
          <p:nvGrpSpPr>
            <p:cNvPr id="14" name="Group 13">
              <a:extLst>
                <a:ext uri="{FF2B5EF4-FFF2-40B4-BE49-F238E27FC236}">
                  <a16:creationId xmlns:a16="http://schemas.microsoft.com/office/drawing/2014/main" id="{3B98F51F-09E1-781D-E8E8-D8F83526B8D5}"/>
                </a:ext>
              </a:extLst>
            </p:cNvPr>
            <p:cNvGrpSpPr/>
            <p:nvPr/>
          </p:nvGrpSpPr>
          <p:grpSpPr>
            <a:xfrm>
              <a:off x="396284" y="1426284"/>
              <a:ext cx="6772767" cy="3891872"/>
              <a:chOff x="742793" y="1223508"/>
              <a:chExt cx="6772767" cy="3891872"/>
            </a:xfrm>
          </p:grpSpPr>
          <p:graphicFrame>
            <p:nvGraphicFramePr>
              <p:cNvPr id="9" name="Chart 8">
                <a:extLst>
                  <a:ext uri="{FF2B5EF4-FFF2-40B4-BE49-F238E27FC236}">
                    <a16:creationId xmlns:a16="http://schemas.microsoft.com/office/drawing/2014/main" id="{17D5B03F-FFA7-6CCD-56AD-FF8131C6D0C9}"/>
                  </a:ext>
                </a:extLst>
              </p:cNvPr>
              <p:cNvGraphicFramePr/>
              <p:nvPr>
                <p:extLst>
                  <p:ext uri="{D42A27DB-BD31-4B8C-83A1-F6EECF244321}">
                    <p14:modId xmlns:p14="http://schemas.microsoft.com/office/powerpoint/2010/main" val="820589492"/>
                  </p:ext>
                </p:extLst>
              </p:nvPr>
            </p:nvGraphicFramePr>
            <p:xfrm>
              <a:off x="742793" y="1223508"/>
              <a:ext cx="6772767" cy="389187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C421F8EC-0DD5-CE25-8355-8E4451B351B4}"/>
                  </a:ext>
                </a:extLst>
              </p:cNvPr>
              <p:cNvSpPr/>
              <p:nvPr/>
            </p:nvSpPr>
            <p:spPr bwMode="gray">
              <a:xfrm>
                <a:off x="6096000" y="2047975"/>
                <a:ext cx="571500" cy="2414241"/>
              </a:xfrm>
              <a:prstGeom prst="rect">
                <a:avLst/>
              </a:prstGeom>
              <a:solidFill>
                <a:schemeClr val="accent6"/>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1" name="Rectangle 10">
                <a:extLst>
                  <a:ext uri="{FF2B5EF4-FFF2-40B4-BE49-F238E27FC236}">
                    <a16:creationId xmlns:a16="http://schemas.microsoft.com/office/drawing/2014/main" id="{A34EF976-627A-E5E2-F15B-21455C947290}"/>
                  </a:ext>
                </a:extLst>
              </p:cNvPr>
              <p:cNvSpPr/>
              <p:nvPr/>
            </p:nvSpPr>
            <p:spPr bwMode="gray">
              <a:xfrm>
                <a:off x="4657725" y="2705657"/>
                <a:ext cx="571500" cy="1756559"/>
              </a:xfrm>
              <a:prstGeom prst="rect">
                <a:avLst/>
              </a:prstGeom>
              <a:solidFill>
                <a:schemeClr val="accent6"/>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2" name="Rectangle 11">
                <a:extLst>
                  <a:ext uri="{FF2B5EF4-FFF2-40B4-BE49-F238E27FC236}">
                    <a16:creationId xmlns:a16="http://schemas.microsoft.com/office/drawing/2014/main" id="{EB1AAD02-4D6D-8EDF-4CA1-276A6F0558AD}"/>
                  </a:ext>
                </a:extLst>
              </p:cNvPr>
              <p:cNvSpPr/>
              <p:nvPr/>
            </p:nvSpPr>
            <p:spPr bwMode="gray">
              <a:xfrm>
                <a:off x="3394630" y="3732971"/>
                <a:ext cx="571500" cy="729245"/>
              </a:xfrm>
              <a:prstGeom prst="rect">
                <a:avLst/>
              </a:prstGeom>
              <a:solidFill>
                <a:schemeClr val="tx2"/>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3" name="Rectangle 12">
                <a:extLst>
                  <a:ext uri="{FF2B5EF4-FFF2-40B4-BE49-F238E27FC236}">
                    <a16:creationId xmlns:a16="http://schemas.microsoft.com/office/drawing/2014/main" id="{9E18C652-C970-78E1-ACD5-1DF8CE18071B}"/>
                  </a:ext>
                </a:extLst>
              </p:cNvPr>
              <p:cNvSpPr/>
              <p:nvPr/>
            </p:nvSpPr>
            <p:spPr bwMode="gray">
              <a:xfrm>
                <a:off x="2305883" y="3967885"/>
                <a:ext cx="571500" cy="494331"/>
              </a:xfrm>
              <a:prstGeom prst="rect">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grpSp>
        <p:sp>
          <p:nvSpPr>
            <p:cNvPr id="15" name="TextBox 14">
              <a:extLst>
                <a:ext uri="{FF2B5EF4-FFF2-40B4-BE49-F238E27FC236}">
                  <a16:creationId xmlns:a16="http://schemas.microsoft.com/office/drawing/2014/main" id="{83A3E79E-4114-2910-58C7-2AECA0F12FCA}"/>
                </a:ext>
              </a:extLst>
            </p:cNvPr>
            <p:cNvSpPr txBox="1"/>
            <p:nvPr/>
          </p:nvSpPr>
          <p:spPr>
            <a:xfrm>
              <a:off x="1546721" y="4715035"/>
              <a:ext cx="1306677" cy="584775"/>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Control (untreated)</a:t>
              </a:r>
            </a:p>
          </p:txBody>
        </p:sp>
        <p:sp>
          <p:nvSpPr>
            <p:cNvPr id="16" name="TextBox 15">
              <a:extLst>
                <a:ext uri="{FF2B5EF4-FFF2-40B4-BE49-F238E27FC236}">
                  <a16:creationId xmlns:a16="http://schemas.microsoft.com/office/drawing/2014/main" id="{45DB3794-905B-434C-D82D-6D7A202161ED}"/>
                </a:ext>
              </a:extLst>
            </p:cNvPr>
            <p:cNvSpPr txBox="1"/>
            <p:nvPr/>
          </p:nvSpPr>
          <p:spPr>
            <a:xfrm>
              <a:off x="2750716" y="4703956"/>
              <a:ext cx="1166309" cy="584775"/>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Non-preserved</a:t>
              </a:r>
            </a:p>
          </p:txBody>
        </p:sp>
        <p:sp>
          <p:nvSpPr>
            <p:cNvPr id="17" name="TextBox 16">
              <a:extLst>
                <a:ext uri="{FF2B5EF4-FFF2-40B4-BE49-F238E27FC236}">
                  <a16:creationId xmlns:a16="http://schemas.microsoft.com/office/drawing/2014/main" id="{AE1016FB-0FB5-69B6-32C4-8321B72ABCCE}"/>
                </a:ext>
              </a:extLst>
            </p:cNvPr>
            <p:cNvSpPr txBox="1"/>
            <p:nvPr/>
          </p:nvSpPr>
          <p:spPr>
            <a:xfrm>
              <a:off x="4004052" y="4703956"/>
              <a:ext cx="1166309" cy="338554"/>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Preserved</a:t>
              </a:r>
            </a:p>
          </p:txBody>
        </p:sp>
        <p:sp>
          <p:nvSpPr>
            <p:cNvPr id="18" name="TextBox 17">
              <a:extLst>
                <a:ext uri="{FF2B5EF4-FFF2-40B4-BE49-F238E27FC236}">
                  <a16:creationId xmlns:a16="http://schemas.microsoft.com/office/drawing/2014/main" id="{7B239C3D-EC93-FA4E-CC22-E254AF53B6FA}"/>
                </a:ext>
              </a:extLst>
            </p:cNvPr>
            <p:cNvSpPr txBox="1"/>
            <p:nvPr/>
          </p:nvSpPr>
          <p:spPr>
            <a:xfrm>
              <a:off x="5452086" y="4709516"/>
              <a:ext cx="1166309" cy="584775"/>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Multiple treatments</a:t>
              </a:r>
            </a:p>
          </p:txBody>
        </p:sp>
      </p:grpSp>
      <p:sp>
        <p:nvSpPr>
          <p:cNvPr id="20" name="Content Placeholder 64">
            <a:extLst>
              <a:ext uri="{FF2B5EF4-FFF2-40B4-BE49-F238E27FC236}">
                <a16:creationId xmlns:a16="http://schemas.microsoft.com/office/drawing/2014/main" id="{1163AB1F-D7FD-3E02-2978-164DFEE792EF}"/>
              </a:ext>
            </a:extLst>
          </p:cNvPr>
          <p:cNvSpPr txBox="1">
            <a:spLocks/>
          </p:cNvSpPr>
          <p:nvPr/>
        </p:nvSpPr>
        <p:spPr>
          <a:xfrm>
            <a:off x="1394833" y="1306307"/>
            <a:ext cx="5006681"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800" b="1" dirty="0">
                <a:solidFill>
                  <a:schemeClr val="tx2"/>
                </a:solidFill>
                <a:latin typeface="+mj-lt"/>
                <a:sym typeface="Arial"/>
              </a:rPr>
              <a:t>Expression of inflammatory marker HLA-DR in conjunctiva epithelium</a:t>
            </a:r>
          </a:p>
        </p:txBody>
      </p:sp>
      <p:sp>
        <p:nvSpPr>
          <p:cNvPr id="21" name="Content Placeholder 64">
            <a:extLst>
              <a:ext uri="{FF2B5EF4-FFF2-40B4-BE49-F238E27FC236}">
                <a16:creationId xmlns:a16="http://schemas.microsoft.com/office/drawing/2014/main" id="{52613FC4-0F91-94CC-93F6-165CD69079E7}"/>
              </a:ext>
            </a:extLst>
          </p:cNvPr>
          <p:cNvSpPr txBox="1">
            <a:spLocks/>
          </p:cNvSpPr>
          <p:nvPr/>
        </p:nvSpPr>
        <p:spPr>
          <a:xfrm rot="16200000">
            <a:off x="-893170" y="3172068"/>
            <a:ext cx="3098604"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HLA expression (%)</a:t>
            </a:r>
          </a:p>
        </p:txBody>
      </p:sp>
      <p:sp>
        <p:nvSpPr>
          <p:cNvPr id="22" name="TextBox 21">
            <a:extLst>
              <a:ext uri="{FF2B5EF4-FFF2-40B4-BE49-F238E27FC236}">
                <a16:creationId xmlns:a16="http://schemas.microsoft.com/office/drawing/2014/main" id="{AAFE7CB2-062D-9B3B-75DA-FFA0C0EDC49E}"/>
              </a:ext>
            </a:extLst>
          </p:cNvPr>
          <p:cNvSpPr txBox="1"/>
          <p:nvPr/>
        </p:nvSpPr>
        <p:spPr>
          <a:xfrm>
            <a:off x="4442787" y="5599086"/>
            <a:ext cx="2401652" cy="246221"/>
          </a:xfrm>
          <a:prstGeom prst="rect">
            <a:avLst/>
          </a:prstGeom>
          <a:noFill/>
        </p:spPr>
        <p:txBody>
          <a:bodyPr wrap="square" lIns="91440" tIns="45720" rIns="91440" bIns="45720" rtlCol="0" anchor="t">
            <a:spAutoFit/>
          </a:bodyPr>
          <a:lstStyle/>
          <a:p>
            <a:pPr lvl="0" defTabSz="457200">
              <a:defRPr/>
            </a:pPr>
            <a:r>
              <a:rPr lang="en-GB" sz="1000" i="1" dirty="0">
                <a:solidFill>
                  <a:srgbClr val="E7E6E6">
                    <a:lumMod val="25000"/>
                  </a:srgbClr>
                </a:solidFill>
                <a:latin typeface="Arial" panose="020B0604020202020204" pitchFamily="34" charset="0"/>
                <a:cs typeface="Arial" panose="020B0604020202020204" pitchFamily="34" charset="0"/>
              </a:rPr>
              <a:t>Adapted from Baudouin C, et al. 2004. </a:t>
            </a:r>
          </a:p>
        </p:txBody>
      </p:sp>
      <p:sp>
        <p:nvSpPr>
          <p:cNvPr id="23" name="Text Placeholder 3">
            <a:extLst>
              <a:ext uri="{FF2B5EF4-FFF2-40B4-BE49-F238E27FC236}">
                <a16:creationId xmlns:a16="http://schemas.microsoft.com/office/drawing/2014/main" id="{1A040A80-BAC9-32E7-0F6B-EA83E95B693B}"/>
              </a:ext>
            </a:extLst>
          </p:cNvPr>
          <p:cNvSpPr txBox="1">
            <a:spLocks/>
          </p:cNvSpPr>
          <p:nvPr/>
        </p:nvSpPr>
        <p:spPr>
          <a:xfrm>
            <a:off x="7235319" y="2467302"/>
            <a:ext cx="4477255" cy="2261140"/>
          </a:xfrm>
          <a:prstGeom prst="roundRect">
            <a:avLst/>
          </a:prstGeom>
          <a:solidFill>
            <a:schemeClr val="accent3"/>
          </a:solidFill>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2pPr>
            <a:lvl3pPr marL="1371600" marR="0" lvl="2"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3pPr>
            <a:lvl4pPr marL="1828800" marR="0" lvl="3"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4pPr>
            <a:lvl5pPr marL="2286000" marR="0" lvl="4"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indent="0" defTabSz="1219170">
              <a:spcAft>
                <a:spcPts val="0"/>
              </a:spcAft>
              <a:buClr>
                <a:srgbClr val="000000"/>
              </a:buClr>
              <a:buSzTx/>
              <a:buNone/>
              <a:defRPr/>
            </a:pPr>
            <a:endParaRPr lang="en-VN" sz="1800" b="1" kern="0" baseline="30000">
              <a:solidFill>
                <a:schemeClr val="tx2"/>
              </a:solidFill>
              <a:latin typeface="Arial"/>
              <a:cs typeface="Arial"/>
              <a:sym typeface="Arial"/>
            </a:endParaRPr>
          </a:p>
        </p:txBody>
      </p:sp>
      <p:sp>
        <p:nvSpPr>
          <p:cNvPr id="24" name="Content Placeholder 9">
            <a:extLst>
              <a:ext uri="{FF2B5EF4-FFF2-40B4-BE49-F238E27FC236}">
                <a16:creationId xmlns:a16="http://schemas.microsoft.com/office/drawing/2014/main" id="{77D4FCD9-3208-5C7E-C4D4-BECBD4FA5683}"/>
              </a:ext>
            </a:extLst>
          </p:cNvPr>
          <p:cNvSpPr txBox="1">
            <a:spLocks/>
          </p:cNvSpPr>
          <p:nvPr/>
        </p:nvSpPr>
        <p:spPr>
          <a:xfrm>
            <a:off x="7418491" y="2713509"/>
            <a:ext cx="4197015" cy="20149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chemeClr val="tx1"/>
              </a:buClr>
              <a:buFont typeface="Arial" panose="020B0604020202020204" pitchFamily="34" charset="0"/>
              <a:buChar char="•"/>
            </a:pPr>
            <a:r>
              <a:rPr lang="en-US" sz="1800" dirty="0"/>
              <a:t>Higher levels of </a:t>
            </a:r>
            <a:r>
              <a:rPr lang="en-US" sz="1800" b="1" dirty="0">
                <a:solidFill>
                  <a:schemeClr val="tx2"/>
                </a:solidFill>
              </a:rPr>
              <a:t>HLA DR and inflammatory cytokines </a:t>
            </a:r>
            <a:r>
              <a:rPr lang="en-US" sz="1800" dirty="0"/>
              <a:t>(IL-6, IL-8) are associated with:</a:t>
            </a:r>
          </a:p>
          <a:p>
            <a:pPr marL="462150" lvl="2" indent="-285750">
              <a:buClr>
                <a:schemeClr val="tx1"/>
              </a:buClr>
            </a:pPr>
            <a:r>
              <a:rPr lang="en-US" sz="1800" b="1" dirty="0">
                <a:solidFill>
                  <a:schemeClr val="tx2"/>
                </a:solidFill>
              </a:rPr>
              <a:t>Preserved treatment</a:t>
            </a:r>
            <a:endParaRPr lang="en-US" sz="1800" dirty="0"/>
          </a:p>
          <a:p>
            <a:pPr marL="462150" lvl="2" indent="-285750">
              <a:buClr>
                <a:schemeClr val="tx1"/>
              </a:buClr>
            </a:pPr>
            <a:r>
              <a:rPr lang="en-US" sz="1800" dirty="0"/>
              <a:t>Multiple glaucoma treatments</a:t>
            </a:r>
          </a:p>
          <a:p>
            <a:pPr marL="285750" indent="-285750">
              <a:buClr>
                <a:schemeClr val="tx1"/>
              </a:buClr>
              <a:buFont typeface="Arial" panose="020B0604020202020204" pitchFamily="34" charset="0"/>
              <a:buChar char="•"/>
            </a:pPr>
            <a:endParaRPr lang="en-US" sz="1800" dirty="0"/>
          </a:p>
        </p:txBody>
      </p:sp>
      <p:sp>
        <p:nvSpPr>
          <p:cNvPr id="25" name="Content Placeholder 64">
            <a:extLst>
              <a:ext uri="{FF2B5EF4-FFF2-40B4-BE49-F238E27FC236}">
                <a16:creationId xmlns:a16="http://schemas.microsoft.com/office/drawing/2014/main" id="{0A831320-90B3-309D-F173-BD38BDE0D562}"/>
              </a:ext>
            </a:extLst>
          </p:cNvPr>
          <p:cNvSpPr txBox="1">
            <a:spLocks/>
          </p:cNvSpPr>
          <p:nvPr/>
        </p:nvSpPr>
        <p:spPr>
          <a:xfrm>
            <a:off x="4145782" y="2787657"/>
            <a:ext cx="571500"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 </a:t>
            </a:r>
            <a:r>
              <a:rPr lang="en-US" sz="2400" baseline="30000" dirty="0">
                <a:solidFill>
                  <a:schemeClr val="tx1"/>
                </a:solidFill>
                <a:latin typeface="+mj-lt"/>
                <a:sym typeface="Arial"/>
              </a:rPr>
              <a:t>§</a:t>
            </a:r>
          </a:p>
        </p:txBody>
      </p:sp>
      <p:sp>
        <p:nvSpPr>
          <p:cNvPr id="26" name="Content Placeholder 64">
            <a:extLst>
              <a:ext uri="{FF2B5EF4-FFF2-40B4-BE49-F238E27FC236}">
                <a16:creationId xmlns:a16="http://schemas.microsoft.com/office/drawing/2014/main" id="{74970B09-3F6C-EF40-A98E-624A0B3720CF}"/>
              </a:ext>
            </a:extLst>
          </p:cNvPr>
          <p:cNvSpPr txBox="1">
            <a:spLocks/>
          </p:cNvSpPr>
          <p:nvPr/>
        </p:nvSpPr>
        <p:spPr>
          <a:xfrm>
            <a:off x="5579262" y="2151563"/>
            <a:ext cx="571500"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 </a:t>
            </a:r>
            <a:r>
              <a:rPr lang="en-US" sz="2400" baseline="30000" dirty="0">
                <a:solidFill>
                  <a:schemeClr val="tx1"/>
                </a:solidFill>
                <a:latin typeface="+mj-lt"/>
                <a:sym typeface="Arial"/>
              </a:rPr>
              <a:t>§</a:t>
            </a:r>
          </a:p>
        </p:txBody>
      </p:sp>
      <p:sp>
        <p:nvSpPr>
          <p:cNvPr id="27" name="Content Placeholder 64">
            <a:extLst>
              <a:ext uri="{FF2B5EF4-FFF2-40B4-BE49-F238E27FC236}">
                <a16:creationId xmlns:a16="http://schemas.microsoft.com/office/drawing/2014/main" id="{DA8509B0-B221-9866-DE6C-F91F39CE73F7}"/>
              </a:ext>
            </a:extLst>
          </p:cNvPr>
          <p:cNvSpPr txBox="1">
            <a:spLocks/>
          </p:cNvSpPr>
          <p:nvPr/>
        </p:nvSpPr>
        <p:spPr>
          <a:xfrm>
            <a:off x="1053441" y="5544427"/>
            <a:ext cx="3217199"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defTabSz="914377"/>
            <a:r>
              <a:rPr lang="en-US" sz="1200" dirty="0">
                <a:solidFill>
                  <a:schemeClr val="tx2"/>
                </a:solidFill>
                <a:latin typeface="+mj-lt"/>
                <a:sym typeface="Arial"/>
              </a:rPr>
              <a:t> **P&lt;0.001 vs control group</a:t>
            </a:r>
            <a:br>
              <a:rPr lang="en-US" sz="1200" dirty="0">
                <a:solidFill>
                  <a:schemeClr val="tx2"/>
                </a:solidFill>
                <a:latin typeface="+mj-lt"/>
                <a:sym typeface="Arial"/>
              </a:rPr>
            </a:br>
            <a:r>
              <a:rPr lang="en-US" sz="1200" dirty="0">
                <a:solidFill>
                  <a:schemeClr val="tx2"/>
                </a:solidFill>
                <a:latin typeface="+mj-lt"/>
                <a:sym typeface="Arial"/>
              </a:rPr>
              <a:t>§P≤0.03 vs non-preserved group</a:t>
            </a:r>
          </a:p>
        </p:txBody>
      </p:sp>
    </p:spTree>
    <p:extLst>
      <p:ext uri="{BB962C8B-B14F-4D97-AF65-F5344CB8AC3E}">
        <p14:creationId xmlns:p14="http://schemas.microsoft.com/office/powerpoint/2010/main" val="60272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a:extLst>
              <a:ext uri="{FF2B5EF4-FFF2-40B4-BE49-F238E27FC236}">
                <a16:creationId xmlns:a16="http://schemas.microsoft.com/office/drawing/2014/main" id="{3C00E45F-96CF-DBD5-F0BF-EAC561B1F10F}"/>
              </a:ext>
            </a:extLst>
          </p:cNvPr>
          <p:cNvSpPr>
            <a:spLocks noGrp="1"/>
          </p:cNvSpPr>
          <p:nvPr>
            <p:ph type="body" sz="quarter" idx="14"/>
          </p:nvPr>
        </p:nvSpPr>
        <p:spPr>
          <a:xfrm>
            <a:off x="7834068" y="1427217"/>
            <a:ext cx="3644900" cy="2766716"/>
          </a:xfrm>
        </p:spPr>
        <p:txBody>
          <a:bodyPr/>
          <a:lstStyle/>
          <a:p>
            <a:pPr algn="ctr"/>
            <a:r>
              <a:rPr lang="en-GB" b="1" dirty="0">
                <a:solidFill>
                  <a:schemeClr val="tx2"/>
                </a:solidFill>
              </a:rPr>
              <a:t>Demonstrated effects of BAK </a:t>
            </a:r>
            <a:br>
              <a:rPr lang="en-GB" b="1" dirty="0">
                <a:solidFill>
                  <a:schemeClr val="tx2"/>
                </a:solidFill>
              </a:rPr>
            </a:br>
            <a:r>
              <a:rPr lang="en-GB" b="1" dirty="0">
                <a:solidFill>
                  <a:schemeClr val="tx2"/>
                </a:solidFill>
              </a:rPr>
              <a:t>on the TM (</a:t>
            </a:r>
            <a:r>
              <a:rPr lang="en-GB" b="1" i="1" dirty="0">
                <a:solidFill>
                  <a:schemeClr val="tx2"/>
                </a:solidFill>
              </a:rPr>
              <a:t>in vitro</a:t>
            </a:r>
            <a:r>
              <a:rPr lang="en-GB" b="1" dirty="0">
                <a:solidFill>
                  <a:schemeClr val="tx2"/>
                </a:solidFill>
              </a:rPr>
              <a:t>)</a:t>
            </a:r>
          </a:p>
          <a:p>
            <a:pPr marL="285750" indent="-285750">
              <a:buFont typeface="Arial" panose="020B0604020202020204" pitchFamily="34" charset="0"/>
              <a:buChar char="•"/>
            </a:pPr>
            <a:r>
              <a:rPr lang="en-GB" dirty="0"/>
              <a:t>Cell death, DNA fragmentation, and gene expression alterations in TM cell culture</a:t>
            </a:r>
          </a:p>
          <a:p>
            <a:pPr marL="285750" indent="-285750">
              <a:buFont typeface="Arial" panose="020B0604020202020204" pitchFamily="34" charset="0"/>
              <a:buChar char="•"/>
            </a:pPr>
            <a:r>
              <a:rPr lang="en-GB" dirty="0"/>
              <a:t>Generation of inflammatory mediators (e.g. CX3CL1/fractalkine)</a:t>
            </a:r>
          </a:p>
          <a:p>
            <a:pPr marL="285750" indent="-285750">
              <a:buFont typeface="Arial" panose="020B0604020202020204" pitchFamily="34" charset="0"/>
              <a:buChar char="•"/>
            </a:pPr>
            <a:r>
              <a:rPr lang="en-GB" dirty="0"/>
              <a:t>Decreased expression of protective chemokines (SDF-1, CXCL12)</a:t>
            </a:r>
          </a:p>
        </p:txBody>
      </p:sp>
      <p:sp>
        <p:nvSpPr>
          <p:cNvPr id="3" name="Title 2">
            <a:extLst>
              <a:ext uri="{FF2B5EF4-FFF2-40B4-BE49-F238E27FC236}">
                <a16:creationId xmlns:a16="http://schemas.microsoft.com/office/drawing/2014/main" id="{148E4289-CA62-C39F-F27A-6E2802C47014}"/>
              </a:ext>
            </a:extLst>
          </p:cNvPr>
          <p:cNvSpPr>
            <a:spLocks noGrp="1"/>
          </p:cNvSpPr>
          <p:nvPr>
            <p:ph type="title"/>
          </p:nvPr>
        </p:nvSpPr>
        <p:spPr/>
        <p:txBody>
          <a:bodyPr/>
          <a:lstStyle/>
          <a:p>
            <a:r>
              <a:rPr lang="en-US" sz="2800" dirty="0"/>
              <a:t>Preservatives damage the trabecular meshwork</a:t>
            </a:r>
            <a:endParaRPr lang="en-GB" sz="2800" dirty="0"/>
          </a:p>
        </p:txBody>
      </p:sp>
      <p:pic>
        <p:nvPicPr>
          <p:cNvPr id="20" name="Picture 19" descr="A diagram of an eyeball&#10;&#10;Description automatically generated">
            <a:extLst>
              <a:ext uri="{FF2B5EF4-FFF2-40B4-BE49-F238E27FC236}">
                <a16:creationId xmlns:a16="http://schemas.microsoft.com/office/drawing/2014/main" id="{011B6FD8-40D5-6940-0306-EB0D734EC1C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00265" y="2022651"/>
            <a:ext cx="5204100" cy="3144906"/>
          </a:xfrm>
          <a:prstGeom prst="rect">
            <a:avLst/>
          </a:prstGeom>
        </p:spPr>
      </p:pic>
      <p:sp>
        <p:nvSpPr>
          <p:cNvPr id="21" name="Rectangle 20">
            <a:extLst>
              <a:ext uri="{FF2B5EF4-FFF2-40B4-BE49-F238E27FC236}">
                <a16:creationId xmlns:a16="http://schemas.microsoft.com/office/drawing/2014/main" id="{9F8EF981-C41B-C72F-8AD5-F31B68490302}"/>
              </a:ext>
            </a:extLst>
          </p:cNvPr>
          <p:cNvSpPr/>
          <p:nvPr/>
        </p:nvSpPr>
        <p:spPr>
          <a:xfrm>
            <a:off x="5021434" y="5110407"/>
            <a:ext cx="2434672" cy="827947"/>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2" name="Rectangle 21">
            <a:extLst>
              <a:ext uri="{FF2B5EF4-FFF2-40B4-BE49-F238E27FC236}">
                <a16:creationId xmlns:a16="http://schemas.microsoft.com/office/drawing/2014/main" id="{E3DEB987-100E-8591-8489-8818018768F2}"/>
              </a:ext>
            </a:extLst>
          </p:cNvPr>
          <p:cNvSpPr/>
          <p:nvPr/>
        </p:nvSpPr>
        <p:spPr>
          <a:xfrm>
            <a:off x="802262" y="1213998"/>
            <a:ext cx="2823976" cy="962147"/>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3" name="TextBox 22">
            <a:extLst>
              <a:ext uri="{FF2B5EF4-FFF2-40B4-BE49-F238E27FC236}">
                <a16:creationId xmlns:a16="http://schemas.microsoft.com/office/drawing/2014/main" id="{27E27CAD-294A-9E03-907E-714480B9B625}"/>
              </a:ext>
            </a:extLst>
          </p:cNvPr>
          <p:cNvSpPr txBox="1"/>
          <p:nvPr/>
        </p:nvSpPr>
        <p:spPr>
          <a:xfrm>
            <a:off x="869849" y="4942477"/>
            <a:ext cx="2527443" cy="646331"/>
          </a:xfrm>
          <a:prstGeom prst="rect">
            <a:avLst/>
          </a:prstGeom>
          <a:noFill/>
        </p:spPr>
        <p:txBody>
          <a:bodyPr wrap="square" rtlCol="0">
            <a:spAutoFit/>
          </a:bodyPr>
          <a:lstStyle>
            <a:defPPr>
              <a:defRPr lang="en-US"/>
            </a:defPPr>
            <a:lvl1pPr>
              <a:defRPr>
                <a:solidFill>
                  <a:srgbClr val="0C4DA2"/>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33333"/>
                </a:solidFill>
                <a:effectLst/>
                <a:uLnTx/>
                <a:uFillTx/>
                <a:latin typeface="Arial" panose="020B0604020202020204" pitchFamily="34" charset="0"/>
                <a:ea typeface="游ゴシック"/>
                <a:cs typeface="Arial" panose="020B0604020202020204" pitchFamily="34" charset="0"/>
              </a:rPr>
              <a:t>Trabecular meshwork becomes inflamed</a:t>
            </a:r>
          </a:p>
        </p:txBody>
      </p:sp>
      <p:sp>
        <p:nvSpPr>
          <p:cNvPr id="24" name="TextBox 23">
            <a:extLst>
              <a:ext uri="{FF2B5EF4-FFF2-40B4-BE49-F238E27FC236}">
                <a16:creationId xmlns:a16="http://schemas.microsoft.com/office/drawing/2014/main" id="{A8F81C4A-8F87-AD3E-C9AC-FF99349BD9E1}"/>
              </a:ext>
            </a:extLst>
          </p:cNvPr>
          <p:cNvSpPr txBox="1"/>
          <p:nvPr/>
        </p:nvSpPr>
        <p:spPr>
          <a:xfrm>
            <a:off x="5137269" y="5043611"/>
            <a:ext cx="2161854" cy="923330"/>
          </a:xfrm>
          <a:prstGeom prst="rect">
            <a:avLst/>
          </a:prstGeom>
          <a:noFill/>
        </p:spPr>
        <p:txBody>
          <a:bodyPr wrap="square" rtlCol="0">
            <a:spAutoFit/>
          </a:bodyPr>
          <a:lstStyle>
            <a:defPPr>
              <a:defRPr lang="en-US"/>
            </a:defPPr>
            <a:lvl1pPr>
              <a:defRPr>
                <a:solidFill>
                  <a:srgbClr val="0C4DA2"/>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panose="020B0604020202020204" pitchFamily="34" charset="0"/>
                <a:ea typeface="游ゴシック"/>
                <a:cs typeface="Arial" panose="020B0604020202020204" pitchFamily="34" charset="0"/>
              </a:rPr>
              <a:t>Aqueous humour flow is impeded (rat model)</a:t>
            </a:r>
          </a:p>
        </p:txBody>
      </p:sp>
      <p:sp>
        <p:nvSpPr>
          <p:cNvPr id="25" name="TextBox 24">
            <a:extLst>
              <a:ext uri="{FF2B5EF4-FFF2-40B4-BE49-F238E27FC236}">
                <a16:creationId xmlns:a16="http://schemas.microsoft.com/office/drawing/2014/main" id="{BC7D1471-D364-331C-E2DC-1B99B3B87DD8}"/>
              </a:ext>
            </a:extLst>
          </p:cNvPr>
          <p:cNvSpPr txBox="1"/>
          <p:nvPr/>
        </p:nvSpPr>
        <p:spPr>
          <a:xfrm>
            <a:off x="883274" y="1215952"/>
            <a:ext cx="266195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Arial" panose="020B0604020202020204" pitchFamily="34" charset="0"/>
                <a:ea typeface="游ゴシック"/>
                <a:cs typeface="Arial" panose="020B0604020202020204" pitchFamily="34" charset="0"/>
              </a:rPr>
              <a:t>Preservative penetrates deeper into the eye (rabbit model)</a:t>
            </a:r>
          </a:p>
        </p:txBody>
      </p:sp>
      <p:sp>
        <p:nvSpPr>
          <p:cNvPr id="28" name="Rectangle 27">
            <a:extLst>
              <a:ext uri="{FF2B5EF4-FFF2-40B4-BE49-F238E27FC236}">
                <a16:creationId xmlns:a16="http://schemas.microsoft.com/office/drawing/2014/main" id="{A3FBFFA8-DC2F-CDA0-67AF-A29D0DA2ACD0}"/>
              </a:ext>
            </a:extLst>
          </p:cNvPr>
          <p:cNvSpPr/>
          <p:nvPr/>
        </p:nvSpPr>
        <p:spPr>
          <a:xfrm>
            <a:off x="788181" y="4910644"/>
            <a:ext cx="2690778" cy="70999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cxnSp>
        <p:nvCxnSpPr>
          <p:cNvPr id="30" name="Straight Connector 29">
            <a:extLst>
              <a:ext uri="{FF2B5EF4-FFF2-40B4-BE49-F238E27FC236}">
                <a16:creationId xmlns:a16="http://schemas.microsoft.com/office/drawing/2014/main" id="{660F9198-EAC9-CB70-A15A-AAEA866F14A7}"/>
              </a:ext>
            </a:extLst>
          </p:cNvPr>
          <p:cNvCxnSpPr>
            <a:cxnSpLocks/>
          </p:cNvCxnSpPr>
          <p:nvPr/>
        </p:nvCxnSpPr>
        <p:spPr>
          <a:xfrm flipV="1">
            <a:off x="2882900" y="4599608"/>
            <a:ext cx="248609" cy="311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7AB06BD2-FFD8-1415-7A92-80995BB885F8}"/>
              </a:ext>
            </a:extLst>
          </p:cNvPr>
          <p:cNvSpPr/>
          <p:nvPr/>
        </p:nvSpPr>
        <p:spPr>
          <a:xfrm rot="18409381">
            <a:off x="3056982" y="4408106"/>
            <a:ext cx="231655" cy="27291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游ゴシック"/>
              <a:cs typeface="+mn-cs"/>
            </a:endParaRPr>
          </a:p>
        </p:txBody>
      </p:sp>
      <p:cxnSp>
        <p:nvCxnSpPr>
          <p:cNvPr id="32" name="Straight Connector 31">
            <a:extLst>
              <a:ext uri="{FF2B5EF4-FFF2-40B4-BE49-F238E27FC236}">
                <a16:creationId xmlns:a16="http://schemas.microsoft.com/office/drawing/2014/main" id="{6D6F97AC-C10B-4908-B1AD-918CC2AFB4C4}"/>
              </a:ext>
            </a:extLst>
          </p:cNvPr>
          <p:cNvCxnSpPr>
            <a:cxnSpLocks/>
            <a:endCxn id="38" idx="2"/>
          </p:cNvCxnSpPr>
          <p:nvPr/>
        </p:nvCxnSpPr>
        <p:spPr>
          <a:xfrm>
            <a:off x="3244547" y="4319822"/>
            <a:ext cx="1493308" cy="876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C08ECCE1-0A4F-1C7E-5B71-3655C9244898}"/>
              </a:ext>
            </a:extLst>
          </p:cNvPr>
          <p:cNvSpPr/>
          <p:nvPr/>
        </p:nvSpPr>
        <p:spPr bwMode="gray">
          <a:xfrm>
            <a:off x="483133" y="1058731"/>
            <a:ext cx="484861" cy="484861"/>
          </a:xfrm>
          <a:prstGeom prst="ellipse">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1"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rPr>
              <a:t>1</a:t>
            </a:r>
          </a:p>
        </p:txBody>
      </p:sp>
      <p:sp>
        <p:nvSpPr>
          <p:cNvPr id="36" name="Oval 35">
            <a:extLst>
              <a:ext uri="{FF2B5EF4-FFF2-40B4-BE49-F238E27FC236}">
                <a16:creationId xmlns:a16="http://schemas.microsoft.com/office/drawing/2014/main" id="{6A2D3329-F93C-E614-4876-F5DFBD490445}"/>
              </a:ext>
            </a:extLst>
          </p:cNvPr>
          <p:cNvSpPr/>
          <p:nvPr/>
        </p:nvSpPr>
        <p:spPr bwMode="gray">
          <a:xfrm>
            <a:off x="479425" y="4717238"/>
            <a:ext cx="484861" cy="484861"/>
          </a:xfrm>
          <a:prstGeom prst="ellipse">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1"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rPr>
              <a:t>2</a:t>
            </a:r>
          </a:p>
        </p:txBody>
      </p:sp>
      <p:sp>
        <p:nvSpPr>
          <p:cNvPr id="38" name="Oval 37">
            <a:extLst>
              <a:ext uri="{FF2B5EF4-FFF2-40B4-BE49-F238E27FC236}">
                <a16:creationId xmlns:a16="http://schemas.microsoft.com/office/drawing/2014/main" id="{42F8C9FD-DC5E-1C97-DF48-7D05CC8EF389}"/>
              </a:ext>
            </a:extLst>
          </p:cNvPr>
          <p:cNvSpPr/>
          <p:nvPr/>
        </p:nvSpPr>
        <p:spPr bwMode="gray">
          <a:xfrm>
            <a:off x="4737855" y="4953713"/>
            <a:ext cx="484861" cy="484861"/>
          </a:xfrm>
          <a:prstGeom prst="ellipse">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1"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rPr>
              <a:t>3</a:t>
            </a:r>
          </a:p>
        </p:txBody>
      </p:sp>
      <p:sp>
        <p:nvSpPr>
          <p:cNvPr id="40" name="Rectangle 39">
            <a:extLst>
              <a:ext uri="{FF2B5EF4-FFF2-40B4-BE49-F238E27FC236}">
                <a16:creationId xmlns:a16="http://schemas.microsoft.com/office/drawing/2014/main" id="{9E75DBA8-A7BA-6D11-993E-36DCB6FC6902}"/>
              </a:ext>
            </a:extLst>
          </p:cNvPr>
          <p:cNvSpPr/>
          <p:nvPr/>
        </p:nvSpPr>
        <p:spPr bwMode="gray">
          <a:xfrm>
            <a:off x="7721356" y="1274473"/>
            <a:ext cx="3870325" cy="2957904"/>
          </a:xfrm>
          <a:prstGeom prst="rect">
            <a:avLst/>
          </a:prstGeom>
          <a:noFill/>
          <a:ln w="19050" algn="ctr">
            <a:solidFill>
              <a:schemeClr val="tx2"/>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400" b="0"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endParaRPr>
          </a:p>
        </p:txBody>
      </p:sp>
      <p:sp>
        <p:nvSpPr>
          <p:cNvPr id="41" name="Arrow: Down 40">
            <a:extLst>
              <a:ext uri="{FF2B5EF4-FFF2-40B4-BE49-F238E27FC236}">
                <a16:creationId xmlns:a16="http://schemas.microsoft.com/office/drawing/2014/main" id="{63433A75-13DB-FCF6-F248-2386823E6D66}"/>
              </a:ext>
            </a:extLst>
          </p:cNvPr>
          <p:cNvSpPr/>
          <p:nvPr/>
        </p:nvSpPr>
        <p:spPr bwMode="gray">
          <a:xfrm>
            <a:off x="9027868" y="4349107"/>
            <a:ext cx="1257300" cy="761300"/>
          </a:xfrm>
          <a:prstGeom prst="downArrow">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400" b="0"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endParaRPr>
          </a:p>
        </p:txBody>
      </p:sp>
      <p:sp>
        <p:nvSpPr>
          <p:cNvPr id="42" name="Rectangle: Rounded Corners 41">
            <a:extLst>
              <a:ext uri="{FF2B5EF4-FFF2-40B4-BE49-F238E27FC236}">
                <a16:creationId xmlns:a16="http://schemas.microsoft.com/office/drawing/2014/main" id="{17A8A6A3-4565-AA50-AF78-365747FB0581}"/>
              </a:ext>
            </a:extLst>
          </p:cNvPr>
          <p:cNvSpPr/>
          <p:nvPr/>
        </p:nvSpPr>
        <p:spPr bwMode="gray">
          <a:xfrm>
            <a:off x="8439182" y="5222943"/>
            <a:ext cx="2434672" cy="715411"/>
          </a:xfrm>
          <a:prstGeom prst="roundRect">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000" b="1"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rPr>
              <a:t>Progressive TM cell loss</a:t>
            </a:r>
          </a:p>
        </p:txBody>
      </p:sp>
      <p:sp>
        <p:nvSpPr>
          <p:cNvPr id="43" name="Footer Placeholder 4">
            <a:extLst>
              <a:ext uri="{FF2B5EF4-FFF2-40B4-BE49-F238E27FC236}">
                <a16:creationId xmlns:a16="http://schemas.microsoft.com/office/drawing/2014/main" id="{B8199304-F0B6-ADDB-B956-1DF1AFC8D295}"/>
              </a:ext>
            </a:extLst>
          </p:cNvPr>
          <p:cNvSpPr txBox="1">
            <a:spLocks/>
          </p:cNvSpPr>
          <p:nvPr/>
        </p:nvSpPr>
        <p:spPr>
          <a:xfrm>
            <a:off x="742794" y="5995528"/>
            <a:ext cx="8205264"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BAK: benzalkonium chloride; CX3CL1: C-X3-C motif chemokine ligand 1; CXCL12: C-X-C motif chemokine ligand 12; </a:t>
            </a:r>
            <a:br>
              <a:rPr kumimoji="0" lang="en-US" sz="1000" b="0" i="0" u="none" strike="noStrike" kern="1200" cap="none" spc="0" normalizeH="0" baseline="0" noProof="0" dirty="0">
                <a:ln>
                  <a:noFill/>
                </a:ln>
                <a:solidFill>
                  <a:srgbClr val="333333"/>
                </a:solidFill>
                <a:effectLst/>
                <a:uLnTx/>
                <a:uFillTx/>
                <a:latin typeface="Arial" panose="020B0604020202020204"/>
                <a:ea typeface="游ゴシック"/>
                <a:cs typeface="+mn-cs"/>
              </a:rPr>
            </a:br>
            <a:r>
              <a:rPr kumimoji="0" lang="en-US" sz="1000" b="0" i="0" u="none" strike="noStrike" kern="1200" cap="none" spc="0" normalizeH="0" baseline="0" noProof="0" dirty="0">
                <a:ln>
                  <a:noFill/>
                </a:ln>
                <a:solidFill>
                  <a:srgbClr val="333333"/>
                </a:solidFill>
                <a:effectLst/>
                <a:uLnTx/>
                <a:uFillTx/>
                <a:latin typeface="Arial" panose="020B0604020202020204"/>
                <a:ea typeface="游ゴシック"/>
                <a:cs typeface="+mn-cs"/>
              </a:rPr>
              <a:t>IOP: intraocular pressure; SDF-1: stromal cell-derived factor 1; TM: trabecular meshwork.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Baudouin C,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Prog Retin Eye Res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2021;83:100916. </a:t>
            </a:r>
            <a:r>
              <a:rPr kumimoji="0" lang="en-US"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p>
        </p:txBody>
      </p:sp>
    </p:spTree>
    <p:extLst>
      <p:ext uri="{BB962C8B-B14F-4D97-AF65-F5344CB8AC3E}">
        <p14:creationId xmlns:p14="http://schemas.microsoft.com/office/powerpoint/2010/main" val="25252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1" end="1"/>
                                            </p:txEl>
                                          </p:spTgt>
                                        </p:tgtEl>
                                        <p:attrNameLst>
                                          <p:attrName>style.visibility</p:attrName>
                                        </p:attrNameLst>
                                      </p:cBhvr>
                                      <p:to>
                                        <p:strVal val="visible"/>
                                      </p:to>
                                    </p:set>
                                    <p:animEffect transition="in" filter="fade">
                                      <p:cBhvr>
                                        <p:cTn id="52" dur="500"/>
                                        <p:tgtEl>
                                          <p:spTgt spid="39">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xEl>
                                              <p:pRg st="2" end="2"/>
                                            </p:txEl>
                                          </p:spTgt>
                                        </p:tgtEl>
                                        <p:attrNameLst>
                                          <p:attrName>style.visibility</p:attrName>
                                        </p:attrNameLst>
                                      </p:cBhvr>
                                      <p:to>
                                        <p:strVal val="visible"/>
                                      </p:to>
                                    </p:set>
                                    <p:animEffect transition="in" filter="fade">
                                      <p:cBhvr>
                                        <p:cTn id="55" dur="500"/>
                                        <p:tgtEl>
                                          <p:spTgt spid="39">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xEl>
                                              <p:pRg st="3" end="3"/>
                                            </p:txEl>
                                          </p:spTgt>
                                        </p:tgtEl>
                                        <p:attrNameLst>
                                          <p:attrName>style.visibility</p:attrName>
                                        </p:attrNameLst>
                                      </p:cBhvr>
                                      <p:to>
                                        <p:strVal val="visible"/>
                                      </p:to>
                                    </p:set>
                                    <p:animEffect transition="in" filter="fade">
                                      <p:cBhvr>
                                        <p:cTn id="58" dur="500"/>
                                        <p:tgtEl>
                                          <p:spTgt spid="39">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P spid="21" grpId="0" animBg="1"/>
      <p:bldP spid="22" grpId="0" animBg="1"/>
      <p:bldP spid="23" grpId="0"/>
      <p:bldP spid="24" grpId="0"/>
      <p:bldP spid="25" grpId="0"/>
      <p:bldP spid="28" grpId="0" animBg="1"/>
      <p:bldP spid="31" grpId="0" animBg="1"/>
      <p:bldP spid="33" grpId="0" animBg="1"/>
      <p:bldP spid="36" grpId="0" animBg="1"/>
      <p:bldP spid="38"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ABA69864-6522-2B74-9799-40A1D2C91CBB}"/>
              </a:ext>
            </a:extLst>
          </p:cNvPr>
          <p:cNvSpPr>
            <a:spLocks noGrp="1"/>
          </p:cNvSpPr>
          <p:nvPr>
            <p:ph type="body" sz="quarter" idx="14"/>
          </p:nvPr>
        </p:nvSpPr>
        <p:spPr>
          <a:xfrm>
            <a:off x="1352799" y="1708100"/>
            <a:ext cx="3720786" cy="285558"/>
          </a:xfrm>
        </p:spPr>
        <p:txBody>
          <a:bodyPr/>
          <a:lstStyle/>
          <a:p>
            <a:pPr algn="ctr"/>
            <a:r>
              <a:rPr lang="en-GB" b="1">
                <a:solidFill>
                  <a:schemeClr val="tx2"/>
                </a:solidFill>
              </a:rPr>
              <a:t>TM damage begins</a:t>
            </a:r>
          </a:p>
          <a:p>
            <a:pPr algn="ctr"/>
            <a:endParaRPr lang="en-GB" b="1">
              <a:solidFill>
                <a:schemeClr val="tx2"/>
              </a:solidFill>
            </a:endParaRPr>
          </a:p>
        </p:txBody>
      </p:sp>
      <p:sp>
        <p:nvSpPr>
          <p:cNvPr id="3" name="Title 2">
            <a:extLst>
              <a:ext uri="{FF2B5EF4-FFF2-40B4-BE49-F238E27FC236}">
                <a16:creationId xmlns:a16="http://schemas.microsoft.com/office/drawing/2014/main" id="{A10601FA-384C-DC10-E241-2B9B2E8EF477}"/>
              </a:ext>
            </a:extLst>
          </p:cNvPr>
          <p:cNvSpPr>
            <a:spLocks noGrp="1"/>
          </p:cNvSpPr>
          <p:nvPr>
            <p:ph type="title"/>
          </p:nvPr>
        </p:nvSpPr>
        <p:spPr/>
        <p:txBody>
          <a:bodyPr/>
          <a:lstStyle/>
          <a:p>
            <a:r>
              <a:rPr lang="en-GB" sz="2800">
                <a:latin typeface="Arial"/>
                <a:cs typeface="Arial"/>
              </a:rPr>
              <a:t>The vicious cycle of preservative damage</a:t>
            </a:r>
            <a:endParaRPr lang="en-GB" sz="2800"/>
          </a:p>
        </p:txBody>
      </p:sp>
      <p:pic>
        <p:nvPicPr>
          <p:cNvPr id="5" name="Picture 4">
            <a:extLst>
              <a:ext uri="{FF2B5EF4-FFF2-40B4-BE49-F238E27FC236}">
                <a16:creationId xmlns:a16="http://schemas.microsoft.com/office/drawing/2014/main" id="{AD30333E-1E2E-E23A-2FAD-C69D331A28DC}"/>
              </a:ext>
            </a:extLst>
          </p:cNvPr>
          <p:cNvPicPr>
            <a:picLocks noChangeAspect="1"/>
          </p:cNvPicPr>
          <p:nvPr/>
        </p:nvPicPr>
        <p:blipFill>
          <a:blip r:embed="rId2"/>
          <a:stretch>
            <a:fillRect/>
          </a:stretch>
        </p:blipFill>
        <p:spPr>
          <a:xfrm>
            <a:off x="749065" y="2296521"/>
            <a:ext cx="4668353" cy="3000275"/>
          </a:xfrm>
          <a:prstGeom prst="rect">
            <a:avLst/>
          </a:prstGeom>
        </p:spPr>
      </p:pic>
      <p:pic>
        <p:nvPicPr>
          <p:cNvPr id="6" name="Picture 5">
            <a:extLst>
              <a:ext uri="{FF2B5EF4-FFF2-40B4-BE49-F238E27FC236}">
                <a16:creationId xmlns:a16="http://schemas.microsoft.com/office/drawing/2014/main" id="{AD776805-86C3-41EE-81C0-E19977963650}"/>
              </a:ext>
            </a:extLst>
          </p:cNvPr>
          <p:cNvPicPr>
            <a:picLocks noChangeAspect="1"/>
          </p:cNvPicPr>
          <p:nvPr/>
        </p:nvPicPr>
        <p:blipFill>
          <a:blip r:embed="rId3"/>
          <a:stretch>
            <a:fillRect/>
          </a:stretch>
        </p:blipFill>
        <p:spPr>
          <a:xfrm>
            <a:off x="5904554" y="2408142"/>
            <a:ext cx="5538381" cy="3067524"/>
          </a:xfrm>
          <a:prstGeom prst="rect">
            <a:avLst/>
          </a:prstGeom>
        </p:spPr>
      </p:pic>
      <p:sp>
        <p:nvSpPr>
          <p:cNvPr id="7" name="Arrow: Right 6">
            <a:extLst>
              <a:ext uri="{FF2B5EF4-FFF2-40B4-BE49-F238E27FC236}">
                <a16:creationId xmlns:a16="http://schemas.microsoft.com/office/drawing/2014/main" id="{6CD73E97-7C4E-59CE-C3DE-B33270476028}"/>
              </a:ext>
            </a:extLst>
          </p:cNvPr>
          <p:cNvSpPr/>
          <p:nvPr/>
        </p:nvSpPr>
        <p:spPr>
          <a:xfrm>
            <a:off x="749065" y="1993658"/>
            <a:ext cx="4928254" cy="269472"/>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9" name="Arrow: Right 8">
            <a:extLst>
              <a:ext uri="{FF2B5EF4-FFF2-40B4-BE49-F238E27FC236}">
                <a16:creationId xmlns:a16="http://schemas.microsoft.com/office/drawing/2014/main" id="{44B4FE96-A513-CE89-1455-29A1F9D0C0DD}"/>
              </a:ext>
            </a:extLst>
          </p:cNvPr>
          <p:cNvSpPr/>
          <p:nvPr/>
        </p:nvSpPr>
        <p:spPr>
          <a:xfrm>
            <a:off x="5981933" y="1993658"/>
            <a:ext cx="5383624" cy="269472"/>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11" name="Text Placeholder 1">
            <a:extLst>
              <a:ext uri="{FF2B5EF4-FFF2-40B4-BE49-F238E27FC236}">
                <a16:creationId xmlns:a16="http://schemas.microsoft.com/office/drawing/2014/main" id="{89EC8418-62D7-0565-5096-E4C4A1D91F0B}"/>
              </a:ext>
            </a:extLst>
          </p:cNvPr>
          <p:cNvSpPr txBox="1">
            <a:spLocks/>
          </p:cNvSpPr>
          <p:nvPr/>
        </p:nvSpPr>
        <p:spPr>
          <a:xfrm>
            <a:off x="6890730" y="1708100"/>
            <a:ext cx="3720786" cy="28555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lang="en-US" sz="1600" b="0" i="0" kern="1200" baseline="0">
                <a:solidFill>
                  <a:schemeClr val="tx1"/>
                </a:solidFill>
                <a:latin typeface="Arial" panose="020B0604020202020204" pitchFamily="34" charset="0"/>
                <a:ea typeface="Yu Gothic Medium" panose="020B0400000000000000" pitchFamily="34"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GB" sz="1600" b="1" i="0" u="none" strike="noStrike" kern="1200" cap="none" spc="0" normalizeH="0" baseline="0" noProof="0">
                <a:ln>
                  <a:noFill/>
                </a:ln>
                <a:solidFill>
                  <a:srgbClr val="003399"/>
                </a:solidFill>
                <a:effectLst/>
                <a:uLnTx/>
                <a:uFillTx/>
                <a:latin typeface="Arial" panose="020B0604020202020204" pitchFamily="34" charset="0"/>
                <a:ea typeface="Yu Gothic Medium" panose="020B0400000000000000" pitchFamily="34" charset="-128"/>
                <a:cs typeface="Arial" panose="020B0604020202020204" pitchFamily="34" charset="0"/>
              </a:rPr>
              <a:t>TM damage continues</a:t>
            </a:r>
          </a:p>
          <a:p>
            <a:pPr marL="0" marR="0" lvl="0" indent="0" algn="ctr"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endParaRPr kumimoji="0" lang="en-GB" sz="1600" b="1" i="0" u="none" strike="noStrike" kern="1200" cap="none" spc="0" normalizeH="0" baseline="0" noProof="0">
              <a:ln>
                <a:noFill/>
              </a:ln>
              <a:solidFill>
                <a:srgbClr val="003399"/>
              </a:solidFill>
              <a:effectLst/>
              <a:uLnTx/>
              <a:uFillTx/>
              <a:latin typeface="Arial" panose="020B0604020202020204" pitchFamily="34" charset="0"/>
              <a:ea typeface="Yu Gothic Medium" panose="020B0400000000000000" pitchFamily="34" charset="-128"/>
              <a:cs typeface="Arial" panose="020B0604020202020204" pitchFamily="34" charset="0"/>
            </a:endParaRPr>
          </a:p>
        </p:txBody>
      </p:sp>
      <p:sp>
        <p:nvSpPr>
          <p:cNvPr id="12" name="Footer Placeholder 4">
            <a:extLst>
              <a:ext uri="{FF2B5EF4-FFF2-40B4-BE49-F238E27FC236}">
                <a16:creationId xmlns:a16="http://schemas.microsoft.com/office/drawing/2014/main" id="{8B307DD9-D928-9A9A-AC58-F79CF6F4CB53}"/>
              </a:ext>
            </a:extLst>
          </p:cNvPr>
          <p:cNvSpPr txBox="1">
            <a:spLocks/>
          </p:cNvSpPr>
          <p:nvPr/>
        </p:nvSpPr>
        <p:spPr>
          <a:xfrm>
            <a:off x="742794" y="5995528"/>
            <a:ext cx="8177272"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a:ea typeface="游ゴシック"/>
                <a:cs typeface="+mn-cs"/>
              </a:rPr>
              <a:t>BAK: benzalkonium chloride; IOP: intraocular pressure; TM: trabecular meshwork.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tx1"/>
                </a:solidFill>
                <a:effectLst/>
                <a:uLnTx/>
                <a:uFillTx/>
                <a:latin typeface="Arial" panose="020B0604020202020204"/>
                <a:ea typeface="游ゴシック"/>
                <a:cs typeface="+mn-cs"/>
              </a:rPr>
              <a:t>Baudouin C, et al. </a:t>
            </a:r>
            <a:r>
              <a:rPr kumimoji="0" lang="nl-NL" sz="1000" b="0" i="1" u="none" strike="noStrike" kern="1200" cap="none" spc="0" normalizeH="0" baseline="0" noProof="0" dirty="0">
                <a:ln>
                  <a:noFill/>
                </a:ln>
                <a:solidFill>
                  <a:schemeClr val="tx1"/>
                </a:solidFill>
                <a:effectLst/>
                <a:uLnTx/>
                <a:uFillTx/>
                <a:latin typeface="Arial" panose="020B0604020202020204"/>
                <a:ea typeface="游ゴシック"/>
                <a:cs typeface="+mn-cs"/>
              </a:rPr>
              <a:t>Prog Retin Eye Res </a:t>
            </a:r>
            <a:r>
              <a:rPr kumimoji="0" lang="nl-NL" sz="1000" b="0" i="0" u="none" strike="noStrike" kern="1200" cap="none" spc="0" normalizeH="0" baseline="0" noProof="0" dirty="0">
                <a:ln>
                  <a:noFill/>
                </a:ln>
                <a:solidFill>
                  <a:schemeClr val="tx1"/>
                </a:solidFill>
                <a:effectLst/>
                <a:uLnTx/>
                <a:uFillTx/>
                <a:latin typeface="Arial" panose="020B0604020202020204"/>
                <a:ea typeface="游ゴシック"/>
                <a:cs typeface="+mn-cs"/>
              </a:rPr>
              <a:t>2021;83:100916. </a:t>
            </a:r>
            <a:r>
              <a:rPr kumimoji="0" lang="en-US" sz="1000" b="0" i="0" u="none" strike="noStrike" kern="1200" cap="none" spc="0" normalizeH="0" baseline="0" noProof="0" dirty="0">
                <a:ln>
                  <a:noFill/>
                </a:ln>
                <a:solidFill>
                  <a:schemeClr val="tx1"/>
                </a:solidFill>
                <a:effectLst/>
                <a:uLnTx/>
                <a:uFillTx/>
                <a:latin typeface="Arial" panose="020B0604020202020204"/>
                <a:ea typeface="游ゴシック"/>
                <a:cs typeface="+mn-cs"/>
              </a:rPr>
              <a:t> ​</a:t>
            </a:r>
          </a:p>
        </p:txBody>
      </p:sp>
      <p:sp>
        <p:nvSpPr>
          <p:cNvPr id="2" name="TextBox 1">
            <a:extLst>
              <a:ext uri="{FF2B5EF4-FFF2-40B4-BE49-F238E27FC236}">
                <a16:creationId xmlns:a16="http://schemas.microsoft.com/office/drawing/2014/main" id="{9E6B87C0-03B6-5069-4660-5110508BDACA}"/>
              </a:ext>
            </a:extLst>
          </p:cNvPr>
          <p:cNvSpPr txBox="1"/>
          <p:nvPr/>
        </p:nvSpPr>
        <p:spPr>
          <a:xfrm>
            <a:off x="9041283" y="5612486"/>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Tree>
    <p:extLst>
      <p:ext uri="{BB962C8B-B14F-4D97-AF65-F5344CB8AC3E}">
        <p14:creationId xmlns:p14="http://schemas.microsoft.com/office/powerpoint/2010/main" val="169323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97D0F7F-AEFA-6C8F-C87A-37CEFC012534}"/>
              </a:ext>
            </a:extLst>
          </p:cNvPr>
          <p:cNvSpPr/>
          <p:nvPr/>
        </p:nvSpPr>
        <p:spPr bwMode="gray">
          <a:xfrm>
            <a:off x="7488058" y="2247900"/>
            <a:ext cx="4133850" cy="1898431"/>
          </a:xfrm>
          <a:prstGeom prst="roundRect">
            <a:avLst/>
          </a:prstGeom>
          <a:solidFill>
            <a:schemeClr val="accent3"/>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3" name="Title 2">
            <a:extLst>
              <a:ext uri="{FF2B5EF4-FFF2-40B4-BE49-F238E27FC236}">
                <a16:creationId xmlns:a16="http://schemas.microsoft.com/office/drawing/2014/main" id="{FC2372A5-1DF9-9BCB-2286-546900E304DB}"/>
              </a:ext>
            </a:extLst>
          </p:cNvPr>
          <p:cNvSpPr>
            <a:spLocks noGrp="1"/>
          </p:cNvSpPr>
          <p:nvPr>
            <p:ph type="title"/>
          </p:nvPr>
        </p:nvSpPr>
        <p:spPr/>
        <p:txBody>
          <a:bodyPr/>
          <a:lstStyle/>
          <a:p>
            <a:r>
              <a:rPr lang="en-US" sz="2800">
                <a:latin typeface="Arial"/>
                <a:cs typeface="Arial"/>
              </a:rPr>
              <a:t>Preservative damage: The vicious cycle begins</a:t>
            </a:r>
            <a:endParaRPr lang="en-GB" sz="2800"/>
          </a:p>
        </p:txBody>
      </p:sp>
      <p:grpSp>
        <p:nvGrpSpPr>
          <p:cNvPr id="7" name="Group 6">
            <a:extLst>
              <a:ext uri="{FF2B5EF4-FFF2-40B4-BE49-F238E27FC236}">
                <a16:creationId xmlns:a16="http://schemas.microsoft.com/office/drawing/2014/main" id="{8AD005BC-8518-395A-2C13-4E93DED388DF}"/>
              </a:ext>
            </a:extLst>
          </p:cNvPr>
          <p:cNvGrpSpPr/>
          <p:nvPr/>
        </p:nvGrpSpPr>
        <p:grpSpPr>
          <a:xfrm>
            <a:off x="479425" y="1126176"/>
            <a:ext cx="6919813" cy="4446989"/>
            <a:chOff x="1259217" y="710795"/>
            <a:chExt cx="7546347" cy="4849628"/>
          </a:xfrm>
        </p:grpSpPr>
        <p:grpSp>
          <p:nvGrpSpPr>
            <p:cNvPr id="8" name="Group 7">
              <a:extLst>
                <a:ext uri="{FF2B5EF4-FFF2-40B4-BE49-F238E27FC236}">
                  <a16:creationId xmlns:a16="http://schemas.microsoft.com/office/drawing/2014/main" id="{6D4BB058-37A3-BCF0-9D21-94ACA7403E16}"/>
                </a:ext>
              </a:extLst>
            </p:cNvPr>
            <p:cNvGrpSpPr/>
            <p:nvPr/>
          </p:nvGrpSpPr>
          <p:grpSpPr>
            <a:xfrm>
              <a:off x="5160784" y="1199806"/>
              <a:ext cx="3077670" cy="1293776"/>
              <a:chOff x="5460188" y="1715803"/>
              <a:chExt cx="3077670" cy="1293776"/>
            </a:xfrm>
          </p:grpSpPr>
          <p:sp>
            <p:nvSpPr>
              <p:cNvPr id="12" name="Lightning Bolt 11">
                <a:extLst>
                  <a:ext uri="{FF2B5EF4-FFF2-40B4-BE49-F238E27FC236}">
                    <a16:creationId xmlns:a16="http://schemas.microsoft.com/office/drawing/2014/main" id="{0506CBD3-7B14-7035-A4F6-AC76D76D5E14}"/>
                  </a:ext>
                </a:extLst>
              </p:cNvPr>
              <p:cNvSpPr/>
              <p:nvPr/>
            </p:nvSpPr>
            <p:spPr>
              <a:xfrm rot="1560000" flipH="1">
                <a:off x="5460188" y="1777174"/>
                <a:ext cx="404091" cy="502227"/>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13" name="TextBox 12">
                <a:extLst>
                  <a:ext uri="{FF2B5EF4-FFF2-40B4-BE49-F238E27FC236}">
                    <a16:creationId xmlns:a16="http://schemas.microsoft.com/office/drawing/2014/main" id="{8AEFF906-1845-1D2C-333C-0D463EB1F675}"/>
                  </a:ext>
                </a:extLst>
              </p:cNvPr>
              <p:cNvSpPr txBox="1"/>
              <p:nvPr/>
            </p:nvSpPr>
            <p:spPr>
              <a:xfrm>
                <a:off x="5881292" y="1715803"/>
                <a:ext cx="2570538" cy="402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a:ea typeface="Calibri"/>
                    <a:cs typeface="Calibri"/>
                  </a:rPr>
                  <a:t>TM damage begins</a:t>
                </a:r>
                <a:endParaRPr kumimoji="0" lang="en-GB" sz="1800" b="1" i="0" u="none" strike="noStrike" kern="1200" cap="none" spc="0" normalizeH="0" baseline="0" noProof="0">
                  <a:ln>
                    <a:noFill/>
                  </a:ln>
                  <a:solidFill>
                    <a:srgbClr val="FF0000"/>
                  </a:solidFill>
                  <a:effectLst/>
                  <a:uLnTx/>
                  <a:uFillTx/>
                  <a:latin typeface="Arial"/>
                  <a:ea typeface="游ゴシック"/>
                  <a:cs typeface="+mn-cs"/>
                </a:endParaRPr>
              </a:p>
            </p:txBody>
          </p:sp>
          <p:sp>
            <p:nvSpPr>
              <p:cNvPr id="14" name="TextBox 13">
                <a:extLst>
                  <a:ext uri="{FF2B5EF4-FFF2-40B4-BE49-F238E27FC236}">
                    <a16:creationId xmlns:a16="http://schemas.microsoft.com/office/drawing/2014/main" id="{E281D6A9-7E40-22ED-7A7C-FFAD18311766}"/>
                  </a:ext>
                </a:extLst>
              </p:cNvPr>
              <p:cNvSpPr txBox="1"/>
              <p:nvPr/>
            </p:nvSpPr>
            <p:spPr>
              <a:xfrm>
                <a:off x="5953912" y="2118339"/>
                <a:ext cx="2583946" cy="891240"/>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2"/>
                    </a:solidFill>
                    <a:effectLst/>
                    <a:uLnTx/>
                    <a:uFillTx/>
                    <a:latin typeface="Arial"/>
                    <a:ea typeface="游ゴシック"/>
                    <a:cs typeface="Calibri"/>
                  </a:rPr>
                  <a:t>IOP-lowering agents improve symptoms initially</a:t>
                </a:r>
                <a:endParaRPr kumimoji="0" lang="en-US" sz="1800" b="0" i="0" u="none" strike="noStrike" kern="1200" cap="none" spc="0" normalizeH="0" baseline="0" noProof="0">
                  <a:ln>
                    <a:noFill/>
                  </a:ln>
                  <a:solidFill>
                    <a:schemeClr val="tx2"/>
                  </a:solidFill>
                  <a:effectLst/>
                  <a:uLnTx/>
                  <a:uFillTx/>
                  <a:latin typeface="Calibri" panose="020F0502020204030204"/>
                  <a:ea typeface="游ゴシック"/>
                  <a:cs typeface="+mn-cs"/>
                </a:endParaRPr>
              </a:p>
            </p:txBody>
          </p:sp>
        </p:grpSp>
        <p:sp>
          <p:nvSpPr>
            <p:cNvPr id="9" name="TextBox 8">
              <a:extLst>
                <a:ext uri="{FF2B5EF4-FFF2-40B4-BE49-F238E27FC236}">
                  <a16:creationId xmlns:a16="http://schemas.microsoft.com/office/drawing/2014/main" id="{A448411A-8BE5-F772-347E-4E5DAB50BB2D}"/>
                </a:ext>
              </a:extLst>
            </p:cNvPr>
            <p:cNvSpPr txBox="1"/>
            <p:nvPr/>
          </p:nvSpPr>
          <p:spPr>
            <a:xfrm>
              <a:off x="6813494" y="3848012"/>
              <a:ext cx="1992070" cy="891240"/>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2"/>
                  </a:solidFill>
                  <a:effectLst/>
                  <a:uLnTx/>
                  <a:uFillTx/>
                  <a:latin typeface="Arial"/>
                  <a:ea typeface="游ゴシック"/>
                  <a:cs typeface="Calibri"/>
                </a:rPr>
                <a:t>BAK begins to have long-term effects</a:t>
              </a:r>
              <a:endParaRPr kumimoji="0" lang="en-US" sz="1800" b="0" i="0" u="none" strike="noStrike" kern="1200" cap="none" spc="0" normalizeH="0" baseline="0" noProof="0">
                <a:ln>
                  <a:noFill/>
                </a:ln>
                <a:solidFill>
                  <a:schemeClr val="tx2"/>
                </a:solidFill>
                <a:effectLst/>
                <a:uLnTx/>
                <a:uFillTx/>
                <a:latin typeface="Calibri" panose="020F0502020204030204"/>
                <a:ea typeface="游ゴシック"/>
                <a:cs typeface="+mn-cs"/>
              </a:endParaRPr>
            </a:p>
          </p:txBody>
        </p:sp>
        <p:sp>
          <p:nvSpPr>
            <p:cNvPr id="10" name="TextBox 9">
              <a:extLst>
                <a:ext uri="{FF2B5EF4-FFF2-40B4-BE49-F238E27FC236}">
                  <a16:creationId xmlns:a16="http://schemas.microsoft.com/office/drawing/2014/main" id="{C4CA3876-06D6-EE83-D3ED-6AA1161A9F0D}"/>
                </a:ext>
              </a:extLst>
            </p:cNvPr>
            <p:cNvSpPr txBox="1"/>
            <p:nvPr/>
          </p:nvSpPr>
          <p:spPr>
            <a:xfrm>
              <a:off x="1259217" y="4777207"/>
              <a:ext cx="2028087" cy="631295"/>
            </a:xfrm>
            <a:prstGeom prst="round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0000"/>
                  </a:solidFill>
                  <a:effectLst/>
                  <a:uLnTx/>
                  <a:uFillTx/>
                  <a:latin typeface="Arial"/>
                  <a:ea typeface="游ゴシック"/>
                  <a:cs typeface="Calibri"/>
                </a:rPr>
                <a:t>INFLAMMATION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0000"/>
                  </a:solidFill>
                  <a:effectLst/>
                  <a:uLnTx/>
                  <a:uFillTx/>
                  <a:latin typeface="Arial"/>
                  <a:ea typeface="游ゴシック"/>
                  <a:cs typeface="Calibri"/>
                </a:rPr>
                <a:t>PROGRESSES</a:t>
              </a:r>
            </a:p>
          </p:txBody>
        </p:sp>
        <p:pic>
          <p:nvPicPr>
            <p:cNvPr id="11" name="Picture 10" descr="A diagram of a high iop&#10;&#10;Description automatically generated">
              <a:extLst>
                <a:ext uri="{FF2B5EF4-FFF2-40B4-BE49-F238E27FC236}">
                  <a16:creationId xmlns:a16="http://schemas.microsoft.com/office/drawing/2014/main" id="{D61043DE-F989-6227-0C21-673441833F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3627" y="710795"/>
              <a:ext cx="4343001" cy="4849628"/>
            </a:xfrm>
            <a:prstGeom prst="rect">
              <a:avLst/>
            </a:prstGeom>
          </p:spPr>
        </p:pic>
      </p:grpSp>
      <p:sp>
        <p:nvSpPr>
          <p:cNvPr id="15" name="Footer Placeholder 4">
            <a:extLst>
              <a:ext uri="{FF2B5EF4-FFF2-40B4-BE49-F238E27FC236}">
                <a16:creationId xmlns:a16="http://schemas.microsoft.com/office/drawing/2014/main" id="{75C6905E-1847-FB33-A5AE-CE6FDA737BB9}"/>
              </a:ext>
            </a:extLst>
          </p:cNvPr>
          <p:cNvSpPr txBox="1">
            <a:spLocks/>
          </p:cNvSpPr>
          <p:nvPr/>
        </p:nvSpPr>
        <p:spPr>
          <a:xfrm>
            <a:off x="742794" y="5995528"/>
            <a:ext cx="8046644"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BAK: benzalkonium chloride; IOP: intraocular pressure; OHT: ocular hypertension; POAG: primary open-angle glaucoma; </a:t>
            </a:r>
            <a:b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b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TM: trabecular meshwork. </a:t>
            </a:r>
          </a:p>
          <a:p>
            <a:pPr lvl="0">
              <a:defRPr/>
            </a:pPr>
            <a:r>
              <a:rPr kumimoji="0" lang="en-US" sz="1000" b="1" i="0" u="none" strike="noStrike" kern="1200" cap="none" spc="0" normalizeH="0" baseline="0" noProof="0">
                <a:ln>
                  <a:noFill/>
                </a:ln>
                <a:solidFill>
                  <a:srgbClr val="333333"/>
                </a:solidFill>
                <a:effectLst/>
                <a:uLnTx/>
                <a:uFillTx/>
                <a:latin typeface="Arial" panose="020B0604020202020204"/>
                <a:ea typeface="游ゴシック"/>
                <a:cs typeface="+mn-cs"/>
              </a:rPr>
              <a:t>1. </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t>
            </a:r>
            <a:r>
              <a:rPr kumimoji="0" lang="nl-NL" sz="1000" b="0" i="0" u="none" strike="noStrike" kern="1200" cap="none" spc="0" normalizeH="0" baseline="0" noProof="0">
                <a:ln>
                  <a:noFill/>
                </a:ln>
                <a:solidFill>
                  <a:srgbClr val="333333"/>
                </a:solidFill>
                <a:effectLst/>
                <a:uLnTx/>
                <a:uFillTx/>
                <a:latin typeface="Arial" panose="020B0604020202020204"/>
                <a:ea typeface="游ゴシック"/>
                <a:cs typeface="+mn-cs"/>
              </a:rPr>
              <a:t>Baudouin C, et al. </a:t>
            </a:r>
            <a:r>
              <a:rPr kumimoji="0" lang="nl-NL" sz="1000" b="0" i="1" u="none" strike="noStrike" kern="1200" cap="none" spc="0" normalizeH="0" baseline="0" noProof="0">
                <a:ln>
                  <a:noFill/>
                </a:ln>
                <a:solidFill>
                  <a:srgbClr val="333333"/>
                </a:solidFill>
                <a:effectLst/>
                <a:uLnTx/>
                <a:uFillTx/>
                <a:latin typeface="Arial" panose="020B0604020202020204"/>
                <a:ea typeface="游ゴシック"/>
                <a:cs typeface="+mn-cs"/>
              </a:rPr>
              <a:t>Prog Retin Eye Res </a:t>
            </a:r>
            <a:r>
              <a:rPr kumimoji="0" lang="nl-NL" sz="1000" b="0" i="0" u="none" strike="noStrike" kern="1200" cap="none" spc="0" normalizeH="0" baseline="0" noProof="0">
                <a:ln>
                  <a:noFill/>
                </a:ln>
                <a:solidFill>
                  <a:srgbClr val="333333"/>
                </a:solidFill>
                <a:effectLst/>
                <a:uLnTx/>
                <a:uFillTx/>
                <a:latin typeface="Arial" panose="020B0604020202020204"/>
                <a:ea typeface="游ゴシック"/>
                <a:cs typeface="+mn-cs"/>
              </a:rPr>
              <a:t>2021;83:100916; </a:t>
            </a:r>
            <a:r>
              <a:rPr lang="nl-NL" b="1">
                <a:solidFill>
                  <a:srgbClr val="333333"/>
                </a:solidFill>
              </a:rPr>
              <a:t>2. </a:t>
            </a:r>
            <a:r>
              <a:rPr lang="nl-NL">
                <a:solidFill>
                  <a:srgbClr val="333333"/>
                </a:solidFill>
              </a:rPr>
              <a:t>Baudouin C, et al. </a:t>
            </a:r>
            <a:r>
              <a:rPr lang="nl-NL" i="1">
                <a:solidFill>
                  <a:srgbClr val="333333"/>
                </a:solidFill>
              </a:rPr>
              <a:t>Ophthalmology</a:t>
            </a:r>
            <a:r>
              <a:rPr lang="nl-NL">
                <a:solidFill>
                  <a:srgbClr val="333333"/>
                </a:solidFill>
              </a:rPr>
              <a:t> 2004;111:2186–92</a:t>
            </a:r>
            <a:r>
              <a:rPr kumimoji="0" lang="nl-NL" sz="1000" b="0" i="0" u="none" strike="noStrike" kern="1200" cap="none" spc="0" normalizeH="0" baseline="0" noProof="0">
                <a:ln>
                  <a:noFill/>
                </a:ln>
                <a:solidFill>
                  <a:srgbClr val="333333"/>
                </a:solidFill>
                <a:effectLst/>
                <a:uLnTx/>
                <a:uFillTx/>
                <a:latin typeface="Arial" panose="020B0604020202020204"/>
                <a:ea typeface="游ゴシック"/>
                <a:cs typeface="+mn-cs"/>
              </a:rPr>
              <a:t>. </a:t>
            </a:r>
            <a:endPar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endParaRPr>
          </a:p>
        </p:txBody>
      </p:sp>
      <p:sp>
        <p:nvSpPr>
          <p:cNvPr id="16" name="TextBox 15">
            <a:extLst>
              <a:ext uri="{FF2B5EF4-FFF2-40B4-BE49-F238E27FC236}">
                <a16:creationId xmlns:a16="http://schemas.microsoft.com/office/drawing/2014/main" id="{465E0ABF-A8F3-EF8C-85F7-BA092BCA100E}"/>
              </a:ext>
            </a:extLst>
          </p:cNvPr>
          <p:cNvSpPr txBox="1"/>
          <p:nvPr/>
        </p:nvSpPr>
        <p:spPr>
          <a:xfrm>
            <a:off x="4895173" y="5549405"/>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
        <p:nvSpPr>
          <p:cNvPr id="21" name="TextBox 20">
            <a:extLst>
              <a:ext uri="{FF2B5EF4-FFF2-40B4-BE49-F238E27FC236}">
                <a16:creationId xmlns:a16="http://schemas.microsoft.com/office/drawing/2014/main" id="{4BBBED80-0B17-CD65-F43C-9225EB44120E}"/>
              </a:ext>
            </a:extLst>
          </p:cNvPr>
          <p:cNvSpPr txBox="1"/>
          <p:nvPr/>
        </p:nvSpPr>
        <p:spPr>
          <a:xfrm>
            <a:off x="7646808" y="2453517"/>
            <a:ext cx="3885668" cy="1477328"/>
          </a:xfrm>
          <a:prstGeom prst="rect">
            <a:avLst/>
          </a:prstGeom>
          <a:noFill/>
        </p:spPr>
        <p:txBody>
          <a:bodyPr wrap="square">
            <a:spAutoFit/>
          </a:bodyPr>
          <a:lstStyle/>
          <a:p>
            <a:pPr marL="285750" indent="-285750" defTabSz="1219170">
              <a:spcAft>
                <a:spcPts val="0"/>
              </a:spcAft>
              <a:buClr>
                <a:srgbClr val="000000"/>
              </a:buClr>
              <a:buSzTx/>
              <a:buFont typeface="Arial" panose="020B0604020202020204" pitchFamily="34" charset="0"/>
              <a:buChar char="•"/>
              <a:defRPr/>
            </a:pPr>
            <a:r>
              <a:rPr lang="en-SG" sz="1800" b="1" kern="0" dirty="0">
                <a:solidFill>
                  <a:schemeClr val="tx2"/>
                </a:solidFill>
                <a:latin typeface="Arial"/>
                <a:cs typeface="Arial"/>
                <a:sym typeface="Arial"/>
              </a:rPr>
              <a:t>Preservatives</a:t>
            </a:r>
            <a:r>
              <a:rPr lang="en-SG" sz="1800" kern="0" dirty="0">
                <a:solidFill>
                  <a:schemeClr val="tx1"/>
                </a:solidFill>
                <a:latin typeface="Arial"/>
                <a:cs typeface="Arial"/>
                <a:sym typeface="Arial"/>
              </a:rPr>
              <a:t> </a:t>
            </a:r>
            <a:r>
              <a:rPr lang="en-SG" sz="1800" kern="0" dirty="0">
                <a:latin typeface="Arial"/>
                <a:cs typeface="Arial"/>
                <a:sym typeface="Arial"/>
              </a:rPr>
              <a:t>in eye drops induce inflammation </a:t>
            </a:r>
            <a:endParaRPr lang="en-SG" kern="0" dirty="0">
              <a:latin typeface="Arial"/>
              <a:cs typeface="Arial"/>
              <a:sym typeface="Arial"/>
            </a:endParaRPr>
          </a:p>
          <a:p>
            <a:pPr marL="285750" indent="-285750" defTabSz="1219170">
              <a:spcAft>
                <a:spcPts val="0"/>
              </a:spcAft>
              <a:buClr>
                <a:srgbClr val="000000"/>
              </a:buClr>
              <a:buSzTx/>
              <a:buFont typeface="Arial" panose="020B0604020202020204" pitchFamily="34" charset="0"/>
              <a:buChar char="•"/>
              <a:defRPr/>
            </a:pPr>
            <a:endParaRPr lang="en-SG" sz="1800" kern="0" dirty="0">
              <a:latin typeface="Arial"/>
              <a:cs typeface="Arial"/>
              <a:sym typeface="Arial"/>
            </a:endParaRPr>
          </a:p>
          <a:p>
            <a:pPr marL="285750" indent="-285750" defTabSz="1219170">
              <a:spcAft>
                <a:spcPts val="0"/>
              </a:spcAft>
              <a:buClr>
                <a:srgbClr val="000000"/>
              </a:buClr>
              <a:buSzTx/>
              <a:buFont typeface="Arial" panose="020B0604020202020204" pitchFamily="34" charset="0"/>
              <a:buChar char="•"/>
              <a:defRPr/>
            </a:pPr>
            <a:r>
              <a:rPr lang="en-SG" kern="0" dirty="0">
                <a:latin typeface="Arial"/>
                <a:cs typeface="Arial"/>
                <a:sym typeface="Arial"/>
              </a:rPr>
              <a:t>I</a:t>
            </a:r>
            <a:r>
              <a:rPr lang="en-SG" sz="1800" kern="0" dirty="0">
                <a:latin typeface="Arial"/>
                <a:cs typeface="Arial"/>
                <a:sym typeface="Arial"/>
              </a:rPr>
              <a:t>nflammation could damage </a:t>
            </a:r>
            <a:r>
              <a:rPr lang="en-SG" kern="0" dirty="0">
                <a:latin typeface="Arial"/>
                <a:cs typeface="Arial"/>
                <a:sym typeface="Arial"/>
              </a:rPr>
              <a:t>the</a:t>
            </a:r>
            <a:r>
              <a:rPr lang="en-SG" sz="1800" kern="0" dirty="0">
                <a:latin typeface="Arial"/>
                <a:cs typeface="Arial"/>
                <a:sym typeface="Arial"/>
              </a:rPr>
              <a:t> cornea and TM, </a:t>
            </a:r>
            <a:r>
              <a:rPr lang="en-SG" sz="1800" b="1" kern="0" dirty="0">
                <a:solidFill>
                  <a:schemeClr val="tx2"/>
                </a:solidFill>
                <a:latin typeface="Arial"/>
                <a:cs typeface="Arial"/>
                <a:sym typeface="Arial"/>
              </a:rPr>
              <a:t>causing</a:t>
            </a:r>
            <a:r>
              <a:rPr lang="en-SG" b="1" kern="0" dirty="0">
                <a:solidFill>
                  <a:schemeClr val="tx2"/>
                </a:solidFill>
                <a:latin typeface="Arial"/>
                <a:cs typeface="Arial"/>
                <a:sym typeface="Arial"/>
              </a:rPr>
              <a:t> </a:t>
            </a:r>
            <a:r>
              <a:rPr lang="en-SG" sz="1800" b="1" kern="0" dirty="0">
                <a:solidFill>
                  <a:schemeClr val="tx2"/>
                </a:solidFill>
                <a:latin typeface="Arial"/>
                <a:cs typeface="Arial"/>
                <a:sym typeface="Arial"/>
              </a:rPr>
              <a:t>OSD</a:t>
            </a:r>
            <a:r>
              <a:rPr lang="en-SG" sz="1800" b="1" kern="0" baseline="30000" dirty="0">
                <a:solidFill>
                  <a:schemeClr val="tx2"/>
                </a:solidFill>
                <a:latin typeface="Arial"/>
                <a:cs typeface="Arial"/>
                <a:sym typeface="Arial"/>
              </a:rPr>
              <a:t>1,2</a:t>
            </a:r>
            <a:endParaRPr lang="en-VN" sz="1800" b="1" kern="0" baseline="30000" dirty="0">
              <a:solidFill>
                <a:schemeClr val="tx2"/>
              </a:solidFill>
              <a:latin typeface="Arial"/>
              <a:cs typeface="Arial"/>
              <a:sym typeface="Arial"/>
            </a:endParaRPr>
          </a:p>
        </p:txBody>
      </p:sp>
    </p:spTree>
    <p:extLst>
      <p:ext uri="{BB962C8B-B14F-4D97-AF65-F5344CB8AC3E}">
        <p14:creationId xmlns:p14="http://schemas.microsoft.com/office/powerpoint/2010/main" val="2259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990B2-C7C1-0973-B0C7-09C78FC4971B}"/>
              </a:ext>
            </a:extLst>
          </p:cNvPr>
          <p:cNvSpPr>
            <a:spLocks noGrp="1"/>
          </p:cNvSpPr>
          <p:nvPr>
            <p:ph type="title"/>
          </p:nvPr>
        </p:nvSpPr>
        <p:spPr/>
        <p:txBody>
          <a:bodyPr/>
          <a:lstStyle/>
          <a:p>
            <a:r>
              <a:rPr lang="en-US" sz="2800" dirty="0">
                <a:latin typeface="Arial"/>
                <a:cs typeface="Arial"/>
              </a:rPr>
              <a:t>Preservative damage: The vicious cycle continues</a:t>
            </a:r>
            <a:endParaRPr lang="en-GB" sz="2800" dirty="0"/>
          </a:p>
        </p:txBody>
      </p:sp>
      <p:pic>
        <p:nvPicPr>
          <p:cNvPr id="5" name="Picture 4" descr="A diagram of a disease&#10;&#10;Description automatically generated">
            <a:extLst>
              <a:ext uri="{FF2B5EF4-FFF2-40B4-BE49-F238E27FC236}">
                <a16:creationId xmlns:a16="http://schemas.microsoft.com/office/drawing/2014/main" id="{D3DE6971-F0C5-394F-57AE-DD173954F12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25452" y="1429623"/>
            <a:ext cx="3802720" cy="4384661"/>
          </a:xfrm>
          <a:prstGeom prst="rect">
            <a:avLst/>
          </a:prstGeom>
        </p:spPr>
      </p:pic>
      <p:sp>
        <p:nvSpPr>
          <p:cNvPr id="6" name="Footer Placeholder 4">
            <a:extLst>
              <a:ext uri="{FF2B5EF4-FFF2-40B4-BE49-F238E27FC236}">
                <a16:creationId xmlns:a16="http://schemas.microsoft.com/office/drawing/2014/main" id="{E0CEA045-4800-B249-A0AB-DCEA8C38E732}"/>
              </a:ext>
            </a:extLst>
          </p:cNvPr>
          <p:cNvSpPr txBox="1">
            <a:spLocks/>
          </p:cNvSpPr>
          <p:nvPr/>
        </p:nvSpPr>
        <p:spPr>
          <a:xfrm>
            <a:off x="742793" y="5995528"/>
            <a:ext cx="9394435"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AH: aqueous humor; BAK: benzalkonium chloride; IOP: intraocular pressure; OSD: ocular surface disease; TM: trabecular meshwork.</a:t>
            </a:r>
            <a:br>
              <a:rPr kumimoji="1" lang="en-US" altLang="ja-JP" dirty="0">
                <a:solidFill>
                  <a:srgbClr val="333333"/>
                </a:solidFill>
                <a:ea typeface="メイリオ" pitchFamily="50" charset="-128"/>
                <a:cs typeface="Arial" pitchFamily="34" charset="0"/>
              </a:rPr>
            </a:br>
            <a:r>
              <a:rPr lang="nl-NL" dirty="0">
                <a:solidFill>
                  <a:srgbClr val="333333"/>
                </a:solidFill>
              </a:rPr>
              <a:t>Baudouin C, et al. </a:t>
            </a:r>
            <a:r>
              <a:rPr lang="nl-NL" i="1" dirty="0">
                <a:solidFill>
                  <a:srgbClr val="333333"/>
                </a:solidFill>
              </a:rPr>
              <a:t>Prog Retin Eye Res </a:t>
            </a:r>
            <a:r>
              <a:rPr lang="nl-NL" dirty="0">
                <a:solidFill>
                  <a:srgbClr val="333333"/>
                </a:solidFill>
              </a:rPr>
              <a:t>2021;83:100916.</a:t>
            </a:r>
            <a:endParaRPr kumimoji="0" lang="en-US" b="0" i="1" u="none" strike="noStrike" kern="1200" cap="none" spc="0" normalizeH="0" baseline="0" noProof="0" dirty="0">
              <a:ln>
                <a:noFill/>
              </a:ln>
              <a:solidFill>
                <a:schemeClr val="tx1"/>
              </a:solidFill>
              <a:effectLst/>
              <a:uLnTx/>
              <a:uFillTx/>
              <a:latin typeface="Arial" panose="020B0604020202020204"/>
              <a:ea typeface="游ゴシック"/>
              <a:cs typeface="+mn-cs"/>
            </a:endParaRPr>
          </a:p>
        </p:txBody>
      </p:sp>
      <p:sp>
        <p:nvSpPr>
          <p:cNvPr id="9" name="TextBox 8">
            <a:extLst>
              <a:ext uri="{FF2B5EF4-FFF2-40B4-BE49-F238E27FC236}">
                <a16:creationId xmlns:a16="http://schemas.microsoft.com/office/drawing/2014/main" id="{B5049FAE-5F81-0E9C-5969-D81D132FA1E5}"/>
              </a:ext>
            </a:extLst>
          </p:cNvPr>
          <p:cNvSpPr txBox="1"/>
          <p:nvPr/>
        </p:nvSpPr>
        <p:spPr>
          <a:xfrm>
            <a:off x="5855107" y="1419225"/>
            <a:ext cx="1787637" cy="37457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6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10" name="TextBox 9">
            <a:extLst>
              <a:ext uri="{FF2B5EF4-FFF2-40B4-BE49-F238E27FC236}">
                <a16:creationId xmlns:a16="http://schemas.microsoft.com/office/drawing/2014/main" id="{BF92AB4C-A502-2254-071A-F4956876D8D8}"/>
              </a:ext>
            </a:extLst>
          </p:cNvPr>
          <p:cNvSpPr txBox="1"/>
          <p:nvPr/>
        </p:nvSpPr>
        <p:spPr>
          <a:xfrm>
            <a:off x="519508" y="2568390"/>
            <a:ext cx="2044372" cy="715089"/>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Symptoms </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Drugs</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p:txBody>
      </p:sp>
      <p:sp>
        <p:nvSpPr>
          <p:cNvPr id="11" name="TextBox 10">
            <a:extLst>
              <a:ext uri="{FF2B5EF4-FFF2-40B4-BE49-F238E27FC236}">
                <a16:creationId xmlns:a16="http://schemas.microsoft.com/office/drawing/2014/main" id="{B954BB13-A315-1735-16CC-9CA006663550}"/>
              </a:ext>
            </a:extLst>
          </p:cNvPr>
          <p:cNvSpPr txBox="1"/>
          <p:nvPr/>
        </p:nvSpPr>
        <p:spPr>
          <a:xfrm>
            <a:off x="5748921" y="3201797"/>
            <a:ext cx="2194009" cy="10215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      IOP </a:t>
            </a:r>
            <a:endParaRPr kumimoji="0" lang="en-US" b="0" i="0" u="none" strike="noStrike" kern="1200" cap="none" spc="0" normalizeH="0" baseline="0" noProof="0">
              <a:ln>
                <a:noFill/>
              </a:ln>
              <a:solidFill>
                <a:srgbClr val="003399"/>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Glaucoma </a:t>
            </a:r>
            <a:br>
              <a:rPr kumimoji="0" lang="en-GB" b="1" i="0" u="none" strike="noStrike" kern="1200" cap="none" spc="0" normalizeH="0" baseline="0" noProof="0">
                <a:ln>
                  <a:noFill/>
                </a:ln>
                <a:solidFill>
                  <a:srgbClr val="003399"/>
                </a:solidFill>
                <a:effectLst/>
                <a:uLnTx/>
                <a:uFillTx/>
                <a:latin typeface="Arial"/>
                <a:ea typeface="Calibri"/>
                <a:cs typeface="Calibri"/>
              </a:rPr>
            </a:br>
            <a:r>
              <a:rPr kumimoji="0" lang="en-GB" b="1" i="0" u="none" strike="noStrike" kern="1200" cap="none" spc="0" normalizeH="0" baseline="0" noProof="0">
                <a:ln>
                  <a:noFill/>
                </a:ln>
                <a:solidFill>
                  <a:srgbClr val="003399"/>
                </a:solidFill>
                <a:effectLst/>
                <a:uLnTx/>
                <a:uFillTx/>
                <a:latin typeface="Arial"/>
                <a:ea typeface="Calibri"/>
                <a:cs typeface="Calibri"/>
              </a:rPr>
              <a:t>progression</a:t>
            </a:r>
            <a:endParaRPr kumimoji="0" lang="en-GB" b="0" i="0" u="none" strike="noStrike" kern="1200" cap="none" spc="0" normalizeH="0" baseline="0" noProof="0">
              <a:ln>
                <a:noFill/>
              </a:ln>
              <a:solidFill>
                <a:srgbClr val="003399"/>
              </a:solidFill>
              <a:effectLst/>
              <a:uLnTx/>
              <a:uFillTx/>
              <a:latin typeface="Calibri" panose="020F0502020204030204"/>
              <a:ea typeface="游ゴシック"/>
              <a:cs typeface="+mn-cs"/>
            </a:endParaRPr>
          </a:p>
        </p:txBody>
      </p:sp>
      <p:sp>
        <p:nvSpPr>
          <p:cNvPr id="12" name="TextBox 11">
            <a:extLst>
              <a:ext uri="{FF2B5EF4-FFF2-40B4-BE49-F238E27FC236}">
                <a16:creationId xmlns:a16="http://schemas.microsoft.com/office/drawing/2014/main" id="{43474B6A-AC50-ED7D-4620-5283B07D43CA}"/>
              </a:ext>
            </a:extLst>
          </p:cNvPr>
          <p:cNvSpPr txBox="1"/>
          <p:nvPr/>
        </p:nvSpPr>
        <p:spPr>
          <a:xfrm>
            <a:off x="4672647" y="4432236"/>
            <a:ext cx="2823132"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Inflammation/fibrosis </a:t>
            </a:r>
          </a:p>
        </p:txBody>
      </p:sp>
      <p:sp>
        <p:nvSpPr>
          <p:cNvPr id="13" name="TextBox 12">
            <a:extLst>
              <a:ext uri="{FF2B5EF4-FFF2-40B4-BE49-F238E27FC236}">
                <a16:creationId xmlns:a16="http://schemas.microsoft.com/office/drawing/2014/main" id="{68D35C7E-23F1-216E-03A3-D908517434AA}"/>
              </a:ext>
            </a:extLst>
          </p:cNvPr>
          <p:cNvSpPr txBox="1"/>
          <p:nvPr/>
        </p:nvSpPr>
        <p:spPr>
          <a:xfrm>
            <a:off x="-150787" y="4223353"/>
            <a:ext cx="2326358" cy="646986"/>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Arial"/>
                <a:ea typeface="游ゴシック"/>
                <a:cs typeface="Calibri"/>
              </a:rPr>
              <a:t>Surgical outcomes are impacted</a:t>
            </a:r>
          </a:p>
        </p:txBody>
      </p:sp>
      <p:sp>
        <p:nvSpPr>
          <p:cNvPr id="14" name="Arrow: Up 13">
            <a:extLst>
              <a:ext uri="{FF2B5EF4-FFF2-40B4-BE49-F238E27FC236}">
                <a16:creationId xmlns:a16="http://schemas.microsoft.com/office/drawing/2014/main" id="{A656F71A-9A54-A989-1CA0-825823DC57F6}"/>
              </a:ext>
            </a:extLst>
          </p:cNvPr>
          <p:cNvSpPr/>
          <p:nvPr/>
        </p:nvSpPr>
        <p:spPr>
          <a:xfrm>
            <a:off x="5928536" y="3296125"/>
            <a:ext cx="311354" cy="213032"/>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0" name="TextBox 19">
            <a:extLst>
              <a:ext uri="{FF2B5EF4-FFF2-40B4-BE49-F238E27FC236}">
                <a16:creationId xmlns:a16="http://schemas.microsoft.com/office/drawing/2014/main" id="{716AAA6F-CACA-7333-F2E8-D139910891A7}"/>
              </a:ext>
            </a:extLst>
          </p:cNvPr>
          <p:cNvSpPr txBox="1"/>
          <p:nvPr/>
        </p:nvSpPr>
        <p:spPr>
          <a:xfrm>
            <a:off x="1102901" y="1989868"/>
            <a:ext cx="2044373"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8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2" name="TextBox 1">
            <a:extLst>
              <a:ext uri="{FF2B5EF4-FFF2-40B4-BE49-F238E27FC236}">
                <a16:creationId xmlns:a16="http://schemas.microsoft.com/office/drawing/2014/main" id="{FEA51E85-936C-10C9-64C3-25623EC6381D}"/>
              </a:ext>
            </a:extLst>
          </p:cNvPr>
          <p:cNvSpPr txBox="1"/>
          <p:nvPr/>
        </p:nvSpPr>
        <p:spPr>
          <a:xfrm>
            <a:off x="4910455" y="5501438"/>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
        <p:nvSpPr>
          <p:cNvPr id="18" name="Rectangle: Rounded Corners 17">
            <a:extLst>
              <a:ext uri="{FF2B5EF4-FFF2-40B4-BE49-F238E27FC236}">
                <a16:creationId xmlns:a16="http://schemas.microsoft.com/office/drawing/2014/main" id="{15A916D8-F547-7FE3-9E44-1B54E3C6BC7D}"/>
              </a:ext>
            </a:extLst>
          </p:cNvPr>
          <p:cNvSpPr/>
          <p:nvPr/>
        </p:nvSpPr>
        <p:spPr bwMode="gray">
          <a:xfrm>
            <a:off x="8037371" y="1419225"/>
            <a:ext cx="3463032" cy="1694465"/>
          </a:xfrm>
          <a:prstGeom prst="roundRect">
            <a:avLst/>
          </a:prstGeom>
          <a:solidFill>
            <a:schemeClr val="accent3"/>
          </a:solidFill>
          <a:ln w="19050" algn="ctr">
            <a:noFill/>
            <a:miter lim="800000"/>
            <a:headEnd/>
            <a:tailEnd/>
          </a:ln>
        </p:spPr>
        <p:txBody>
          <a:bodyPr wrap="square" lIns="0" tIns="0" rIns="0" bIns="0" rtlCol="0" anchor="ctr"/>
          <a:lstStyle/>
          <a:p>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9" name="TextBox 18">
            <a:extLst>
              <a:ext uri="{FF2B5EF4-FFF2-40B4-BE49-F238E27FC236}">
                <a16:creationId xmlns:a16="http://schemas.microsoft.com/office/drawing/2014/main" id="{646D8C54-BD80-77D6-D0FA-87B797EA0DC0}"/>
              </a:ext>
            </a:extLst>
          </p:cNvPr>
          <p:cNvSpPr txBox="1"/>
          <p:nvPr/>
        </p:nvSpPr>
        <p:spPr>
          <a:xfrm>
            <a:off x="8164995" y="1566265"/>
            <a:ext cx="3335408" cy="1400383"/>
          </a:xfrm>
          <a:prstGeom prst="rect">
            <a:avLst/>
          </a:prstGeom>
          <a:noFill/>
        </p:spPr>
        <p:txBody>
          <a:bodyPr wrap="square">
            <a:spAutoFit/>
          </a:bodyPr>
          <a:lstStyle/>
          <a:p>
            <a:pPr marL="285750" indent="-285750" defTabSz="1219170">
              <a:spcBef>
                <a:spcPts val="600"/>
              </a:spcBef>
              <a:spcAft>
                <a:spcPts val="0"/>
              </a:spcAft>
              <a:buClr>
                <a:srgbClr val="000000"/>
              </a:buClr>
              <a:buSzTx/>
              <a:buFont typeface="Arial" panose="020B0604020202020204" pitchFamily="34" charset="0"/>
              <a:buChar char="•"/>
              <a:defRPr/>
            </a:pPr>
            <a:r>
              <a:rPr lang="en-SG" sz="1600" b="1" kern="0" dirty="0">
                <a:solidFill>
                  <a:schemeClr val="tx2"/>
                </a:solidFill>
                <a:latin typeface="Arial"/>
                <a:cs typeface="Arial"/>
                <a:sym typeface="Arial"/>
              </a:rPr>
              <a:t>BAK penetrates deeper into ocular tissues </a:t>
            </a:r>
            <a:r>
              <a:rPr lang="en-SG" sz="1600" kern="0" dirty="0">
                <a:latin typeface="Arial"/>
                <a:cs typeface="Arial"/>
                <a:sym typeface="Arial"/>
              </a:rPr>
              <a:t>(rabbit model)</a:t>
            </a:r>
          </a:p>
          <a:p>
            <a:pPr marL="285750" indent="-285750" defTabSz="1219170">
              <a:spcBef>
                <a:spcPts val="600"/>
              </a:spcBef>
              <a:spcAft>
                <a:spcPts val="0"/>
              </a:spcAft>
              <a:buClr>
                <a:srgbClr val="000000"/>
              </a:buClr>
              <a:buSzTx/>
              <a:buFont typeface="Arial" panose="020B0604020202020204" pitchFamily="34" charset="0"/>
              <a:buChar char="•"/>
              <a:defRPr/>
            </a:pPr>
            <a:r>
              <a:rPr lang="en-SG" sz="1600" kern="0" dirty="0">
                <a:latin typeface="Arial"/>
                <a:cs typeface="Arial"/>
                <a:sym typeface="Arial"/>
              </a:rPr>
              <a:t>Leading to TM cell death (in vitro), </a:t>
            </a:r>
            <a:r>
              <a:rPr lang="en-SG" sz="1600" b="1" kern="0" dirty="0">
                <a:solidFill>
                  <a:schemeClr val="tx2"/>
                </a:solidFill>
                <a:latin typeface="Arial"/>
                <a:cs typeface="Arial"/>
                <a:sym typeface="Arial"/>
              </a:rPr>
              <a:t>reduced AH outflow and increased IOP </a:t>
            </a:r>
            <a:r>
              <a:rPr lang="en-SG" sz="1600" kern="0" dirty="0">
                <a:latin typeface="Arial"/>
                <a:cs typeface="Arial"/>
                <a:sym typeface="Arial"/>
              </a:rPr>
              <a:t>(rat model)</a:t>
            </a:r>
            <a:endParaRPr lang="en-VN" sz="1600" kern="0" dirty="0">
              <a:latin typeface="Arial"/>
              <a:cs typeface="Arial"/>
              <a:sym typeface="Arial"/>
            </a:endParaRPr>
          </a:p>
        </p:txBody>
      </p:sp>
      <p:sp>
        <p:nvSpPr>
          <p:cNvPr id="8" name="Rectangle 7">
            <a:extLst>
              <a:ext uri="{FF2B5EF4-FFF2-40B4-BE49-F238E27FC236}">
                <a16:creationId xmlns:a16="http://schemas.microsoft.com/office/drawing/2014/main" id="{2A178AC9-B922-D4A4-C05D-85E47A9E2E72}"/>
              </a:ext>
            </a:extLst>
          </p:cNvPr>
          <p:cNvSpPr/>
          <p:nvPr/>
        </p:nvSpPr>
        <p:spPr bwMode="gray">
          <a:xfrm>
            <a:off x="4886205" y="3296124"/>
            <a:ext cx="2823132" cy="2205313"/>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5" name="Rectangle 14">
            <a:extLst>
              <a:ext uri="{FF2B5EF4-FFF2-40B4-BE49-F238E27FC236}">
                <a16:creationId xmlns:a16="http://schemas.microsoft.com/office/drawing/2014/main" id="{F0A1A083-A38E-9029-C91F-74E5A613A206}"/>
              </a:ext>
            </a:extLst>
          </p:cNvPr>
          <p:cNvSpPr/>
          <p:nvPr/>
        </p:nvSpPr>
        <p:spPr bwMode="gray">
          <a:xfrm>
            <a:off x="3342290" y="5407617"/>
            <a:ext cx="1330357" cy="340042"/>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6" name="Rectangle 15">
            <a:extLst>
              <a:ext uri="{FF2B5EF4-FFF2-40B4-BE49-F238E27FC236}">
                <a16:creationId xmlns:a16="http://schemas.microsoft.com/office/drawing/2014/main" id="{A169E725-E8C1-9F72-7E72-FE544CD10494}"/>
              </a:ext>
            </a:extLst>
          </p:cNvPr>
          <p:cNvSpPr/>
          <p:nvPr/>
        </p:nvSpPr>
        <p:spPr bwMode="gray">
          <a:xfrm>
            <a:off x="794730" y="2618693"/>
            <a:ext cx="1769150" cy="583103"/>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4" name="Rectangle 3">
            <a:extLst>
              <a:ext uri="{FF2B5EF4-FFF2-40B4-BE49-F238E27FC236}">
                <a16:creationId xmlns:a16="http://schemas.microsoft.com/office/drawing/2014/main" id="{152C71AC-A89B-5F5F-DA92-6CC2A7C8E6A8}"/>
              </a:ext>
            </a:extLst>
          </p:cNvPr>
          <p:cNvSpPr/>
          <p:nvPr/>
        </p:nvSpPr>
        <p:spPr bwMode="gray">
          <a:xfrm>
            <a:off x="208230" y="3822938"/>
            <a:ext cx="4861710" cy="1611875"/>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Tree>
    <p:extLst>
      <p:ext uri="{BB962C8B-B14F-4D97-AF65-F5344CB8AC3E}">
        <p14:creationId xmlns:p14="http://schemas.microsoft.com/office/powerpoint/2010/main" val="102663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72B21-DE71-7032-AEE8-85A461B7B1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91D751-86FE-CF28-35B9-75919008F503}"/>
              </a:ext>
            </a:extLst>
          </p:cNvPr>
          <p:cNvSpPr>
            <a:spLocks noGrp="1"/>
          </p:cNvSpPr>
          <p:nvPr>
            <p:ph type="title"/>
          </p:nvPr>
        </p:nvSpPr>
        <p:spPr/>
        <p:txBody>
          <a:bodyPr/>
          <a:lstStyle/>
          <a:p>
            <a:r>
              <a:rPr lang="en-US" sz="2800" dirty="0">
                <a:latin typeface="Arial"/>
                <a:cs typeface="Arial"/>
              </a:rPr>
              <a:t>Preservative damage: The vicious cycle continues</a:t>
            </a:r>
            <a:endParaRPr lang="en-GB" sz="2800" dirty="0"/>
          </a:p>
        </p:txBody>
      </p:sp>
      <p:pic>
        <p:nvPicPr>
          <p:cNvPr id="5" name="Picture 4" descr="A diagram of a disease&#10;&#10;Description automatically generated">
            <a:extLst>
              <a:ext uri="{FF2B5EF4-FFF2-40B4-BE49-F238E27FC236}">
                <a16:creationId xmlns:a16="http://schemas.microsoft.com/office/drawing/2014/main" id="{AF68FE98-5B16-6D8D-2537-09DB9E11B2D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25452" y="1429623"/>
            <a:ext cx="3802720" cy="4384661"/>
          </a:xfrm>
          <a:prstGeom prst="rect">
            <a:avLst/>
          </a:prstGeom>
        </p:spPr>
      </p:pic>
      <p:sp>
        <p:nvSpPr>
          <p:cNvPr id="6" name="Footer Placeholder 4">
            <a:extLst>
              <a:ext uri="{FF2B5EF4-FFF2-40B4-BE49-F238E27FC236}">
                <a16:creationId xmlns:a16="http://schemas.microsoft.com/office/drawing/2014/main" id="{3ABD2520-48F1-AD6D-D745-59B008B8C4C3}"/>
              </a:ext>
            </a:extLst>
          </p:cNvPr>
          <p:cNvSpPr txBox="1">
            <a:spLocks/>
          </p:cNvSpPr>
          <p:nvPr/>
        </p:nvSpPr>
        <p:spPr>
          <a:xfrm>
            <a:off x="742793" y="5995528"/>
            <a:ext cx="8944132"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AH: aqueous humor; BAK: benzalkonium chloride; IOP: intraocular pressure; OSD: ocular surface disease; QoL: quality of life; TM: trabecular meshwork.</a:t>
            </a:r>
            <a:br>
              <a:rPr kumimoji="1" lang="en-US" altLang="ja-JP" dirty="0">
                <a:solidFill>
                  <a:srgbClr val="333333"/>
                </a:solidFill>
                <a:ea typeface="メイリオ" pitchFamily="50" charset="-128"/>
                <a:cs typeface="Arial" pitchFamily="34" charset="0"/>
              </a:rPr>
            </a:br>
            <a:r>
              <a:rPr lang="nl-NL" b="1" dirty="0">
                <a:solidFill>
                  <a:srgbClr val="333333"/>
                </a:solidFill>
              </a:rPr>
              <a:t>1. </a:t>
            </a:r>
            <a:r>
              <a:rPr lang="nl-NL" dirty="0">
                <a:solidFill>
                  <a:srgbClr val="333333"/>
                </a:solidFill>
              </a:rPr>
              <a:t>Baudouin C, et al. </a:t>
            </a:r>
            <a:r>
              <a:rPr lang="nl-NL" i="1" dirty="0">
                <a:solidFill>
                  <a:srgbClr val="333333"/>
                </a:solidFill>
              </a:rPr>
              <a:t>Prog Retin Eye Res </a:t>
            </a:r>
            <a:r>
              <a:rPr lang="nl-NL" dirty="0">
                <a:solidFill>
                  <a:srgbClr val="333333"/>
                </a:solidFill>
              </a:rPr>
              <a:t>2021;83:100916; </a:t>
            </a:r>
            <a:r>
              <a:rPr lang="nl-NL" b="1" dirty="0">
                <a:solidFill>
                  <a:srgbClr val="333333"/>
                </a:solidFill>
              </a:rPr>
              <a:t>2. </a:t>
            </a:r>
            <a:r>
              <a:rPr lang="nl-NL" dirty="0">
                <a:solidFill>
                  <a:srgbClr val="333333"/>
                </a:solidFill>
              </a:rPr>
              <a:t>Konstas AG, et al. </a:t>
            </a:r>
            <a:r>
              <a:rPr lang="nl-NL" i="1" dirty="0">
                <a:solidFill>
                  <a:srgbClr val="333333"/>
                </a:solidFill>
              </a:rPr>
              <a:t>Expert Opin Drug Saf</a:t>
            </a:r>
            <a:r>
              <a:rPr lang="nl-NL" dirty="0">
                <a:solidFill>
                  <a:srgbClr val="333333"/>
                </a:solidFill>
              </a:rPr>
              <a:t> 2021;20:453–66; </a:t>
            </a:r>
            <a:br>
              <a:rPr lang="nl-NL" dirty="0">
                <a:solidFill>
                  <a:srgbClr val="333333"/>
                </a:solidFill>
              </a:rPr>
            </a:br>
            <a:r>
              <a:rPr lang="nl-NL" b="1" dirty="0">
                <a:solidFill>
                  <a:srgbClr val="333333"/>
                </a:solidFill>
              </a:rPr>
              <a:t>3. </a:t>
            </a:r>
            <a:r>
              <a:rPr lang="nl-NL" dirty="0">
                <a:solidFill>
                  <a:srgbClr val="333333"/>
                </a:solidFill>
              </a:rPr>
              <a:t>Cela D, et al. </a:t>
            </a:r>
            <a:r>
              <a:rPr lang="nl-NL" i="1" dirty="0">
                <a:solidFill>
                  <a:srgbClr val="333333"/>
                </a:solidFill>
              </a:rPr>
              <a:t>J Fr Ophtalmol </a:t>
            </a:r>
            <a:r>
              <a:rPr lang="nl-NL" dirty="0">
                <a:solidFill>
                  <a:srgbClr val="333333"/>
                </a:solidFill>
              </a:rPr>
              <a:t>2021;44:e497–e517; </a:t>
            </a:r>
            <a:r>
              <a:rPr lang="nl-NL" b="1" dirty="0">
                <a:solidFill>
                  <a:srgbClr val="333333"/>
                </a:solidFill>
              </a:rPr>
              <a:t>4. </a:t>
            </a:r>
            <a:r>
              <a:rPr lang="nl-NL" dirty="0">
                <a:solidFill>
                  <a:srgbClr val="333333"/>
                </a:solidFill>
              </a:rPr>
              <a:t>Andole S, Senthil S. </a:t>
            </a:r>
            <a:r>
              <a:rPr lang="nl-NL" i="1" dirty="0">
                <a:solidFill>
                  <a:srgbClr val="333333"/>
                </a:solidFill>
              </a:rPr>
              <a:t>Semin Ophthalmol </a:t>
            </a:r>
            <a:r>
              <a:rPr lang="nl-NL" dirty="0">
                <a:solidFill>
                  <a:srgbClr val="333333"/>
                </a:solidFill>
              </a:rPr>
              <a:t>2023;38(2):158–66.</a:t>
            </a:r>
            <a:r>
              <a:rPr kumimoji="0" lang="en-US" b="0" i="1" u="none" strike="noStrike" kern="1200" cap="none" spc="0" normalizeH="0" baseline="0" noProof="0" dirty="0">
                <a:ln>
                  <a:noFill/>
                </a:ln>
                <a:solidFill>
                  <a:schemeClr val="tx1"/>
                </a:solidFill>
                <a:effectLst/>
                <a:uLnTx/>
                <a:uFillTx/>
                <a:latin typeface="Arial" panose="020B0604020202020204"/>
                <a:ea typeface="游ゴシック"/>
                <a:cs typeface="+mn-cs"/>
              </a:rPr>
              <a:t>​</a:t>
            </a:r>
          </a:p>
        </p:txBody>
      </p:sp>
      <p:sp>
        <p:nvSpPr>
          <p:cNvPr id="9" name="TextBox 8">
            <a:extLst>
              <a:ext uri="{FF2B5EF4-FFF2-40B4-BE49-F238E27FC236}">
                <a16:creationId xmlns:a16="http://schemas.microsoft.com/office/drawing/2014/main" id="{88B96FF5-4633-51A8-D7EC-FF70294EED7E}"/>
              </a:ext>
            </a:extLst>
          </p:cNvPr>
          <p:cNvSpPr txBox="1"/>
          <p:nvPr/>
        </p:nvSpPr>
        <p:spPr>
          <a:xfrm>
            <a:off x="5855107" y="1419225"/>
            <a:ext cx="1787637" cy="37457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6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10" name="TextBox 9">
            <a:extLst>
              <a:ext uri="{FF2B5EF4-FFF2-40B4-BE49-F238E27FC236}">
                <a16:creationId xmlns:a16="http://schemas.microsoft.com/office/drawing/2014/main" id="{146EF0A8-B336-73FA-3AE3-C98BB0CB0432}"/>
              </a:ext>
            </a:extLst>
          </p:cNvPr>
          <p:cNvSpPr txBox="1"/>
          <p:nvPr/>
        </p:nvSpPr>
        <p:spPr>
          <a:xfrm>
            <a:off x="519508" y="2568390"/>
            <a:ext cx="2044372" cy="715089"/>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Symptoms </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Drugs</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p:txBody>
      </p:sp>
      <p:sp>
        <p:nvSpPr>
          <p:cNvPr id="11" name="TextBox 10">
            <a:extLst>
              <a:ext uri="{FF2B5EF4-FFF2-40B4-BE49-F238E27FC236}">
                <a16:creationId xmlns:a16="http://schemas.microsoft.com/office/drawing/2014/main" id="{08AC9A6D-314E-BBA8-70C5-FAE37D9CFDCF}"/>
              </a:ext>
            </a:extLst>
          </p:cNvPr>
          <p:cNvSpPr txBox="1"/>
          <p:nvPr/>
        </p:nvSpPr>
        <p:spPr>
          <a:xfrm>
            <a:off x="5748921" y="3201797"/>
            <a:ext cx="2194009" cy="10215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      IOP </a:t>
            </a:r>
            <a:endParaRPr kumimoji="0" lang="en-US" b="0" i="0" u="none" strike="noStrike" kern="1200" cap="none" spc="0" normalizeH="0" baseline="0" noProof="0">
              <a:ln>
                <a:noFill/>
              </a:ln>
              <a:solidFill>
                <a:srgbClr val="003399"/>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Glaucoma </a:t>
            </a:r>
            <a:br>
              <a:rPr kumimoji="0" lang="en-GB" b="1" i="0" u="none" strike="noStrike" kern="1200" cap="none" spc="0" normalizeH="0" baseline="0" noProof="0">
                <a:ln>
                  <a:noFill/>
                </a:ln>
                <a:solidFill>
                  <a:srgbClr val="003399"/>
                </a:solidFill>
                <a:effectLst/>
                <a:uLnTx/>
                <a:uFillTx/>
                <a:latin typeface="Arial"/>
                <a:ea typeface="Calibri"/>
                <a:cs typeface="Calibri"/>
              </a:rPr>
            </a:br>
            <a:r>
              <a:rPr kumimoji="0" lang="en-GB" b="1" i="0" u="none" strike="noStrike" kern="1200" cap="none" spc="0" normalizeH="0" baseline="0" noProof="0">
                <a:ln>
                  <a:noFill/>
                </a:ln>
                <a:solidFill>
                  <a:srgbClr val="003399"/>
                </a:solidFill>
                <a:effectLst/>
                <a:uLnTx/>
                <a:uFillTx/>
                <a:latin typeface="Arial"/>
                <a:ea typeface="Calibri"/>
                <a:cs typeface="Calibri"/>
              </a:rPr>
              <a:t>progression</a:t>
            </a:r>
            <a:endParaRPr kumimoji="0" lang="en-GB" b="0" i="0" u="none" strike="noStrike" kern="1200" cap="none" spc="0" normalizeH="0" baseline="0" noProof="0">
              <a:ln>
                <a:noFill/>
              </a:ln>
              <a:solidFill>
                <a:srgbClr val="003399"/>
              </a:solidFill>
              <a:effectLst/>
              <a:uLnTx/>
              <a:uFillTx/>
              <a:latin typeface="Calibri" panose="020F0502020204030204"/>
              <a:ea typeface="游ゴシック"/>
              <a:cs typeface="+mn-cs"/>
            </a:endParaRPr>
          </a:p>
        </p:txBody>
      </p:sp>
      <p:sp>
        <p:nvSpPr>
          <p:cNvPr id="12" name="TextBox 11">
            <a:extLst>
              <a:ext uri="{FF2B5EF4-FFF2-40B4-BE49-F238E27FC236}">
                <a16:creationId xmlns:a16="http://schemas.microsoft.com/office/drawing/2014/main" id="{D5D79CF9-EDD8-799A-73C1-D33D49666ADC}"/>
              </a:ext>
            </a:extLst>
          </p:cNvPr>
          <p:cNvSpPr txBox="1"/>
          <p:nvPr/>
        </p:nvSpPr>
        <p:spPr>
          <a:xfrm>
            <a:off x="4672647" y="4432236"/>
            <a:ext cx="2823132"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Inflammation/fibrosis </a:t>
            </a:r>
          </a:p>
        </p:txBody>
      </p:sp>
      <p:sp>
        <p:nvSpPr>
          <p:cNvPr id="13" name="TextBox 12">
            <a:extLst>
              <a:ext uri="{FF2B5EF4-FFF2-40B4-BE49-F238E27FC236}">
                <a16:creationId xmlns:a16="http://schemas.microsoft.com/office/drawing/2014/main" id="{C72626CC-C716-8606-F10C-0077B78858B8}"/>
              </a:ext>
            </a:extLst>
          </p:cNvPr>
          <p:cNvSpPr txBox="1"/>
          <p:nvPr/>
        </p:nvSpPr>
        <p:spPr>
          <a:xfrm>
            <a:off x="-150787" y="4223353"/>
            <a:ext cx="2326358" cy="646986"/>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Arial"/>
                <a:ea typeface="游ゴシック"/>
                <a:cs typeface="Calibri"/>
              </a:rPr>
              <a:t>Surgical outcomes are impacted</a:t>
            </a:r>
          </a:p>
        </p:txBody>
      </p:sp>
      <p:sp>
        <p:nvSpPr>
          <p:cNvPr id="14" name="Arrow: Up 13">
            <a:extLst>
              <a:ext uri="{FF2B5EF4-FFF2-40B4-BE49-F238E27FC236}">
                <a16:creationId xmlns:a16="http://schemas.microsoft.com/office/drawing/2014/main" id="{CBC7C21A-762C-53CB-99C8-BBF007DE7655}"/>
              </a:ext>
            </a:extLst>
          </p:cNvPr>
          <p:cNvSpPr/>
          <p:nvPr/>
        </p:nvSpPr>
        <p:spPr>
          <a:xfrm>
            <a:off x="5928536" y="3296125"/>
            <a:ext cx="311354" cy="213032"/>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0" name="TextBox 19">
            <a:extLst>
              <a:ext uri="{FF2B5EF4-FFF2-40B4-BE49-F238E27FC236}">
                <a16:creationId xmlns:a16="http://schemas.microsoft.com/office/drawing/2014/main" id="{731DF07E-3ABD-9BD6-4EE4-A4A4981917B8}"/>
              </a:ext>
            </a:extLst>
          </p:cNvPr>
          <p:cNvSpPr txBox="1"/>
          <p:nvPr/>
        </p:nvSpPr>
        <p:spPr>
          <a:xfrm>
            <a:off x="1102901" y="1989868"/>
            <a:ext cx="2044373"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8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2" name="TextBox 1">
            <a:extLst>
              <a:ext uri="{FF2B5EF4-FFF2-40B4-BE49-F238E27FC236}">
                <a16:creationId xmlns:a16="http://schemas.microsoft.com/office/drawing/2014/main" id="{C772CBBC-5B88-8B7E-BF19-361302368519}"/>
              </a:ext>
            </a:extLst>
          </p:cNvPr>
          <p:cNvSpPr txBox="1"/>
          <p:nvPr/>
        </p:nvSpPr>
        <p:spPr>
          <a:xfrm>
            <a:off x="4910455" y="5501438"/>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
        <p:nvSpPr>
          <p:cNvPr id="22" name="Rectangle: Rounded Corners 21">
            <a:extLst>
              <a:ext uri="{FF2B5EF4-FFF2-40B4-BE49-F238E27FC236}">
                <a16:creationId xmlns:a16="http://schemas.microsoft.com/office/drawing/2014/main" id="{78A18CE9-91F9-B9A9-EDE8-D7FB4A957ED9}"/>
              </a:ext>
            </a:extLst>
          </p:cNvPr>
          <p:cNvSpPr/>
          <p:nvPr/>
        </p:nvSpPr>
        <p:spPr bwMode="gray">
          <a:xfrm>
            <a:off x="8053248" y="2293884"/>
            <a:ext cx="3463032" cy="1868213"/>
          </a:xfrm>
          <a:prstGeom prst="roundRect">
            <a:avLst/>
          </a:prstGeom>
          <a:solidFill>
            <a:schemeClr val="accent3"/>
          </a:solidFill>
          <a:ln w="19050" algn="ctr">
            <a:noFill/>
            <a:miter lim="800000"/>
            <a:headEnd/>
            <a:tailEnd/>
          </a:ln>
        </p:spPr>
        <p:txBody>
          <a:bodyPr wrap="square" lIns="0" tIns="0" rIns="0" bIns="0" rtlCol="0" anchor="ctr"/>
          <a:lstStyle/>
          <a:p>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3" name="TextBox 22">
            <a:extLst>
              <a:ext uri="{FF2B5EF4-FFF2-40B4-BE49-F238E27FC236}">
                <a16:creationId xmlns:a16="http://schemas.microsoft.com/office/drawing/2014/main" id="{1914ECC4-0790-E69C-A230-3BB0F8A85871}"/>
              </a:ext>
            </a:extLst>
          </p:cNvPr>
          <p:cNvSpPr txBox="1"/>
          <p:nvPr/>
        </p:nvSpPr>
        <p:spPr>
          <a:xfrm>
            <a:off x="8180872" y="2492728"/>
            <a:ext cx="3249128" cy="1477328"/>
          </a:xfrm>
          <a:prstGeom prst="rect">
            <a:avLst/>
          </a:prstGeom>
          <a:noFill/>
        </p:spPr>
        <p:txBody>
          <a:bodyPr wrap="square">
            <a:spAutoFit/>
          </a:bodyPr>
          <a:lstStyle/>
          <a:p>
            <a:pPr marL="285750" indent="-285750" defTabSz="1219170">
              <a:spcBef>
                <a:spcPts val="600"/>
              </a:spcBef>
              <a:spcAft>
                <a:spcPts val="0"/>
              </a:spcAft>
              <a:buClr>
                <a:schemeClr val="tx1"/>
              </a:buClr>
              <a:buSzTx/>
              <a:buFont typeface="Arial" panose="020B0604020202020204" pitchFamily="34" charset="0"/>
              <a:buChar char="•"/>
              <a:defRPr/>
            </a:pPr>
            <a:r>
              <a:rPr lang="en-SG" sz="1600" b="1" kern="0" dirty="0">
                <a:solidFill>
                  <a:schemeClr val="tx2"/>
                </a:solidFill>
                <a:latin typeface="Arial"/>
                <a:cs typeface="Arial"/>
                <a:sym typeface="Arial"/>
              </a:rPr>
              <a:t>Reduced long-term efficacy of IOP-lowering agents</a:t>
            </a:r>
            <a:r>
              <a:rPr lang="en-SG" sz="1600" kern="0" baseline="30000" dirty="0">
                <a:latin typeface="Arial"/>
                <a:cs typeface="Arial"/>
                <a:sym typeface="Arial"/>
              </a:rPr>
              <a:t>1–3</a:t>
            </a:r>
            <a:endParaRPr lang="en-SG" sz="1600" kern="0" dirty="0">
              <a:latin typeface="Arial"/>
              <a:cs typeface="Arial"/>
              <a:sym typeface="Arial"/>
            </a:endParaRPr>
          </a:p>
          <a:p>
            <a:pPr marL="285750" indent="-285750" defTabSz="1219170">
              <a:spcBef>
                <a:spcPts val="600"/>
              </a:spcBef>
              <a:spcAft>
                <a:spcPts val="0"/>
              </a:spcAft>
              <a:buClr>
                <a:schemeClr val="tx1"/>
              </a:buClr>
              <a:buSzTx/>
              <a:buFont typeface="Arial" panose="020B0604020202020204" pitchFamily="34" charset="0"/>
              <a:buChar char="•"/>
              <a:defRPr/>
            </a:pPr>
            <a:r>
              <a:rPr lang="en-SG" sz="1600" kern="0" dirty="0">
                <a:latin typeface="Arial"/>
                <a:cs typeface="Arial"/>
                <a:sym typeface="Arial"/>
              </a:rPr>
              <a:t>Post-operative fibrosis and scarring</a:t>
            </a:r>
            <a:r>
              <a:rPr lang="en-SG" sz="1600" kern="0" baseline="30000" dirty="0">
                <a:latin typeface="Arial"/>
                <a:cs typeface="Arial"/>
                <a:sym typeface="Arial"/>
              </a:rPr>
              <a:t>1,4</a:t>
            </a:r>
            <a:endParaRPr lang="en-SG" sz="1600" kern="0" dirty="0">
              <a:latin typeface="Arial"/>
              <a:cs typeface="Arial"/>
              <a:sym typeface="Arial"/>
            </a:endParaRPr>
          </a:p>
          <a:p>
            <a:pPr marL="285750" indent="-285750" defTabSz="1219170">
              <a:spcBef>
                <a:spcPts val="600"/>
              </a:spcBef>
              <a:spcAft>
                <a:spcPts val="0"/>
              </a:spcAft>
              <a:buClr>
                <a:schemeClr val="tx1"/>
              </a:buClr>
              <a:buSzTx/>
              <a:buFont typeface="Arial" panose="020B0604020202020204" pitchFamily="34" charset="0"/>
              <a:buChar char="•"/>
              <a:defRPr/>
            </a:pPr>
            <a:r>
              <a:rPr lang="en-US" sz="1600" kern="0" dirty="0">
                <a:latin typeface="Arial"/>
                <a:cs typeface="Arial"/>
                <a:sym typeface="Arial"/>
              </a:rPr>
              <a:t>Exaggerated wound healing</a:t>
            </a:r>
            <a:r>
              <a:rPr lang="en-US" sz="1600" kern="0" baseline="30000" dirty="0">
                <a:latin typeface="Arial"/>
                <a:cs typeface="Arial"/>
                <a:sym typeface="Arial"/>
              </a:rPr>
              <a:t>1,4</a:t>
            </a:r>
            <a:endParaRPr lang="en-VN" sz="1600" kern="0" dirty="0">
              <a:latin typeface="Arial"/>
              <a:cs typeface="Arial"/>
              <a:sym typeface="Arial"/>
            </a:endParaRPr>
          </a:p>
        </p:txBody>
      </p:sp>
      <p:sp>
        <p:nvSpPr>
          <p:cNvPr id="4" name="Rectangle 3">
            <a:extLst>
              <a:ext uri="{FF2B5EF4-FFF2-40B4-BE49-F238E27FC236}">
                <a16:creationId xmlns:a16="http://schemas.microsoft.com/office/drawing/2014/main" id="{D6A4974B-B78D-0959-B4A9-0FB12E0FC472}"/>
              </a:ext>
            </a:extLst>
          </p:cNvPr>
          <p:cNvSpPr/>
          <p:nvPr/>
        </p:nvSpPr>
        <p:spPr bwMode="gray">
          <a:xfrm>
            <a:off x="228600" y="3883937"/>
            <a:ext cx="3552915" cy="1617501"/>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7" name="Rectangle 6">
            <a:extLst>
              <a:ext uri="{FF2B5EF4-FFF2-40B4-BE49-F238E27FC236}">
                <a16:creationId xmlns:a16="http://schemas.microsoft.com/office/drawing/2014/main" id="{3241F0DF-7A55-8FF3-52C3-E567B63F0948}"/>
              </a:ext>
            </a:extLst>
          </p:cNvPr>
          <p:cNvSpPr/>
          <p:nvPr/>
        </p:nvSpPr>
        <p:spPr bwMode="gray">
          <a:xfrm>
            <a:off x="3342291" y="5567031"/>
            <a:ext cx="603802" cy="180628"/>
          </a:xfrm>
          <a:prstGeom prst="rect">
            <a:avLst/>
          </a:prstGeom>
          <a:solidFill>
            <a:schemeClr val="bg1"/>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Tree>
    <p:extLst>
      <p:ext uri="{BB962C8B-B14F-4D97-AF65-F5344CB8AC3E}">
        <p14:creationId xmlns:p14="http://schemas.microsoft.com/office/powerpoint/2010/main" val="242231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FAF98-6CC9-F311-9B9A-48DC3A7B55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4A982D-E1C8-01F1-1436-60E030BD2CA9}"/>
              </a:ext>
            </a:extLst>
          </p:cNvPr>
          <p:cNvSpPr>
            <a:spLocks noGrp="1"/>
          </p:cNvSpPr>
          <p:nvPr>
            <p:ph type="title"/>
          </p:nvPr>
        </p:nvSpPr>
        <p:spPr/>
        <p:txBody>
          <a:bodyPr/>
          <a:lstStyle/>
          <a:p>
            <a:r>
              <a:rPr lang="en-US" sz="2800" dirty="0">
                <a:latin typeface="Arial"/>
                <a:cs typeface="Arial"/>
              </a:rPr>
              <a:t>Preservative damage: The vicious cycle continues</a:t>
            </a:r>
            <a:endParaRPr lang="en-GB" sz="2800" dirty="0"/>
          </a:p>
        </p:txBody>
      </p:sp>
      <p:pic>
        <p:nvPicPr>
          <p:cNvPr id="5" name="Picture 4" descr="A diagram of a disease&#10;&#10;Description automatically generated">
            <a:extLst>
              <a:ext uri="{FF2B5EF4-FFF2-40B4-BE49-F238E27FC236}">
                <a16:creationId xmlns:a16="http://schemas.microsoft.com/office/drawing/2014/main" id="{021BCB38-E69B-1FFC-07B4-2E7ABD23D2B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25452" y="1429623"/>
            <a:ext cx="3802720" cy="4384661"/>
          </a:xfrm>
          <a:prstGeom prst="rect">
            <a:avLst/>
          </a:prstGeom>
        </p:spPr>
      </p:pic>
      <p:sp>
        <p:nvSpPr>
          <p:cNvPr id="6" name="Footer Placeholder 4">
            <a:extLst>
              <a:ext uri="{FF2B5EF4-FFF2-40B4-BE49-F238E27FC236}">
                <a16:creationId xmlns:a16="http://schemas.microsoft.com/office/drawing/2014/main" id="{B48363ED-71F9-8E67-CF2E-673363EE30B2}"/>
              </a:ext>
            </a:extLst>
          </p:cNvPr>
          <p:cNvSpPr txBox="1">
            <a:spLocks/>
          </p:cNvSpPr>
          <p:nvPr/>
        </p:nvSpPr>
        <p:spPr>
          <a:xfrm>
            <a:off x="742793" y="5995528"/>
            <a:ext cx="8944132"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AH: aqueous humor; BAK: benzalkonium chloride; IOP: intraocular pressure; OSD: ocular surface disease; QoL: quality of life; TM: trabecular meshwork.</a:t>
            </a:r>
            <a:br>
              <a:rPr kumimoji="1" lang="en-US" altLang="ja-JP" dirty="0">
                <a:solidFill>
                  <a:srgbClr val="333333"/>
                </a:solidFill>
                <a:ea typeface="メイリオ" pitchFamily="50" charset="-128"/>
                <a:cs typeface="Arial" pitchFamily="34" charset="0"/>
              </a:rPr>
            </a:br>
            <a:r>
              <a:rPr lang="nl-NL" b="1" dirty="0">
                <a:solidFill>
                  <a:srgbClr val="333333"/>
                </a:solidFill>
              </a:rPr>
              <a:t>1. </a:t>
            </a:r>
            <a:r>
              <a:rPr lang="nl-NL" dirty="0">
                <a:solidFill>
                  <a:srgbClr val="333333"/>
                </a:solidFill>
              </a:rPr>
              <a:t>Baudouin C, et al. </a:t>
            </a:r>
            <a:r>
              <a:rPr lang="nl-NL" i="1" dirty="0">
                <a:solidFill>
                  <a:srgbClr val="333333"/>
                </a:solidFill>
              </a:rPr>
              <a:t>Prog Retin Eye Res </a:t>
            </a:r>
            <a:r>
              <a:rPr lang="nl-NL" dirty="0">
                <a:solidFill>
                  <a:srgbClr val="333333"/>
                </a:solidFill>
              </a:rPr>
              <a:t>2021;83:100916; </a:t>
            </a:r>
            <a:r>
              <a:rPr lang="nl-NL" b="1" dirty="0">
                <a:solidFill>
                  <a:srgbClr val="333333"/>
                </a:solidFill>
              </a:rPr>
              <a:t>2. </a:t>
            </a:r>
            <a:r>
              <a:rPr lang="nl-NL" dirty="0">
                <a:solidFill>
                  <a:srgbClr val="333333"/>
                </a:solidFill>
              </a:rPr>
              <a:t>Konstas AG, et al. </a:t>
            </a:r>
            <a:r>
              <a:rPr lang="nl-NL" i="1" dirty="0">
                <a:solidFill>
                  <a:srgbClr val="333333"/>
                </a:solidFill>
              </a:rPr>
              <a:t>Expert Opin Drug Saf</a:t>
            </a:r>
            <a:r>
              <a:rPr lang="nl-NL" dirty="0">
                <a:solidFill>
                  <a:srgbClr val="333333"/>
                </a:solidFill>
              </a:rPr>
              <a:t> 2021;20:453–66; </a:t>
            </a:r>
            <a:br>
              <a:rPr lang="nl-NL" dirty="0">
                <a:solidFill>
                  <a:srgbClr val="333333"/>
                </a:solidFill>
              </a:rPr>
            </a:br>
            <a:r>
              <a:rPr lang="nl-NL" b="1" dirty="0">
                <a:solidFill>
                  <a:srgbClr val="333333"/>
                </a:solidFill>
              </a:rPr>
              <a:t>3. </a:t>
            </a:r>
            <a:r>
              <a:rPr lang="nl-NL" dirty="0">
                <a:solidFill>
                  <a:srgbClr val="333333"/>
                </a:solidFill>
              </a:rPr>
              <a:t>Andole S, Senthil S. </a:t>
            </a:r>
            <a:r>
              <a:rPr lang="nl-NL" i="1" dirty="0">
                <a:solidFill>
                  <a:srgbClr val="333333"/>
                </a:solidFill>
              </a:rPr>
              <a:t>Semin Ophthalmol </a:t>
            </a:r>
            <a:r>
              <a:rPr lang="nl-NL" dirty="0">
                <a:solidFill>
                  <a:srgbClr val="333333"/>
                </a:solidFill>
              </a:rPr>
              <a:t>2023;38(2):158–66.</a:t>
            </a:r>
            <a:r>
              <a:rPr kumimoji="0" lang="en-US" b="0" i="1" u="none" strike="noStrike" kern="1200" cap="none" spc="0" normalizeH="0" baseline="0" noProof="0" dirty="0">
                <a:ln>
                  <a:noFill/>
                </a:ln>
                <a:solidFill>
                  <a:schemeClr val="tx1"/>
                </a:solidFill>
                <a:effectLst/>
                <a:uLnTx/>
                <a:uFillTx/>
                <a:latin typeface="Arial" panose="020B0604020202020204"/>
                <a:ea typeface="游ゴシック"/>
                <a:cs typeface="+mn-cs"/>
              </a:rPr>
              <a:t>​</a:t>
            </a:r>
          </a:p>
        </p:txBody>
      </p:sp>
      <p:sp>
        <p:nvSpPr>
          <p:cNvPr id="9" name="TextBox 8">
            <a:extLst>
              <a:ext uri="{FF2B5EF4-FFF2-40B4-BE49-F238E27FC236}">
                <a16:creationId xmlns:a16="http://schemas.microsoft.com/office/drawing/2014/main" id="{20835752-C13C-1395-19D5-739753825459}"/>
              </a:ext>
            </a:extLst>
          </p:cNvPr>
          <p:cNvSpPr txBox="1"/>
          <p:nvPr/>
        </p:nvSpPr>
        <p:spPr>
          <a:xfrm>
            <a:off x="5855107" y="1419225"/>
            <a:ext cx="1787637" cy="37457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6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10" name="TextBox 9">
            <a:extLst>
              <a:ext uri="{FF2B5EF4-FFF2-40B4-BE49-F238E27FC236}">
                <a16:creationId xmlns:a16="http://schemas.microsoft.com/office/drawing/2014/main" id="{7354E817-0F6A-39AB-B46C-93D20DC22938}"/>
              </a:ext>
            </a:extLst>
          </p:cNvPr>
          <p:cNvSpPr txBox="1"/>
          <p:nvPr/>
        </p:nvSpPr>
        <p:spPr>
          <a:xfrm>
            <a:off x="519508" y="2568390"/>
            <a:ext cx="2044372" cy="715089"/>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Symptoms </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游ゴシック"/>
                <a:cs typeface="Calibri"/>
              </a:rPr>
              <a:t>++ Drugs</a:t>
            </a:r>
            <a:endParaRPr kumimoji="0" lang="en-US" sz="1800" b="0" i="0" u="none" strike="noStrike" kern="1200" cap="none" spc="0" normalizeH="0" baseline="0" noProof="0">
              <a:ln>
                <a:noFill/>
              </a:ln>
              <a:solidFill>
                <a:srgbClr val="003399"/>
              </a:solidFill>
              <a:effectLst/>
              <a:uLnTx/>
              <a:uFillTx/>
              <a:latin typeface="Calibri" panose="020F0502020204030204"/>
              <a:ea typeface="游ゴシック"/>
              <a:cs typeface="Calibri"/>
            </a:endParaRPr>
          </a:p>
        </p:txBody>
      </p:sp>
      <p:sp>
        <p:nvSpPr>
          <p:cNvPr id="11" name="TextBox 10">
            <a:extLst>
              <a:ext uri="{FF2B5EF4-FFF2-40B4-BE49-F238E27FC236}">
                <a16:creationId xmlns:a16="http://schemas.microsoft.com/office/drawing/2014/main" id="{A63F995F-AC65-BFDC-487F-238A09C8483A}"/>
              </a:ext>
            </a:extLst>
          </p:cNvPr>
          <p:cNvSpPr txBox="1"/>
          <p:nvPr/>
        </p:nvSpPr>
        <p:spPr>
          <a:xfrm>
            <a:off x="5748921" y="3201797"/>
            <a:ext cx="2194009" cy="10215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      IOP </a:t>
            </a:r>
            <a:endParaRPr kumimoji="0" lang="en-US" b="0" i="0" u="none" strike="noStrike" kern="1200" cap="none" spc="0" normalizeH="0" baseline="0" noProof="0">
              <a:ln>
                <a:noFill/>
              </a:ln>
              <a:solidFill>
                <a:srgbClr val="003399"/>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3399"/>
                </a:solidFill>
                <a:effectLst/>
                <a:uLnTx/>
                <a:uFillTx/>
                <a:latin typeface="Arial"/>
                <a:ea typeface="Calibri"/>
                <a:cs typeface="Calibri"/>
              </a:rPr>
              <a:t>Glaucoma </a:t>
            </a:r>
            <a:br>
              <a:rPr kumimoji="0" lang="en-GB" b="1" i="0" u="none" strike="noStrike" kern="1200" cap="none" spc="0" normalizeH="0" baseline="0" noProof="0">
                <a:ln>
                  <a:noFill/>
                </a:ln>
                <a:solidFill>
                  <a:srgbClr val="003399"/>
                </a:solidFill>
                <a:effectLst/>
                <a:uLnTx/>
                <a:uFillTx/>
                <a:latin typeface="Arial"/>
                <a:ea typeface="Calibri"/>
                <a:cs typeface="Calibri"/>
              </a:rPr>
            </a:br>
            <a:r>
              <a:rPr kumimoji="0" lang="en-GB" b="1" i="0" u="none" strike="noStrike" kern="1200" cap="none" spc="0" normalizeH="0" baseline="0" noProof="0">
                <a:ln>
                  <a:noFill/>
                </a:ln>
                <a:solidFill>
                  <a:srgbClr val="003399"/>
                </a:solidFill>
                <a:effectLst/>
                <a:uLnTx/>
                <a:uFillTx/>
                <a:latin typeface="Arial"/>
                <a:ea typeface="Calibri"/>
                <a:cs typeface="Calibri"/>
              </a:rPr>
              <a:t>progression</a:t>
            </a:r>
            <a:endParaRPr kumimoji="0" lang="en-GB" b="0" i="0" u="none" strike="noStrike" kern="1200" cap="none" spc="0" normalizeH="0" baseline="0" noProof="0">
              <a:ln>
                <a:noFill/>
              </a:ln>
              <a:solidFill>
                <a:srgbClr val="003399"/>
              </a:solidFill>
              <a:effectLst/>
              <a:uLnTx/>
              <a:uFillTx/>
              <a:latin typeface="Calibri" panose="020F0502020204030204"/>
              <a:ea typeface="游ゴシック"/>
              <a:cs typeface="+mn-cs"/>
            </a:endParaRPr>
          </a:p>
        </p:txBody>
      </p:sp>
      <p:sp>
        <p:nvSpPr>
          <p:cNvPr id="12" name="TextBox 11">
            <a:extLst>
              <a:ext uri="{FF2B5EF4-FFF2-40B4-BE49-F238E27FC236}">
                <a16:creationId xmlns:a16="http://schemas.microsoft.com/office/drawing/2014/main" id="{F3600F97-DFCE-D74D-402D-C811BBA94785}"/>
              </a:ext>
            </a:extLst>
          </p:cNvPr>
          <p:cNvSpPr txBox="1"/>
          <p:nvPr/>
        </p:nvSpPr>
        <p:spPr>
          <a:xfrm>
            <a:off x="4672647" y="4432236"/>
            <a:ext cx="2823132"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Arial"/>
                <a:ea typeface="Calibri"/>
                <a:cs typeface="Calibri"/>
              </a:rPr>
              <a:t>Inflammation/fibrosis </a:t>
            </a:r>
          </a:p>
        </p:txBody>
      </p:sp>
      <p:sp>
        <p:nvSpPr>
          <p:cNvPr id="13" name="TextBox 12">
            <a:extLst>
              <a:ext uri="{FF2B5EF4-FFF2-40B4-BE49-F238E27FC236}">
                <a16:creationId xmlns:a16="http://schemas.microsoft.com/office/drawing/2014/main" id="{4DFA5F78-214D-8FAD-0C23-7638B926A80F}"/>
              </a:ext>
            </a:extLst>
          </p:cNvPr>
          <p:cNvSpPr txBox="1"/>
          <p:nvPr/>
        </p:nvSpPr>
        <p:spPr>
          <a:xfrm>
            <a:off x="-150787" y="4223353"/>
            <a:ext cx="2326358" cy="646986"/>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Arial"/>
                <a:ea typeface="游ゴシック"/>
                <a:cs typeface="Calibri"/>
              </a:rPr>
              <a:t>Surgical outcomes are impacted</a:t>
            </a:r>
          </a:p>
        </p:txBody>
      </p:sp>
      <p:sp>
        <p:nvSpPr>
          <p:cNvPr id="14" name="Arrow: Up 13">
            <a:extLst>
              <a:ext uri="{FF2B5EF4-FFF2-40B4-BE49-F238E27FC236}">
                <a16:creationId xmlns:a16="http://schemas.microsoft.com/office/drawing/2014/main" id="{95F6BF77-A178-1A76-246A-11E412BD50C1}"/>
              </a:ext>
            </a:extLst>
          </p:cNvPr>
          <p:cNvSpPr/>
          <p:nvPr/>
        </p:nvSpPr>
        <p:spPr>
          <a:xfrm>
            <a:off x="5928536" y="3296125"/>
            <a:ext cx="311354" cy="213032"/>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游ゴシック"/>
              <a:cs typeface="+mn-cs"/>
            </a:endParaRPr>
          </a:p>
        </p:txBody>
      </p:sp>
      <p:sp>
        <p:nvSpPr>
          <p:cNvPr id="20" name="TextBox 19">
            <a:extLst>
              <a:ext uri="{FF2B5EF4-FFF2-40B4-BE49-F238E27FC236}">
                <a16:creationId xmlns:a16="http://schemas.microsoft.com/office/drawing/2014/main" id="{E67CD311-AA09-ECBF-1FE6-562D45FABCA7}"/>
              </a:ext>
            </a:extLst>
          </p:cNvPr>
          <p:cNvSpPr txBox="1"/>
          <p:nvPr/>
        </p:nvSpPr>
        <p:spPr>
          <a:xfrm>
            <a:off x="1102901" y="1989868"/>
            <a:ext cx="2044373" cy="408623"/>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99"/>
                </a:solidFill>
                <a:effectLst/>
                <a:uLnTx/>
                <a:uFillTx/>
                <a:latin typeface="Arial"/>
                <a:ea typeface="Calibri"/>
                <a:cs typeface="Calibri"/>
              </a:rPr>
              <a:t>++ Inflammation</a:t>
            </a:r>
            <a:endParaRPr kumimoji="0" lang="en-GB" sz="1800" b="1" i="0" u="none" strike="noStrike" kern="1200" cap="none" spc="0" normalizeH="0" baseline="0" noProof="0">
              <a:ln>
                <a:noFill/>
              </a:ln>
              <a:solidFill>
                <a:srgbClr val="003399"/>
              </a:solidFill>
              <a:effectLst/>
              <a:uLnTx/>
              <a:uFillTx/>
              <a:latin typeface="Arial"/>
              <a:ea typeface="游ゴシック"/>
              <a:cs typeface="Calibri"/>
            </a:endParaRPr>
          </a:p>
        </p:txBody>
      </p:sp>
      <p:sp>
        <p:nvSpPr>
          <p:cNvPr id="2" name="TextBox 1">
            <a:extLst>
              <a:ext uri="{FF2B5EF4-FFF2-40B4-BE49-F238E27FC236}">
                <a16:creationId xmlns:a16="http://schemas.microsoft.com/office/drawing/2014/main" id="{35D69A13-8FAD-AB41-F3E4-17855630148A}"/>
              </a:ext>
            </a:extLst>
          </p:cNvPr>
          <p:cNvSpPr txBox="1"/>
          <p:nvPr/>
        </p:nvSpPr>
        <p:spPr>
          <a:xfrm>
            <a:off x="4910455" y="5501438"/>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Baudouin C, et al. 2021. </a:t>
            </a:r>
          </a:p>
        </p:txBody>
      </p:sp>
      <p:sp>
        <p:nvSpPr>
          <p:cNvPr id="26" name="Rectangle: Rounded Corners 25">
            <a:extLst>
              <a:ext uri="{FF2B5EF4-FFF2-40B4-BE49-F238E27FC236}">
                <a16:creationId xmlns:a16="http://schemas.microsoft.com/office/drawing/2014/main" id="{FB0DE670-852F-606C-A9C5-81812FE21177}"/>
              </a:ext>
            </a:extLst>
          </p:cNvPr>
          <p:cNvSpPr/>
          <p:nvPr/>
        </p:nvSpPr>
        <p:spPr bwMode="gray">
          <a:xfrm>
            <a:off x="8139958" y="4327636"/>
            <a:ext cx="3463032" cy="857188"/>
          </a:xfrm>
          <a:prstGeom prst="roundRect">
            <a:avLst/>
          </a:prstGeom>
          <a:solidFill>
            <a:schemeClr val="tx2"/>
          </a:solidFill>
          <a:ln w="19050" algn="ctr">
            <a:noFill/>
            <a:miter lim="800000"/>
            <a:headEnd/>
            <a:tailEnd/>
          </a:ln>
        </p:spPr>
        <p:txBody>
          <a:bodyPr wrap="square" lIns="0" tIns="0" rIns="0" bIns="0" rtlCol="0" anchor="ctr"/>
          <a:lstStyle/>
          <a:p>
            <a:pPr algn="ctr"/>
            <a: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Increased rate of </a:t>
            </a:r>
            <a:b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br>
            <a: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surgical failure</a:t>
            </a:r>
            <a:r>
              <a:rPr kumimoji="1" lang="en-US" b="1" baseline="300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1–3</a:t>
            </a:r>
            <a:endPar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Tree>
    <p:extLst>
      <p:ext uri="{BB962C8B-B14F-4D97-AF65-F5344CB8AC3E}">
        <p14:creationId xmlns:p14="http://schemas.microsoft.com/office/powerpoint/2010/main" val="417826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3702-4E19-7DB7-7CC4-83AD4F36CD2A}"/>
              </a:ext>
            </a:extLst>
          </p:cNvPr>
          <p:cNvSpPr>
            <a:spLocks noGrp="1"/>
          </p:cNvSpPr>
          <p:nvPr>
            <p:ph type="title"/>
          </p:nvPr>
        </p:nvSpPr>
        <p:spPr/>
        <p:txBody>
          <a:bodyPr/>
          <a:lstStyle/>
          <a:p>
            <a:r>
              <a:rPr lang="en-US" sz="2800" dirty="0"/>
              <a:t>OSD is more than a tolerability issue, it is an IOP control issue</a:t>
            </a:r>
          </a:p>
        </p:txBody>
      </p:sp>
      <p:sp>
        <p:nvSpPr>
          <p:cNvPr id="6" name="Rectangle: Rounded Corners 5">
            <a:extLst>
              <a:ext uri="{FF2B5EF4-FFF2-40B4-BE49-F238E27FC236}">
                <a16:creationId xmlns:a16="http://schemas.microsoft.com/office/drawing/2014/main" id="{BEFF2EE1-9C03-61AD-C525-522C8BA22292}"/>
              </a:ext>
            </a:extLst>
          </p:cNvPr>
          <p:cNvSpPr/>
          <p:nvPr/>
        </p:nvSpPr>
        <p:spPr bwMode="gray">
          <a:xfrm>
            <a:off x="563246" y="4150379"/>
            <a:ext cx="3252326" cy="88312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rPr>
              <a:t>Side effects and inflammation due to topical medications</a:t>
            </a:r>
            <a:r>
              <a:rPr kumimoji="1" lang="en-US" baseline="30000" dirty="0">
                <a:latin typeface="Arial" panose="020B0604020202020204" pitchFamily="34" charset="0"/>
                <a:ea typeface="游ゴシック" panose="020B0400000000000000" pitchFamily="50" charset="-128"/>
              </a:rPr>
              <a:t>6</a:t>
            </a:r>
            <a:endParaRPr kumimoji="1" lang="en-US" dirty="0">
              <a:latin typeface="Arial" panose="020B0604020202020204" pitchFamily="34" charset="0"/>
              <a:ea typeface="游ゴシック" panose="020B0400000000000000" pitchFamily="50" charset="-128"/>
            </a:endParaRPr>
          </a:p>
        </p:txBody>
      </p:sp>
      <p:sp>
        <p:nvSpPr>
          <p:cNvPr id="9" name="Rectangle: Rounded Corners 8">
            <a:extLst>
              <a:ext uri="{FF2B5EF4-FFF2-40B4-BE49-F238E27FC236}">
                <a16:creationId xmlns:a16="http://schemas.microsoft.com/office/drawing/2014/main" id="{90325946-FF98-3040-B615-C5F951829B8F}"/>
              </a:ext>
            </a:extLst>
          </p:cNvPr>
          <p:cNvSpPr/>
          <p:nvPr/>
        </p:nvSpPr>
        <p:spPr bwMode="gray">
          <a:xfrm>
            <a:off x="563246" y="1810157"/>
            <a:ext cx="1926894" cy="91874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cs typeface="Helvetica Neue" panose="02000503000000020004" pitchFamily="2" charset="0"/>
              </a:rPr>
              <a:t>Lack of tolerability</a:t>
            </a:r>
          </a:p>
        </p:txBody>
      </p:sp>
      <p:sp>
        <p:nvSpPr>
          <p:cNvPr id="10" name="Arrow: Right 9">
            <a:extLst>
              <a:ext uri="{FF2B5EF4-FFF2-40B4-BE49-F238E27FC236}">
                <a16:creationId xmlns:a16="http://schemas.microsoft.com/office/drawing/2014/main" id="{AE0446D9-013F-9005-1CDC-99DAA89C7A27}"/>
              </a:ext>
            </a:extLst>
          </p:cNvPr>
          <p:cNvSpPr/>
          <p:nvPr/>
        </p:nvSpPr>
        <p:spPr bwMode="gray">
          <a:xfrm>
            <a:off x="6879013" y="3138075"/>
            <a:ext cx="1417262" cy="575548"/>
          </a:xfrm>
          <a:prstGeom prst="rightArrow">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1" name="Rectangle: Rounded Corners 10">
            <a:extLst>
              <a:ext uri="{FF2B5EF4-FFF2-40B4-BE49-F238E27FC236}">
                <a16:creationId xmlns:a16="http://schemas.microsoft.com/office/drawing/2014/main" id="{5D07C7F2-407B-7B80-8B6D-5F2CF6E741D4}"/>
              </a:ext>
            </a:extLst>
          </p:cNvPr>
          <p:cNvSpPr/>
          <p:nvPr/>
        </p:nvSpPr>
        <p:spPr bwMode="gray">
          <a:xfrm>
            <a:off x="2948310" y="1778457"/>
            <a:ext cx="2521077" cy="91874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cs typeface="Helvetica Neue" panose="02000503000000020004" pitchFamily="2" charset="0"/>
              </a:rPr>
              <a:t>Non-adherence to </a:t>
            </a:r>
            <a:br>
              <a:rPr kumimoji="1" lang="en-US" dirty="0">
                <a:latin typeface="Arial" panose="020B0604020202020204" pitchFamily="34" charset="0"/>
                <a:ea typeface="游ゴシック" panose="020B0400000000000000" pitchFamily="50" charset="-128"/>
                <a:cs typeface="Helvetica Neue" panose="02000503000000020004" pitchFamily="2" charset="0"/>
              </a:rPr>
            </a:br>
            <a:r>
              <a:rPr kumimoji="1" lang="en-US" dirty="0">
                <a:latin typeface="Arial" panose="020B0604020202020204" pitchFamily="34" charset="0"/>
                <a:ea typeface="游ゴシック" panose="020B0400000000000000" pitchFamily="50" charset="-128"/>
                <a:cs typeface="Helvetica Neue" panose="02000503000000020004" pitchFamily="2" charset="0"/>
              </a:rPr>
              <a:t>anti-glaucoma medication</a:t>
            </a:r>
            <a:r>
              <a:rPr kumimoji="1" lang="en-US" baseline="30000" dirty="0">
                <a:latin typeface="Arial" panose="020B0604020202020204" pitchFamily="34" charset="0"/>
                <a:ea typeface="游ゴシック" panose="020B0400000000000000" pitchFamily="50" charset="-128"/>
                <a:cs typeface="Helvetica Neue" panose="02000503000000020004" pitchFamily="2" charset="0"/>
              </a:rPr>
              <a:t>1–4</a:t>
            </a:r>
            <a:endParaRPr kumimoji="1" lang="en-US" dirty="0">
              <a:latin typeface="Arial" panose="020B0604020202020204" pitchFamily="34" charset="0"/>
              <a:ea typeface="游ゴシック" panose="020B0400000000000000" pitchFamily="50" charset="-128"/>
              <a:cs typeface="Helvetica Neue" panose="02000503000000020004" pitchFamily="2" charset="0"/>
            </a:endParaRPr>
          </a:p>
        </p:txBody>
      </p:sp>
      <p:sp>
        <p:nvSpPr>
          <p:cNvPr id="12" name="Rectangle: Rounded Corners 11">
            <a:extLst>
              <a:ext uri="{FF2B5EF4-FFF2-40B4-BE49-F238E27FC236}">
                <a16:creationId xmlns:a16="http://schemas.microsoft.com/office/drawing/2014/main" id="{DD4CEC7C-1EB1-FD9F-5494-DABE8394EE62}"/>
              </a:ext>
            </a:extLst>
          </p:cNvPr>
          <p:cNvSpPr/>
          <p:nvPr/>
        </p:nvSpPr>
        <p:spPr bwMode="gray">
          <a:xfrm>
            <a:off x="5934583" y="1778457"/>
            <a:ext cx="2253654" cy="91874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cs typeface="Helvetica Neue" panose="02000503000000020004" pitchFamily="2" charset="0"/>
              </a:rPr>
              <a:t>Drops do not work </a:t>
            </a:r>
            <a:br>
              <a:rPr kumimoji="1" lang="en-US" dirty="0">
                <a:latin typeface="Arial" panose="020B0604020202020204" pitchFamily="34" charset="0"/>
                <a:ea typeface="游ゴシック" panose="020B0400000000000000" pitchFamily="50" charset="-128"/>
                <a:cs typeface="Helvetica Neue" panose="02000503000000020004" pitchFamily="2" charset="0"/>
              </a:rPr>
            </a:br>
            <a:r>
              <a:rPr kumimoji="1" lang="en-US" dirty="0">
                <a:latin typeface="Arial" panose="020B0604020202020204" pitchFamily="34" charset="0"/>
                <a:ea typeface="游ゴシック" panose="020B0400000000000000" pitchFamily="50" charset="-128"/>
                <a:cs typeface="Helvetica Neue" panose="02000503000000020004" pitchFamily="2" charset="0"/>
              </a:rPr>
              <a:t>if patients do not </a:t>
            </a:r>
            <a:br>
              <a:rPr kumimoji="1" lang="en-US" dirty="0">
                <a:latin typeface="Arial" panose="020B0604020202020204" pitchFamily="34" charset="0"/>
                <a:ea typeface="游ゴシック" panose="020B0400000000000000" pitchFamily="50" charset="-128"/>
                <a:cs typeface="Helvetica Neue" panose="02000503000000020004" pitchFamily="2" charset="0"/>
              </a:rPr>
            </a:br>
            <a:r>
              <a:rPr kumimoji="1" lang="en-US" dirty="0">
                <a:latin typeface="Arial" panose="020B0604020202020204" pitchFamily="34" charset="0"/>
                <a:ea typeface="游ゴシック" panose="020B0400000000000000" pitchFamily="50" charset="-128"/>
                <a:cs typeface="Helvetica Neue" panose="02000503000000020004" pitchFamily="2" charset="0"/>
              </a:rPr>
              <a:t>use them</a:t>
            </a:r>
          </a:p>
        </p:txBody>
      </p:sp>
      <p:sp>
        <p:nvSpPr>
          <p:cNvPr id="15" name="Rectangle: Rounded Corners 14">
            <a:extLst>
              <a:ext uri="{FF2B5EF4-FFF2-40B4-BE49-F238E27FC236}">
                <a16:creationId xmlns:a16="http://schemas.microsoft.com/office/drawing/2014/main" id="{8BA276D0-4D68-61B9-AB39-C86E2FD27506}"/>
              </a:ext>
            </a:extLst>
          </p:cNvPr>
          <p:cNvSpPr/>
          <p:nvPr/>
        </p:nvSpPr>
        <p:spPr bwMode="gray">
          <a:xfrm>
            <a:off x="4933950" y="4154496"/>
            <a:ext cx="3252326" cy="883125"/>
          </a:xfrm>
          <a:prstGeom prst="roundRect">
            <a:avLst/>
          </a:prstGeom>
          <a:solidFill>
            <a:schemeClr val="accent3"/>
          </a:solidFill>
          <a:ln w="19050" algn="ctr">
            <a:noFill/>
            <a:miter lim="800000"/>
            <a:headEnd/>
            <a:tailEnd/>
          </a:ln>
        </p:spPr>
        <p:txBody>
          <a:bodyPr wrap="square" lIns="0" tIns="0" rIns="0" bIns="0" rtlCol="0" anchor="ctr"/>
          <a:lstStyle/>
          <a:p>
            <a:pPr algn="ctr"/>
            <a:r>
              <a:rPr kumimoji="1" lang="en-US" dirty="0">
                <a:latin typeface="Arial" panose="020B0604020202020204" pitchFamily="34" charset="0"/>
                <a:ea typeface="游ゴシック" panose="020B0400000000000000" pitchFamily="50" charset="-128"/>
              </a:rPr>
              <a:t>Inflammation contributes to increased IOP</a:t>
            </a:r>
            <a:r>
              <a:rPr kumimoji="1" lang="en-US" baseline="30000" dirty="0">
                <a:latin typeface="Arial" panose="020B0604020202020204" pitchFamily="34" charset="0"/>
                <a:ea typeface="游ゴシック" panose="020B0400000000000000" pitchFamily="50" charset="-128"/>
              </a:rPr>
              <a:t>6</a:t>
            </a:r>
          </a:p>
        </p:txBody>
      </p:sp>
      <p:sp>
        <p:nvSpPr>
          <p:cNvPr id="17" name="Arrow: Right 16">
            <a:extLst>
              <a:ext uri="{FF2B5EF4-FFF2-40B4-BE49-F238E27FC236}">
                <a16:creationId xmlns:a16="http://schemas.microsoft.com/office/drawing/2014/main" id="{149E8C4D-31A8-0C2C-C5EB-1FAD78E4DE7B}"/>
              </a:ext>
            </a:extLst>
          </p:cNvPr>
          <p:cNvSpPr/>
          <p:nvPr/>
        </p:nvSpPr>
        <p:spPr bwMode="gray">
          <a:xfrm>
            <a:off x="2582989" y="2057617"/>
            <a:ext cx="272472" cy="408622"/>
          </a:xfrm>
          <a:prstGeom prst="rightArrow">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8" name="Rectangle: Rounded Corners 17">
            <a:extLst>
              <a:ext uri="{FF2B5EF4-FFF2-40B4-BE49-F238E27FC236}">
                <a16:creationId xmlns:a16="http://schemas.microsoft.com/office/drawing/2014/main" id="{C69341F7-585D-58CA-8B36-89647784E6C4}"/>
              </a:ext>
            </a:extLst>
          </p:cNvPr>
          <p:cNvSpPr/>
          <p:nvPr/>
        </p:nvSpPr>
        <p:spPr bwMode="gray">
          <a:xfrm>
            <a:off x="8437532" y="2546180"/>
            <a:ext cx="1675353" cy="1829442"/>
          </a:xfrm>
          <a:prstGeom prst="roundRect">
            <a:avLst/>
          </a:prstGeom>
          <a:solidFill>
            <a:schemeClr val="tx2"/>
          </a:solidFill>
          <a:ln w="19050" algn="ctr">
            <a:noFill/>
            <a:miter lim="800000"/>
            <a:headEnd/>
            <a:tailEnd/>
          </a:ln>
        </p:spPr>
        <p:txBody>
          <a:bodyPr wrap="square" lIns="0" tIns="0" rIns="0" bIns="0" rtlCol="0" anchor="ctr"/>
          <a:lstStyle/>
          <a:p>
            <a:pPr algn="ctr"/>
            <a: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Uncontrolled IOP</a:t>
            </a:r>
          </a:p>
        </p:txBody>
      </p:sp>
      <p:sp>
        <p:nvSpPr>
          <p:cNvPr id="21" name="Arrow: Right 20">
            <a:extLst>
              <a:ext uri="{FF2B5EF4-FFF2-40B4-BE49-F238E27FC236}">
                <a16:creationId xmlns:a16="http://schemas.microsoft.com/office/drawing/2014/main" id="{64F1D350-AE5E-D078-253A-BA125858FE13}"/>
              </a:ext>
            </a:extLst>
          </p:cNvPr>
          <p:cNvSpPr/>
          <p:nvPr/>
        </p:nvSpPr>
        <p:spPr bwMode="gray">
          <a:xfrm>
            <a:off x="4064867" y="4387739"/>
            <a:ext cx="615866" cy="408622"/>
          </a:xfrm>
          <a:prstGeom prst="rightArrow">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2" name="Footer Placeholder 4">
            <a:extLst>
              <a:ext uri="{FF2B5EF4-FFF2-40B4-BE49-F238E27FC236}">
                <a16:creationId xmlns:a16="http://schemas.microsoft.com/office/drawing/2014/main" id="{62972A7C-6FE3-1DF0-4F72-2385DB1D03C7}"/>
              </a:ext>
            </a:extLst>
          </p:cNvPr>
          <p:cNvSpPr txBox="1">
            <a:spLocks/>
          </p:cNvSpPr>
          <p:nvPr/>
        </p:nvSpPr>
        <p:spPr>
          <a:xfrm>
            <a:off x="742793" y="5995528"/>
            <a:ext cx="8944132"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IOP: intraocular pressure; OSD: ocular surface disease; PGA: prostaglandin analog.</a:t>
            </a:r>
            <a:br>
              <a:rPr kumimoji="1" lang="en-US" altLang="ja-JP" dirty="0">
                <a:solidFill>
                  <a:srgbClr val="333333"/>
                </a:solidFill>
                <a:ea typeface="メイリオ" pitchFamily="50" charset="-128"/>
                <a:cs typeface="Arial" pitchFamily="34" charset="0"/>
              </a:rPr>
            </a:br>
            <a:r>
              <a:rPr lang="nl-NL" b="1" dirty="0">
                <a:solidFill>
                  <a:srgbClr val="333333"/>
                </a:solidFill>
              </a:rPr>
              <a:t>1. </a:t>
            </a:r>
            <a:r>
              <a:rPr lang="nl-NL" dirty="0">
                <a:solidFill>
                  <a:srgbClr val="333333"/>
                </a:solidFill>
              </a:rPr>
              <a:t>Konstas AG, et al. </a:t>
            </a:r>
            <a:r>
              <a:rPr lang="nl-NL" i="1" dirty="0">
                <a:solidFill>
                  <a:srgbClr val="333333"/>
                </a:solidFill>
              </a:rPr>
              <a:t>Expert Opin Drug Saf </a:t>
            </a:r>
            <a:r>
              <a:rPr lang="nl-NL" dirty="0">
                <a:solidFill>
                  <a:srgbClr val="333333"/>
                </a:solidFill>
              </a:rPr>
              <a:t>2021;20:453–66; </a:t>
            </a:r>
            <a:r>
              <a:rPr lang="nl-NL" b="1" dirty="0">
                <a:solidFill>
                  <a:srgbClr val="333333"/>
                </a:solidFill>
              </a:rPr>
              <a:t>2. </a:t>
            </a:r>
            <a:r>
              <a:rPr lang="nl-NL" dirty="0">
                <a:solidFill>
                  <a:srgbClr val="333333"/>
                </a:solidFill>
              </a:rPr>
              <a:t>Zhou A, et al. </a:t>
            </a:r>
            <a:r>
              <a:rPr lang="nl-NL" i="1" dirty="0">
                <a:solidFill>
                  <a:srgbClr val="333333"/>
                </a:solidFill>
              </a:rPr>
              <a:t>Ophthalmol Ther </a:t>
            </a:r>
            <a:r>
              <a:rPr lang="nl-NL" dirty="0">
                <a:solidFill>
                  <a:srgbClr val="333333"/>
                </a:solidFill>
              </a:rPr>
              <a:t>2022;11:1681–704; </a:t>
            </a:r>
            <a:br>
              <a:rPr lang="nl-NL" dirty="0">
                <a:solidFill>
                  <a:srgbClr val="333333"/>
                </a:solidFill>
              </a:rPr>
            </a:br>
            <a:r>
              <a:rPr lang="nl-NL" b="1" dirty="0">
                <a:solidFill>
                  <a:srgbClr val="333333"/>
                </a:solidFill>
              </a:rPr>
              <a:t>3. </a:t>
            </a:r>
            <a:r>
              <a:rPr lang="nl-NL" dirty="0">
                <a:solidFill>
                  <a:srgbClr val="333333"/>
                </a:solidFill>
              </a:rPr>
              <a:t>Figus M, et al. </a:t>
            </a:r>
            <a:r>
              <a:rPr lang="nl-NL" i="1" dirty="0">
                <a:solidFill>
                  <a:srgbClr val="333333"/>
                </a:solidFill>
              </a:rPr>
              <a:t>Expert Opin Drug Deliv </a:t>
            </a:r>
            <a:r>
              <a:rPr lang="nl-NL" dirty="0">
                <a:solidFill>
                  <a:srgbClr val="333333"/>
                </a:solidFill>
              </a:rPr>
              <a:t>2021;18:655–72; </a:t>
            </a:r>
            <a:r>
              <a:rPr lang="nl-NL" b="1" dirty="0">
                <a:solidFill>
                  <a:srgbClr val="333333"/>
                </a:solidFill>
              </a:rPr>
              <a:t>4. </a:t>
            </a:r>
            <a:r>
              <a:rPr lang="da-DK" dirty="0">
                <a:solidFill>
                  <a:srgbClr val="333333"/>
                </a:solidFill>
              </a:rPr>
              <a:t>Bloomenstein M, et al. </a:t>
            </a:r>
            <a:r>
              <a:rPr lang="da-DK" i="1" dirty="0">
                <a:solidFill>
                  <a:srgbClr val="333333"/>
                </a:solidFill>
              </a:rPr>
              <a:t>Modern Optometry</a:t>
            </a:r>
            <a:r>
              <a:rPr lang="da-DK" dirty="0">
                <a:solidFill>
                  <a:srgbClr val="333333"/>
                </a:solidFill>
              </a:rPr>
              <a:t> 2024;July/August:51–3;</a:t>
            </a:r>
            <a:r>
              <a:rPr lang="da-DK" b="1" dirty="0">
                <a:solidFill>
                  <a:srgbClr val="333333"/>
                </a:solidFill>
              </a:rPr>
              <a:t> </a:t>
            </a:r>
            <a:br>
              <a:rPr lang="da-DK" b="1" dirty="0">
                <a:solidFill>
                  <a:srgbClr val="333333"/>
                </a:solidFill>
              </a:rPr>
            </a:br>
            <a:r>
              <a:rPr lang="da-DK" b="1" dirty="0">
                <a:solidFill>
                  <a:srgbClr val="333333"/>
                </a:solidFill>
              </a:rPr>
              <a:t>5. </a:t>
            </a:r>
            <a:r>
              <a:rPr lang="da-DK" dirty="0">
                <a:solidFill>
                  <a:srgbClr val="333333"/>
                </a:solidFill>
              </a:rPr>
              <a:t>Lin L, et al. Ann Pharmacother 2014;48:1585–93; </a:t>
            </a:r>
            <a:r>
              <a:rPr lang="da-DK" b="1" dirty="0">
                <a:solidFill>
                  <a:srgbClr val="333333"/>
                </a:solidFill>
              </a:rPr>
              <a:t>6. </a:t>
            </a:r>
            <a:r>
              <a:rPr lang="nl-NL" dirty="0">
                <a:solidFill>
                  <a:srgbClr val="333333"/>
                </a:solidFill>
              </a:rPr>
              <a:t>Baudouin C, et al. </a:t>
            </a:r>
            <a:r>
              <a:rPr lang="nl-NL" i="1" dirty="0">
                <a:solidFill>
                  <a:srgbClr val="333333"/>
                </a:solidFill>
              </a:rPr>
              <a:t>Prog Retin Eye Res </a:t>
            </a:r>
            <a:r>
              <a:rPr lang="nl-NL" dirty="0">
                <a:solidFill>
                  <a:srgbClr val="333333"/>
                </a:solidFill>
              </a:rPr>
              <a:t>2021;83:100916.</a:t>
            </a:r>
            <a:endParaRPr kumimoji="0" lang="en-US" b="0" i="1" u="none" strike="noStrike" kern="1200" cap="none" spc="0" normalizeH="0" baseline="0" noProof="0" dirty="0">
              <a:ln>
                <a:noFill/>
              </a:ln>
              <a:solidFill>
                <a:schemeClr val="tx1"/>
              </a:solidFill>
              <a:effectLst/>
              <a:uLnTx/>
              <a:uFillTx/>
              <a:latin typeface="Arial" panose="020B0604020202020204"/>
              <a:ea typeface="游ゴシック"/>
              <a:cs typeface="+mn-cs"/>
            </a:endParaRPr>
          </a:p>
        </p:txBody>
      </p:sp>
      <p:sp>
        <p:nvSpPr>
          <p:cNvPr id="24" name="TextBox 23">
            <a:extLst>
              <a:ext uri="{FF2B5EF4-FFF2-40B4-BE49-F238E27FC236}">
                <a16:creationId xmlns:a16="http://schemas.microsoft.com/office/drawing/2014/main" id="{648C87D2-FB53-B1B0-71DC-47086FEECC56}"/>
              </a:ext>
            </a:extLst>
          </p:cNvPr>
          <p:cNvSpPr txBox="1"/>
          <p:nvPr/>
        </p:nvSpPr>
        <p:spPr>
          <a:xfrm>
            <a:off x="479424" y="1288787"/>
            <a:ext cx="5445126" cy="408623"/>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Arial"/>
                <a:ea typeface="Calibri"/>
                <a:cs typeface="Calibri"/>
              </a:rPr>
              <a:t>OSD poses</a:t>
            </a:r>
            <a:r>
              <a:rPr kumimoji="0" lang="en-GB" sz="1800" b="1" i="0" u="none" strike="noStrike" kern="1200" cap="none" spc="0" normalizeH="0" noProof="0" dirty="0">
                <a:ln>
                  <a:noFill/>
                </a:ln>
                <a:solidFill>
                  <a:srgbClr val="003399"/>
                </a:solidFill>
                <a:effectLst/>
                <a:uLnTx/>
                <a:uFillTx/>
                <a:latin typeface="Arial"/>
                <a:ea typeface="Calibri"/>
                <a:cs typeface="Calibri"/>
              </a:rPr>
              <a:t> tolerability issues to</a:t>
            </a:r>
            <a:r>
              <a:rPr kumimoji="0" lang="en-GB" sz="1800" b="1" i="0" u="none" strike="noStrike" kern="1200" cap="none" spc="0" normalizeH="0" baseline="0" noProof="0" dirty="0">
                <a:ln>
                  <a:noFill/>
                </a:ln>
                <a:solidFill>
                  <a:srgbClr val="003399"/>
                </a:solidFill>
                <a:effectLst/>
                <a:uLnTx/>
                <a:uFillTx/>
                <a:latin typeface="Arial"/>
                <a:ea typeface="Calibri"/>
                <a:cs typeface="Calibri"/>
              </a:rPr>
              <a:t> the eyes</a:t>
            </a:r>
          </a:p>
        </p:txBody>
      </p:sp>
      <p:sp>
        <p:nvSpPr>
          <p:cNvPr id="26" name="TextBox 25">
            <a:extLst>
              <a:ext uri="{FF2B5EF4-FFF2-40B4-BE49-F238E27FC236}">
                <a16:creationId xmlns:a16="http://schemas.microsoft.com/office/drawing/2014/main" id="{B9C024C4-652B-52AF-F971-AC9CE48DFF88}"/>
              </a:ext>
            </a:extLst>
          </p:cNvPr>
          <p:cNvSpPr txBox="1"/>
          <p:nvPr/>
        </p:nvSpPr>
        <p:spPr>
          <a:xfrm>
            <a:off x="479424" y="3597193"/>
            <a:ext cx="4833565" cy="408623"/>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b="1" noProof="0" dirty="0">
                <a:solidFill>
                  <a:srgbClr val="003399"/>
                </a:solidFill>
                <a:latin typeface="Arial"/>
                <a:ea typeface="Calibri"/>
                <a:cs typeface="Calibri"/>
              </a:rPr>
              <a:t>PGAs vary in terms of tolerability</a:t>
            </a:r>
            <a:r>
              <a:rPr lang="en-GB" b="1" baseline="30000" dirty="0">
                <a:solidFill>
                  <a:srgbClr val="003399"/>
                </a:solidFill>
                <a:latin typeface="Arial"/>
                <a:ea typeface="Calibri"/>
                <a:cs typeface="Calibri"/>
              </a:rPr>
              <a:t>5</a:t>
            </a:r>
            <a:endParaRPr kumimoji="0" lang="en-GB" sz="1800" b="1" i="0" u="none" strike="noStrike" kern="1200" cap="none" spc="0" normalizeH="0" baseline="0" noProof="0" dirty="0">
              <a:ln>
                <a:noFill/>
              </a:ln>
              <a:solidFill>
                <a:srgbClr val="003399"/>
              </a:solidFill>
              <a:effectLst/>
              <a:uLnTx/>
              <a:uFillTx/>
              <a:latin typeface="Arial"/>
              <a:ea typeface="Calibri"/>
              <a:cs typeface="Calibri"/>
            </a:endParaRPr>
          </a:p>
        </p:txBody>
      </p:sp>
      <p:sp>
        <p:nvSpPr>
          <p:cNvPr id="3" name="Arrow: Right 2">
            <a:extLst>
              <a:ext uri="{FF2B5EF4-FFF2-40B4-BE49-F238E27FC236}">
                <a16:creationId xmlns:a16="http://schemas.microsoft.com/office/drawing/2014/main" id="{CB8ECA8C-DA85-B96E-7AF5-A67E4A7F2BFF}"/>
              </a:ext>
            </a:extLst>
          </p:cNvPr>
          <p:cNvSpPr/>
          <p:nvPr/>
        </p:nvSpPr>
        <p:spPr bwMode="gray">
          <a:xfrm>
            <a:off x="5565749" y="2057617"/>
            <a:ext cx="272472" cy="408622"/>
          </a:xfrm>
          <a:prstGeom prst="rightArrow">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7" name="Rectangle 6">
            <a:extLst>
              <a:ext uri="{FF2B5EF4-FFF2-40B4-BE49-F238E27FC236}">
                <a16:creationId xmlns:a16="http://schemas.microsoft.com/office/drawing/2014/main" id="{D8372F6C-26B7-6C11-FE73-E1D6006DBF72}"/>
              </a:ext>
            </a:extLst>
          </p:cNvPr>
          <p:cNvSpPr/>
          <p:nvPr/>
        </p:nvSpPr>
        <p:spPr bwMode="gray">
          <a:xfrm>
            <a:off x="6879013" y="2805796"/>
            <a:ext cx="295590" cy="1200020"/>
          </a:xfrm>
          <a:prstGeom prst="rect">
            <a:avLst/>
          </a:prstGeom>
          <a:solidFill>
            <a:srgbClr val="BFBFBF"/>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4" name="Rectangle: Rounded Corners 13">
            <a:extLst>
              <a:ext uri="{FF2B5EF4-FFF2-40B4-BE49-F238E27FC236}">
                <a16:creationId xmlns:a16="http://schemas.microsoft.com/office/drawing/2014/main" id="{3DAD0736-A299-DEED-90E5-3C02F25451D8}"/>
              </a:ext>
            </a:extLst>
          </p:cNvPr>
          <p:cNvSpPr/>
          <p:nvPr/>
        </p:nvSpPr>
        <p:spPr bwMode="gray">
          <a:xfrm>
            <a:off x="10182029" y="2546180"/>
            <a:ext cx="1675353" cy="1829442"/>
          </a:xfrm>
          <a:prstGeom prst="roundRect">
            <a:avLst/>
          </a:prstGeom>
          <a:solidFill>
            <a:schemeClr val="tx2"/>
          </a:solidFill>
          <a:ln w="19050" algn="ctr">
            <a:noFill/>
            <a:miter lim="800000"/>
            <a:headEnd/>
            <a:tailEnd/>
          </a:ln>
        </p:spPr>
        <p:txBody>
          <a:bodyPr wrap="square" lIns="0" tIns="0" rIns="0" bIns="0" rtlCol="0" anchor="ctr"/>
          <a:lstStyle/>
          <a:p>
            <a:pPr algn="ctr"/>
            <a:r>
              <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Tolerability is a key factor for ongoing efficacy</a:t>
            </a:r>
            <a:r>
              <a:rPr kumimoji="1" lang="en-US" b="1" baseline="300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4,6</a:t>
            </a:r>
            <a:endParaRPr kumimoji="1" lang="en-US" b="1"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Tree>
    <p:extLst>
      <p:ext uri="{BB962C8B-B14F-4D97-AF65-F5344CB8AC3E}">
        <p14:creationId xmlns:p14="http://schemas.microsoft.com/office/powerpoint/2010/main" val="308438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A6BB8-5651-8B0D-9EA1-32B9360C31BC}"/>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AB775AE-600B-A997-7620-0AFD85F5CA1F}"/>
              </a:ext>
            </a:extLst>
          </p:cNvPr>
          <p:cNvSpPr/>
          <p:nvPr/>
        </p:nvSpPr>
        <p:spPr bwMode="gray">
          <a:xfrm>
            <a:off x="6642874" y="1408845"/>
            <a:ext cx="5069701" cy="2020155"/>
          </a:xfrm>
          <a:prstGeom prst="roundRect">
            <a:avLst/>
          </a:prstGeom>
          <a:solidFill>
            <a:schemeClr val="accent3"/>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 name="Title 1">
            <a:extLst>
              <a:ext uri="{FF2B5EF4-FFF2-40B4-BE49-F238E27FC236}">
                <a16:creationId xmlns:a16="http://schemas.microsoft.com/office/drawing/2014/main" id="{990D1DF6-C847-90BD-4FDB-FC20B7262988}"/>
              </a:ext>
            </a:extLst>
          </p:cNvPr>
          <p:cNvSpPr>
            <a:spLocks noGrp="1"/>
          </p:cNvSpPr>
          <p:nvPr>
            <p:ph type="title"/>
          </p:nvPr>
        </p:nvSpPr>
        <p:spPr/>
        <p:txBody>
          <a:bodyPr/>
          <a:lstStyle/>
          <a:p>
            <a:r>
              <a:rPr lang="en-US" sz="2800" dirty="0"/>
              <a:t>Pre-surgical preservative exposure </a:t>
            </a:r>
            <a:br>
              <a:rPr lang="en-US" sz="2800" dirty="0"/>
            </a:br>
            <a:r>
              <a:rPr lang="en-US" sz="2800" dirty="0"/>
              <a:t>is a significant risk factor for early surgical failure</a:t>
            </a:r>
          </a:p>
        </p:txBody>
      </p:sp>
      <p:sp>
        <p:nvSpPr>
          <p:cNvPr id="108" name="Content Placeholder 64">
            <a:extLst>
              <a:ext uri="{FF2B5EF4-FFF2-40B4-BE49-F238E27FC236}">
                <a16:creationId xmlns:a16="http://schemas.microsoft.com/office/drawing/2014/main" id="{AE0E6E42-223B-068E-4DA1-A5BC8D20AD5C}"/>
              </a:ext>
            </a:extLst>
          </p:cNvPr>
          <p:cNvSpPr txBox="1">
            <a:spLocks/>
          </p:cNvSpPr>
          <p:nvPr/>
        </p:nvSpPr>
        <p:spPr>
          <a:xfrm>
            <a:off x="329306" y="1408845"/>
            <a:ext cx="6600827"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a:solidFill>
                  <a:schemeClr val="tx2"/>
                </a:solidFill>
                <a:latin typeface="+mj-lt"/>
                <a:sym typeface="Arial"/>
              </a:rPr>
              <a:t>Time to surgical failure stratified by exposure to BAK</a:t>
            </a:r>
          </a:p>
        </p:txBody>
      </p:sp>
      <p:grpSp>
        <p:nvGrpSpPr>
          <p:cNvPr id="109" name="Group 108">
            <a:extLst>
              <a:ext uri="{FF2B5EF4-FFF2-40B4-BE49-F238E27FC236}">
                <a16:creationId xmlns:a16="http://schemas.microsoft.com/office/drawing/2014/main" id="{9EF158C9-1B3A-8C83-C86F-A6B5DCEA0CB8}"/>
              </a:ext>
            </a:extLst>
          </p:cNvPr>
          <p:cNvGrpSpPr/>
          <p:nvPr/>
        </p:nvGrpSpPr>
        <p:grpSpPr>
          <a:xfrm>
            <a:off x="411657" y="1945916"/>
            <a:ext cx="5625819" cy="3547247"/>
            <a:chOff x="383821" y="1971719"/>
            <a:chExt cx="5625819" cy="3672846"/>
          </a:xfrm>
        </p:grpSpPr>
        <p:grpSp>
          <p:nvGrpSpPr>
            <p:cNvPr id="110" name="Group 109">
              <a:extLst>
                <a:ext uri="{FF2B5EF4-FFF2-40B4-BE49-F238E27FC236}">
                  <a16:creationId xmlns:a16="http://schemas.microsoft.com/office/drawing/2014/main" id="{E3A0D415-7CCE-55DF-C816-821F067E2FB0}"/>
                </a:ext>
              </a:extLst>
            </p:cNvPr>
            <p:cNvGrpSpPr/>
            <p:nvPr/>
          </p:nvGrpSpPr>
          <p:grpSpPr>
            <a:xfrm>
              <a:off x="1539964" y="2072190"/>
              <a:ext cx="3241045" cy="1435240"/>
              <a:chOff x="1539964" y="2072190"/>
              <a:chExt cx="3241045" cy="1435240"/>
            </a:xfrm>
          </p:grpSpPr>
          <p:sp>
            <p:nvSpPr>
              <p:cNvPr id="185" name="Freeform: Shape 184">
                <a:extLst>
                  <a:ext uri="{FF2B5EF4-FFF2-40B4-BE49-F238E27FC236}">
                    <a16:creationId xmlns:a16="http://schemas.microsoft.com/office/drawing/2014/main" id="{94BCDE3B-AD84-981E-F37C-091B8253D225}"/>
                  </a:ext>
                </a:extLst>
              </p:cNvPr>
              <p:cNvSpPr/>
              <p:nvPr/>
            </p:nvSpPr>
            <p:spPr>
              <a:xfrm>
                <a:off x="1539964" y="2072190"/>
                <a:ext cx="3241045" cy="1394631"/>
              </a:xfrm>
              <a:custGeom>
                <a:avLst/>
                <a:gdLst>
                  <a:gd name="connsiteX0" fmla="*/ 3241046 w 3241045"/>
                  <a:gd name="connsiteY0" fmla="*/ 1396280 h 1396279"/>
                  <a:gd name="connsiteX1" fmla="*/ 2945019 w 3241045"/>
                  <a:gd name="connsiteY1" fmla="*/ 1396280 h 1396279"/>
                  <a:gd name="connsiteX2" fmla="*/ 2945019 w 3241045"/>
                  <a:gd name="connsiteY2" fmla="*/ 626357 h 1396279"/>
                  <a:gd name="connsiteX3" fmla="*/ 555209 w 3241045"/>
                  <a:gd name="connsiteY3" fmla="*/ 626357 h 1396279"/>
                  <a:gd name="connsiteX4" fmla="*/ 555209 w 3241045"/>
                  <a:gd name="connsiteY4" fmla="*/ 417995 h 1396279"/>
                  <a:gd name="connsiteX5" fmla="*/ 503118 w 3241045"/>
                  <a:gd name="connsiteY5" fmla="*/ 417995 h 1396279"/>
                  <a:gd name="connsiteX6" fmla="*/ 503118 w 3241045"/>
                  <a:gd name="connsiteY6" fmla="*/ 205821 h 1396279"/>
                  <a:gd name="connsiteX7" fmla="*/ 0 w 3241045"/>
                  <a:gd name="connsiteY7" fmla="*/ 205821 h 1396279"/>
                  <a:gd name="connsiteX8" fmla="*/ 0 w 3241045"/>
                  <a:gd name="connsiteY8" fmla="*/ 0 h 139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1045" h="1396279">
                    <a:moveTo>
                      <a:pt x="3241046" y="1396280"/>
                    </a:moveTo>
                    <a:lnTo>
                      <a:pt x="2945019" y="1396280"/>
                    </a:lnTo>
                    <a:lnTo>
                      <a:pt x="2945019" y="626357"/>
                    </a:lnTo>
                    <a:lnTo>
                      <a:pt x="555209" y="626357"/>
                    </a:lnTo>
                    <a:lnTo>
                      <a:pt x="555209" y="417995"/>
                    </a:lnTo>
                    <a:lnTo>
                      <a:pt x="503118" y="417995"/>
                    </a:lnTo>
                    <a:lnTo>
                      <a:pt x="503118" y="205821"/>
                    </a:lnTo>
                    <a:lnTo>
                      <a:pt x="0" y="205821"/>
                    </a:lnTo>
                    <a:lnTo>
                      <a:pt x="0" y="0"/>
                    </a:lnTo>
                  </a:path>
                </a:pathLst>
              </a:custGeom>
              <a:noFill/>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6" name="Freeform: Shape 185">
                <a:extLst>
                  <a:ext uri="{FF2B5EF4-FFF2-40B4-BE49-F238E27FC236}">
                    <a16:creationId xmlns:a16="http://schemas.microsoft.com/office/drawing/2014/main" id="{422752D4-31C8-CFA7-E8A2-AAC419CEAB0F}"/>
                  </a:ext>
                </a:extLst>
              </p:cNvPr>
              <p:cNvSpPr/>
              <p:nvPr/>
            </p:nvSpPr>
            <p:spPr>
              <a:xfrm>
                <a:off x="4268998"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7" name="Freeform: Shape 186">
                <a:extLst>
                  <a:ext uri="{FF2B5EF4-FFF2-40B4-BE49-F238E27FC236}">
                    <a16:creationId xmlns:a16="http://schemas.microsoft.com/office/drawing/2014/main" id="{942E92CE-EA7B-46A6-288E-91E5EDFFADFE}"/>
                  </a:ext>
                </a:extLst>
              </p:cNvPr>
              <p:cNvSpPr/>
              <p:nvPr/>
            </p:nvSpPr>
            <p:spPr>
              <a:xfrm>
                <a:off x="4208014"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8" name="Freeform: Shape 187">
                <a:extLst>
                  <a:ext uri="{FF2B5EF4-FFF2-40B4-BE49-F238E27FC236}">
                    <a16:creationId xmlns:a16="http://schemas.microsoft.com/office/drawing/2014/main" id="{386493E4-EEE6-F421-3DA6-AFF40FB19599}"/>
                  </a:ext>
                </a:extLst>
              </p:cNvPr>
              <p:cNvSpPr/>
              <p:nvPr/>
            </p:nvSpPr>
            <p:spPr>
              <a:xfrm>
                <a:off x="3984406"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9" name="Freeform: Shape 188">
                <a:extLst>
                  <a:ext uri="{FF2B5EF4-FFF2-40B4-BE49-F238E27FC236}">
                    <a16:creationId xmlns:a16="http://schemas.microsoft.com/office/drawing/2014/main" id="{B989EDD0-4D88-BAA5-E41B-C8A25F6711FA}"/>
                  </a:ext>
                </a:extLst>
              </p:cNvPr>
              <p:cNvSpPr/>
              <p:nvPr/>
            </p:nvSpPr>
            <p:spPr>
              <a:xfrm>
                <a:off x="3711249"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0" name="Freeform: Shape 189">
                <a:extLst>
                  <a:ext uri="{FF2B5EF4-FFF2-40B4-BE49-F238E27FC236}">
                    <a16:creationId xmlns:a16="http://schemas.microsoft.com/office/drawing/2014/main" id="{905F5989-7330-9024-E976-C2D2A658CCBC}"/>
                  </a:ext>
                </a:extLst>
              </p:cNvPr>
              <p:cNvSpPr/>
              <p:nvPr/>
            </p:nvSpPr>
            <p:spPr>
              <a:xfrm>
                <a:off x="2929891"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1" name="Freeform: Shape 190">
                <a:extLst>
                  <a:ext uri="{FF2B5EF4-FFF2-40B4-BE49-F238E27FC236}">
                    <a16:creationId xmlns:a16="http://schemas.microsoft.com/office/drawing/2014/main" id="{16FD220E-5426-D91E-EE3E-E43BDBDD6CDA}"/>
                  </a:ext>
                </a:extLst>
              </p:cNvPr>
              <p:cNvSpPr/>
              <p:nvPr/>
            </p:nvSpPr>
            <p:spPr>
              <a:xfrm>
                <a:off x="2706283"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2" name="Freeform: Shape 191">
                <a:extLst>
                  <a:ext uri="{FF2B5EF4-FFF2-40B4-BE49-F238E27FC236}">
                    <a16:creationId xmlns:a16="http://schemas.microsoft.com/office/drawing/2014/main" id="{6A186182-0234-16FC-3BB3-3BCAA53121D7}"/>
                  </a:ext>
                </a:extLst>
              </p:cNvPr>
              <p:cNvSpPr/>
              <p:nvPr/>
            </p:nvSpPr>
            <p:spPr>
              <a:xfrm>
                <a:off x="4759411" y="342875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3" name="Freeform: Shape 192">
                <a:extLst>
                  <a:ext uri="{FF2B5EF4-FFF2-40B4-BE49-F238E27FC236}">
                    <a16:creationId xmlns:a16="http://schemas.microsoft.com/office/drawing/2014/main" id="{B59CD395-44BC-D298-4B29-148BA003A7F1}"/>
                  </a:ext>
                </a:extLst>
              </p:cNvPr>
              <p:cNvSpPr/>
              <p:nvPr/>
            </p:nvSpPr>
            <p:spPr>
              <a:xfrm>
                <a:off x="4712403" y="342875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1" name="Group 110">
              <a:extLst>
                <a:ext uri="{FF2B5EF4-FFF2-40B4-BE49-F238E27FC236}">
                  <a16:creationId xmlns:a16="http://schemas.microsoft.com/office/drawing/2014/main" id="{BD32FBB6-C10D-346B-534D-58613C24AE58}"/>
                </a:ext>
              </a:extLst>
            </p:cNvPr>
            <p:cNvGrpSpPr/>
            <p:nvPr/>
          </p:nvGrpSpPr>
          <p:grpSpPr>
            <a:xfrm>
              <a:off x="1374799" y="2309494"/>
              <a:ext cx="4070682" cy="1309608"/>
              <a:chOff x="1374799" y="2309494"/>
              <a:chExt cx="4070682" cy="1309608"/>
            </a:xfrm>
          </p:grpSpPr>
          <p:sp>
            <p:nvSpPr>
              <p:cNvPr id="164" name="Freeform: Shape 163">
                <a:extLst>
                  <a:ext uri="{FF2B5EF4-FFF2-40B4-BE49-F238E27FC236}">
                    <a16:creationId xmlns:a16="http://schemas.microsoft.com/office/drawing/2014/main" id="{96D589F1-9322-A4D7-F25A-8DDCCD424C27}"/>
                  </a:ext>
                </a:extLst>
              </p:cNvPr>
              <p:cNvSpPr/>
              <p:nvPr/>
            </p:nvSpPr>
            <p:spPr>
              <a:xfrm>
                <a:off x="1374799" y="2309494"/>
                <a:ext cx="4059247" cy="1270269"/>
              </a:xfrm>
              <a:custGeom>
                <a:avLst/>
                <a:gdLst>
                  <a:gd name="connsiteX0" fmla="*/ 4059248 w 4059247"/>
                  <a:gd name="connsiteY0" fmla="*/ 1271771 h 1271770"/>
                  <a:gd name="connsiteX1" fmla="*/ 2885306 w 4059247"/>
                  <a:gd name="connsiteY1" fmla="*/ 1271771 h 1271770"/>
                  <a:gd name="connsiteX2" fmla="*/ 2885306 w 4059247"/>
                  <a:gd name="connsiteY2" fmla="*/ 1182836 h 1271770"/>
                  <a:gd name="connsiteX3" fmla="*/ 2495262 w 4059247"/>
                  <a:gd name="connsiteY3" fmla="*/ 1182836 h 1271770"/>
                  <a:gd name="connsiteX4" fmla="*/ 2495262 w 4059247"/>
                  <a:gd name="connsiteY4" fmla="*/ 1112958 h 1271770"/>
                  <a:gd name="connsiteX5" fmla="*/ 2338991 w 4059247"/>
                  <a:gd name="connsiteY5" fmla="*/ 1112958 h 1271770"/>
                  <a:gd name="connsiteX6" fmla="*/ 2338991 w 4059247"/>
                  <a:gd name="connsiteY6" fmla="*/ 1051974 h 1271770"/>
                  <a:gd name="connsiteX7" fmla="*/ 2171285 w 4059247"/>
                  <a:gd name="connsiteY7" fmla="*/ 1051974 h 1271770"/>
                  <a:gd name="connsiteX8" fmla="*/ 2171285 w 4059247"/>
                  <a:gd name="connsiteY8" fmla="*/ 955416 h 1271770"/>
                  <a:gd name="connsiteX9" fmla="*/ 1830791 w 4059247"/>
                  <a:gd name="connsiteY9" fmla="*/ 955416 h 1271770"/>
                  <a:gd name="connsiteX10" fmla="*/ 1830791 w 4059247"/>
                  <a:gd name="connsiteY10" fmla="*/ 808038 h 1271770"/>
                  <a:gd name="connsiteX11" fmla="*/ 1778700 w 4059247"/>
                  <a:gd name="connsiteY11" fmla="*/ 808038 h 1271770"/>
                  <a:gd name="connsiteX12" fmla="*/ 1778700 w 4059247"/>
                  <a:gd name="connsiteY12" fmla="*/ 659390 h 1271770"/>
                  <a:gd name="connsiteX13" fmla="*/ 1666896 w 4059247"/>
                  <a:gd name="connsiteY13" fmla="*/ 659390 h 1271770"/>
                  <a:gd name="connsiteX14" fmla="*/ 1666896 w 4059247"/>
                  <a:gd name="connsiteY14" fmla="*/ 567913 h 1271770"/>
                  <a:gd name="connsiteX15" fmla="*/ 1616076 w 4059247"/>
                  <a:gd name="connsiteY15" fmla="*/ 567913 h 1271770"/>
                  <a:gd name="connsiteX16" fmla="*/ 1616076 w 4059247"/>
                  <a:gd name="connsiteY16" fmla="*/ 513282 h 1271770"/>
                  <a:gd name="connsiteX17" fmla="*/ 1439476 w 4059247"/>
                  <a:gd name="connsiteY17" fmla="*/ 513282 h 1271770"/>
                  <a:gd name="connsiteX18" fmla="*/ 1439476 w 4059247"/>
                  <a:gd name="connsiteY18" fmla="*/ 470085 h 1271770"/>
                  <a:gd name="connsiteX19" fmla="*/ 1274312 w 4059247"/>
                  <a:gd name="connsiteY19" fmla="*/ 470085 h 1271770"/>
                  <a:gd name="connsiteX20" fmla="*/ 1274312 w 4059247"/>
                  <a:gd name="connsiteY20" fmla="*/ 417995 h 1271770"/>
                  <a:gd name="connsiteX21" fmla="*/ 1217139 w 4059247"/>
                  <a:gd name="connsiteY21" fmla="*/ 417995 h 1271770"/>
                  <a:gd name="connsiteX22" fmla="*/ 1217139 w 4059247"/>
                  <a:gd name="connsiteY22" fmla="*/ 376068 h 1271770"/>
                  <a:gd name="connsiteX23" fmla="*/ 1162508 w 4059247"/>
                  <a:gd name="connsiteY23" fmla="*/ 376068 h 1271770"/>
                  <a:gd name="connsiteX24" fmla="*/ 1162508 w 4059247"/>
                  <a:gd name="connsiteY24" fmla="*/ 326519 h 1271770"/>
                  <a:gd name="connsiteX25" fmla="*/ 829637 w 4059247"/>
                  <a:gd name="connsiteY25" fmla="*/ 326519 h 1271770"/>
                  <a:gd name="connsiteX26" fmla="*/ 829637 w 4059247"/>
                  <a:gd name="connsiteY26" fmla="*/ 284592 h 1271770"/>
                  <a:gd name="connsiteX27" fmla="*/ 777546 w 4059247"/>
                  <a:gd name="connsiteY27" fmla="*/ 284592 h 1271770"/>
                  <a:gd name="connsiteX28" fmla="*/ 777546 w 4059247"/>
                  <a:gd name="connsiteY28" fmla="*/ 223608 h 1271770"/>
                  <a:gd name="connsiteX29" fmla="*/ 604758 w 4059247"/>
                  <a:gd name="connsiteY29" fmla="*/ 223608 h 1271770"/>
                  <a:gd name="connsiteX30" fmla="*/ 604758 w 4059247"/>
                  <a:gd name="connsiteY30" fmla="*/ 141026 h 1271770"/>
                  <a:gd name="connsiteX31" fmla="*/ 552668 w 4059247"/>
                  <a:gd name="connsiteY31" fmla="*/ 141026 h 1271770"/>
                  <a:gd name="connsiteX32" fmla="*/ 552668 w 4059247"/>
                  <a:gd name="connsiteY32" fmla="*/ 94017 h 1271770"/>
                  <a:gd name="connsiteX33" fmla="*/ 387502 w 4059247"/>
                  <a:gd name="connsiteY33" fmla="*/ 94017 h 1271770"/>
                  <a:gd name="connsiteX34" fmla="*/ 387502 w 4059247"/>
                  <a:gd name="connsiteY34" fmla="*/ 39386 h 1271770"/>
                  <a:gd name="connsiteX35" fmla="*/ 101640 w 4059247"/>
                  <a:gd name="connsiteY35" fmla="*/ 39386 h 1271770"/>
                  <a:gd name="connsiteX36" fmla="*/ 101640 w 4059247"/>
                  <a:gd name="connsiteY36" fmla="*/ 0 h 1271770"/>
                  <a:gd name="connsiteX37" fmla="*/ 0 w 4059247"/>
                  <a:gd name="connsiteY37" fmla="*/ 0 h 12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59247" h="1271770">
                    <a:moveTo>
                      <a:pt x="4059248" y="1271771"/>
                    </a:moveTo>
                    <a:lnTo>
                      <a:pt x="2885306" y="1271771"/>
                    </a:lnTo>
                    <a:lnTo>
                      <a:pt x="2885306" y="1182836"/>
                    </a:lnTo>
                    <a:lnTo>
                      <a:pt x="2495262" y="1182836"/>
                    </a:lnTo>
                    <a:lnTo>
                      <a:pt x="2495262" y="1112958"/>
                    </a:lnTo>
                    <a:lnTo>
                      <a:pt x="2338991" y="1112958"/>
                    </a:lnTo>
                    <a:lnTo>
                      <a:pt x="2338991" y="1051974"/>
                    </a:lnTo>
                    <a:lnTo>
                      <a:pt x="2171285" y="1051974"/>
                    </a:lnTo>
                    <a:lnTo>
                      <a:pt x="2171285" y="955416"/>
                    </a:lnTo>
                    <a:lnTo>
                      <a:pt x="1830791" y="955416"/>
                    </a:lnTo>
                    <a:lnTo>
                      <a:pt x="1830791" y="808038"/>
                    </a:lnTo>
                    <a:lnTo>
                      <a:pt x="1778700" y="808038"/>
                    </a:lnTo>
                    <a:lnTo>
                      <a:pt x="1778700" y="659390"/>
                    </a:lnTo>
                    <a:lnTo>
                      <a:pt x="1666896" y="659390"/>
                    </a:lnTo>
                    <a:lnTo>
                      <a:pt x="1666896" y="567913"/>
                    </a:lnTo>
                    <a:lnTo>
                      <a:pt x="1616076" y="567913"/>
                    </a:lnTo>
                    <a:lnTo>
                      <a:pt x="1616076" y="513282"/>
                    </a:lnTo>
                    <a:lnTo>
                      <a:pt x="1439476" y="513282"/>
                    </a:lnTo>
                    <a:lnTo>
                      <a:pt x="1439476" y="470085"/>
                    </a:lnTo>
                    <a:lnTo>
                      <a:pt x="1274312" y="470085"/>
                    </a:lnTo>
                    <a:lnTo>
                      <a:pt x="1274312" y="417995"/>
                    </a:lnTo>
                    <a:lnTo>
                      <a:pt x="1217139" y="417995"/>
                    </a:lnTo>
                    <a:lnTo>
                      <a:pt x="1217139" y="376068"/>
                    </a:lnTo>
                    <a:lnTo>
                      <a:pt x="1162508" y="376068"/>
                    </a:lnTo>
                    <a:lnTo>
                      <a:pt x="1162508" y="326519"/>
                    </a:lnTo>
                    <a:lnTo>
                      <a:pt x="829637" y="326519"/>
                    </a:lnTo>
                    <a:lnTo>
                      <a:pt x="829637" y="284592"/>
                    </a:lnTo>
                    <a:lnTo>
                      <a:pt x="777546" y="284592"/>
                    </a:lnTo>
                    <a:lnTo>
                      <a:pt x="777546" y="223608"/>
                    </a:lnTo>
                    <a:lnTo>
                      <a:pt x="604758" y="223608"/>
                    </a:lnTo>
                    <a:lnTo>
                      <a:pt x="604758" y="141026"/>
                    </a:lnTo>
                    <a:lnTo>
                      <a:pt x="552668" y="141026"/>
                    </a:lnTo>
                    <a:lnTo>
                      <a:pt x="552668" y="94017"/>
                    </a:lnTo>
                    <a:lnTo>
                      <a:pt x="387502" y="94017"/>
                    </a:lnTo>
                    <a:lnTo>
                      <a:pt x="387502" y="39386"/>
                    </a:lnTo>
                    <a:lnTo>
                      <a:pt x="101640" y="39386"/>
                    </a:lnTo>
                    <a:lnTo>
                      <a:pt x="101640" y="0"/>
                    </a:lnTo>
                    <a:lnTo>
                      <a:pt x="0" y="0"/>
                    </a:lnTo>
                  </a:path>
                </a:pathLst>
              </a:custGeom>
              <a:noFill/>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5" name="Freeform: Shape 164">
                <a:extLst>
                  <a:ext uri="{FF2B5EF4-FFF2-40B4-BE49-F238E27FC236}">
                    <a16:creationId xmlns:a16="http://schemas.microsoft.com/office/drawing/2014/main" id="{0F44EFC3-F0BC-3AF0-439E-65579F7A6E53}"/>
                  </a:ext>
                </a:extLst>
              </p:cNvPr>
              <p:cNvSpPr/>
              <p:nvPr/>
            </p:nvSpPr>
            <p:spPr>
              <a:xfrm>
                <a:off x="2876530" y="2781562"/>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6" name="Freeform: Shape 165">
                <a:extLst>
                  <a:ext uri="{FF2B5EF4-FFF2-40B4-BE49-F238E27FC236}">
                    <a16:creationId xmlns:a16="http://schemas.microsoft.com/office/drawing/2014/main" id="{961C3946-EB28-A1B0-3CD0-55D3D049AC46}"/>
                  </a:ext>
                </a:extLst>
              </p:cNvPr>
              <p:cNvSpPr/>
              <p:nvPr/>
            </p:nvSpPr>
            <p:spPr>
              <a:xfrm>
                <a:off x="3599445" y="3320887"/>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7" name="Freeform: Shape 166">
                <a:extLst>
                  <a:ext uri="{FF2B5EF4-FFF2-40B4-BE49-F238E27FC236}">
                    <a16:creationId xmlns:a16="http://schemas.microsoft.com/office/drawing/2014/main" id="{06E3965D-E8A0-B855-9BD8-711780952613}"/>
                  </a:ext>
                </a:extLst>
              </p:cNvPr>
              <p:cNvSpPr/>
              <p:nvPr/>
            </p:nvSpPr>
            <p:spPr>
              <a:xfrm>
                <a:off x="3657888" y="3320887"/>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8" name="Freeform: Shape 167">
                <a:extLst>
                  <a:ext uri="{FF2B5EF4-FFF2-40B4-BE49-F238E27FC236}">
                    <a16:creationId xmlns:a16="http://schemas.microsoft.com/office/drawing/2014/main" id="{8F723114-4EAD-57E6-724A-155626A112CA}"/>
                  </a:ext>
                </a:extLst>
              </p:cNvPr>
              <p:cNvSpPr/>
              <p:nvPr/>
            </p:nvSpPr>
            <p:spPr>
              <a:xfrm>
                <a:off x="3765880" y="338179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9" name="Freeform: Shape 168">
                <a:extLst>
                  <a:ext uri="{FF2B5EF4-FFF2-40B4-BE49-F238E27FC236}">
                    <a16:creationId xmlns:a16="http://schemas.microsoft.com/office/drawing/2014/main" id="{6944A1F8-93E0-E95D-0867-2385F7C4D337}"/>
                  </a:ext>
                </a:extLst>
              </p:cNvPr>
              <p:cNvSpPr/>
              <p:nvPr/>
            </p:nvSpPr>
            <p:spPr>
              <a:xfrm>
                <a:off x="3815430" y="338179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0" name="Freeform: Shape 169">
                <a:extLst>
                  <a:ext uri="{FF2B5EF4-FFF2-40B4-BE49-F238E27FC236}">
                    <a16:creationId xmlns:a16="http://schemas.microsoft.com/office/drawing/2014/main" id="{8546D218-1DE2-C2DE-53D9-3F63B56CE2D2}"/>
                  </a:ext>
                </a:extLst>
              </p:cNvPr>
              <p:cNvSpPr/>
              <p:nvPr/>
            </p:nvSpPr>
            <p:spPr>
              <a:xfrm>
                <a:off x="3927234"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1" name="Freeform: Shape 170">
                <a:extLst>
                  <a:ext uri="{FF2B5EF4-FFF2-40B4-BE49-F238E27FC236}">
                    <a16:creationId xmlns:a16="http://schemas.microsoft.com/office/drawing/2014/main" id="{D675B928-8863-0B69-F01F-4D3507FF0C8E}"/>
                  </a:ext>
                </a:extLst>
              </p:cNvPr>
              <p:cNvSpPr/>
              <p:nvPr/>
            </p:nvSpPr>
            <p:spPr>
              <a:xfrm>
                <a:off x="4042849"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2" name="Freeform: Shape 171">
                <a:extLst>
                  <a:ext uri="{FF2B5EF4-FFF2-40B4-BE49-F238E27FC236}">
                    <a16:creationId xmlns:a16="http://schemas.microsoft.com/office/drawing/2014/main" id="{A455CC04-78BC-C7D2-7479-EEC576DD68B5}"/>
                  </a:ext>
                </a:extLst>
              </p:cNvPr>
              <p:cNvSpPr/>
              <p:nvPr/>
            </p:nvSpPr>
            <p:spPr>
              <a:xfrm>
                <a:off x="4097481"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3" name="Freeform: Shape 172">
                <a:extLst>
                  <a:ext uri="{FF2B5EF4-FFF2-40B4-BE49-F238E27FC236}">
                    <a16:creationId xmlns:a16="http://schemas.microsoft.com/office/drawing/2014/main" id="{98DCC9E5-D4B7-3A62-2AA6-90E1812B2C65}"/>
                  </a:ext>
                </a:extLst>
              </p:cNvPr>
              <p:cNvSpPr/>
              <p:nvPr/>
            </p:nvSpPr>
            <p:spPr>
              <a:xfrm>
                <a:off x="4154653"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4" name="Freeform: Shape 173">
                <a:extLst>
                  <a:ext uri="{FF2B5EF4-FFF2-40B4-BE49-F238E27FC236}">
                    <a16:creationId xmlns:a16="http://schemas.microsoft.com/office/drawing/2014/main" id="{BC416055-C635-8EA6-D2DE-D46B00DA5FA1}"/>
                  </a:ext>
                </a:extLst>
              </p:cNvPr>
              <p:cNvSpPr/>
              <p:nvPr/>
            </p:nvSpPr>
            <p:spPr>
              <a:xfrm>
                <a:off x="4211826"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5" name="Freeform: Shape 174">
                <a:extLst>
                  <a:ext uri="{FF2B5EF4-FFF2-40B4-BE49-F238E27FC236}">
                    <a16:creationId xmlns:a16="http://schemas.microsoft.com/office/drawing/2014/main" id="{AF6A0BCE-FF77-0C0C-C19D-356897C025A5}"/>
                  </a:ext>
                </a:extLst>
              </p:cNvPr>
              <p:cNvSpPr/>
              <p:nvPr/>
            </p:nvSpPr>
            <p:spPr>
              <a:xfrm>
                <a:off x="4378261"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6" name="Freeform: Shape 175">
                <a:extLst>
                  <a:ext uri="{FF2B5EF4-FFF2-40B4-BE49-F238E27FC236}">
                    <a16:creationId xmlns:a16="http://schemas.microsoft.com/office/drawing/2014/main" id="{44F77A2F-EB79-22AC-A909-FD244FE8E258}"/>
                  </a:ext>
                </a:extLst>
              </p:cNvPr>
              <p:cNvSpPr/>
              <p:nvPr/>
            </p:nvSpPr>
            <p:spPr>
              <a:xfrm>
                <a:off x="4431622"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7" name="Freeform: Shape 176">
                <a:extLst>
                  <a:ext uri="{FF2B5EF4-FFF2-40B4-BE49-F238E27FC236}">
                    <a16:creationId xmlns:a16="http://schemas.microsoft.com/office/drawing/2014/main" id="{06CEC65D-C898-D5DC-8077-F7720CF4858A}"/>
                  </a:ext>
                </a:extLst>
              </p:cNvPr>
              <p:cNvSpPr/>
              <p:nvPr/>
            </p:nvSpPr>
            <p:spPr>
              <a:xfrm>
                <a:off x="4486254"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8" name="Freeform: Shape 177">
                <a:extLst>
                  <a:ext uri="{FF2B5EF4-FFF2-40B4-BE49-F238E27FC236}">
                    <a16:creationId xmlns:a16="http://schemas.microsoft.com/office/drawing/2014/main" id="{BCFC8EAE-5403-5300-459F-21548FA88DEC}"/>
                  </a:ext>
                </a:extLst>
              </p:cNvPr>
              <p:cNvSpPr/>
              <p:nvPr/>
            </p:nvSpPr>
            <p:spPr>
              <a:xfrm>
                <a:off x="4543426"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9" name="Freeform: Shape 178">
                <a:extLst>
                  <a:ext uri="{FF2B5EF4-FFF2-40B4-BE49-F238E27FC236}">
                    <a16:creationId xmlns:a16="http://schemas.microsoft.com/office/drawing/2014/main" id="{8C89FE5E-A1D4-D343-B769-187DFCC657DC}"/>
                  </a:ext>
                </a:extLst>
              </p:cNvPr>
              <p:cNvSpPr/>
              <p:nvPr/>
            </p:nvSpPr>
            <p:spPr>
              <a:xfrm>
                <a:off x="4598058"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0" name="Freeform: Shape 179">
                <a:extLst>
                  <a:ext uri="{FF2B5EF4-FFF2-40B4-BE49-F238E27FC236}">
                    <a16:creationId xmlns:a16="http://schemas.microsoft.com/office/drawing/2014/main" id="{C305E592-1E41-FE9C-D1C8-22E8EEDDB20A}"/>
                  </a:ext>
                </a:extLst>
              </p:cNvPr>
              <p:cNvSpPr/>
              <p:nvPr/>
            </p:nvSpPr>
            <p:spPr>
              <a:xfrm>
                <a:off x="4708591"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1" name="Freeform: Shape 180">
                <a:extLst>
                  <a:ext uri="{FF2B5EF4-FFF2-40B4-BE49-F238E27FC236}">
                    <a16:creationId xmlns:a16="http://schemas.microsoft.com/office/drawing/2014/main" id="{96604B2E-4131-EC56-C753-EB09C67ABCC7}"/>
                  </a:ext>
                </a:extLst>
              </p:cNvPr>
              <p:cNvSpPr/>
              <p:nvPr/>
            </p:nvSpPr>
            <p:spPr>
              <a:xfrm>
                <a:off x="4824207"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2" name="Freeform: Shape 181">
                <a:extLst>
                  <a:ext uri="{FF2B5EF4-FFF2-40B4-BE49-F238E27FC236}">
                    <a16:creationId xmlns:a16="http://schemas.microsoft.com/office/drawing/2014/main" id="{4493B43B-E249-AFEF-D812-E74275D9FCAF}"/>
                  </a:ext>
                </a:extLst>
              </p:cNvPr>
              <p:cNvSpPr/>
              <p:nvPr/>
            </p:nvSpPr>
            <p:spPr>
              <a:xfrm>
                <a:off x="5148184"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3" name="Freeform: Shape 182">
                <a:extLst>
                  <a:ext uri="{FF2B5EF4-FFF2-40B4-BE49-F238E27FC236}">
                    <a16:creationId xmlns:a16="http://schemas.microsoft.com/office/drawing/2014/main" id="{0E544055-6CD8-5FD8-5819-36C8657077D8}"/>
                  </a:ext>
                </a:extLst>
              </p:cNvPr>
              <p:cNvSpPr/>
              <p:nvPr/>
            </p:nvSpPr>
            <p:spPr>
              <a:xfrm>
                <a:off x="5263800"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4" name="Freeform: Shape 183">
                <a:extLst>
                  <a:ext uri="{FF2B5EF4-FFF2-40B4-BE49-F238E27FC236}">
                    <a16:creationId xmlns:a16="http://schemas.microsoft.com/office/drawing/2014/main" id="{CD3B0095-65AC-F2B9-498D-1AA87FFC886D}"/>
                  </a:ext>
                </a:extLst>
              </p:cNvPr>
              <p:cNvSpPr/>
              <p:nvPr/>
            </p:nvSpPr>
            <p:spPr>
              <a:xfrm>
                <a:off x="5432776"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2" name="Group 111">
              <a:extLst>
                <a:ext uri="{FF2B5EF4-FFF2-40B4-BE49-F238E27FC236}">
                  <a16:creationId xmlns:a16="http://schemas.microsoft.com/office/drawing/2014/main" id="{21836A0B-3621-389C-7CCF-C818914C4974}"/>
                </a:ext>
              </a:extLst>
            </p:cNvPr>
            <p:cNvGrpSpPr/>
            <p:nvPr/>
          </p:nvGrpSpPr>
          <p:grpSpPr>
            <a:xfrm>
              <a:off x="1363365" y="2065846"/>
              <a:ext cx="3577727" cy="2947887"/>
              <a:chOff x="1363365" y="2065846"/>
              <a:chExt cx="3577727" cy="2947887"/>
            </a:xfrm>
          </p:grpSpPr>
          <p:sp>
            <p:nvSpPr>
              <p:cNvPr id="161" name="Freeform: Shape 160">
                <a:extLst>
                  <a:ext uri="{FF2B5EF4-FFF2-40B4-BE49-F238E27FC236}">
                    <a16:creationId xmlns:a16="http://schemas.microsoft.com/office/drawing/2014/main" id="{8CA055B6-3F0B-619E-C1B1-46ADE4E3022C}"/>
                  </a:ext>
                </a:extLst>
              </p:cNvPr>
              <p:cNvSpPr/>
              <p:nvPr/>
            </p:nvSpPr>
            <p:spPr>
              <a:xfrm>
                <a:off x="1363365" y="2065846"/>
                <a:ext cx="3577727" cy="2947887"/>
              </a:xfrm>
              <a:custGeom>
                <a:avLst/>
                <a:gdLst>
                  <a:gd name="connsiteX0" fmla="*/ 3577728 w 3577727"/>
                  <a:gd name="connsiteY0" fmla="*/ 2951372 h 2951371"/>
                  <a:gd name="connsiteX1" fmla="*/ 3577728 w 3577727"/>
                  <a:gd name="connsiteY1" fmla="*/ 2161121 h 2951371"/>
                  <a:gd name="connsiteX2" fmla="*/ 2398704 w 3577727"/>
                  <a:gd name="connsiteY2" fmla="*/ 2161121 h 2951371"/>
                  <a:gd name="connsiteX3" fmla="*/ 2398704 w 3577727"/>
                  <a:gd name="connsiteY3" fmla="*/ 1777430 h 2951371"/>
                  <a:gd name="connsiteX4" fmla="*/ 1951488 w 3577727"/>
                  <a:gd name="connsiteY4" fmla="*/ 1777430 h 2951371"/>
                  <a:gd name="connsiteX5" fmla="*/ 1951488 w 3577727"/>
                  <a:gd name="connsiteY5" fmla="*/ 1377222 h 2951371"/>
                  <a:gd name="connsiteX6" fmla="*/ 1506813 w 3577727"/>
                  <a:gd name="connsiteY6" fmla="*/ 1377222 h 2951371"/>
                  <a:gd name="connsiteX7" fmla="*/ 1506813 w 3577727"/>
                  <a:gd name="connsiteY7" fmla="*/ 988449 h 2951371"/>
                  <a:gd name="connsiteX8" fmla="*/ 1179024 w 3577727"/>
                  <a:gd name="connsiteY8" fmla="*/ 988449 h 2951371"/>
                  <a:gd name="connsiteX9" fmla="*/ 1179024 w 3577727"/>
                  <a:gd name="connsiteY9" fmla="*/ 659390 h 2951371"/>
                  <a:gd name="connsiteX10" fmla="*/ 289674 w 3577727"/>
                  <a:gd name="connsiteY10" fmla="*/ 659390 h 2951371"/>
                  <a:gd name="connsiteX11" fmla="*/ 289674 w 3577727"/>
                  <a:gd name="connsiteY11" fmla="*/ 0 h 2951371"/>
                  <a:gd name="connsiteX12" fmla="*/ 0 w 3577727"/>
                  <a:gd name="connsiteY12" fmla="*/ 0 h 29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7727" h="2951371">
                    <a:moveTo>
                      <a:pt x="3577728" y="2951372"/>
                    </a:moveTo>
                    <a:lnTo>
                      <a:pt x="3577728" y="2161121"/>
                    </a:lnTo>
                    <a:lnTo>
                      <a:pt x="2398704" y="2161121"/>
                    </a:lnTo>
                    <a:lnTo>
                      <a:pt x="2398704" y="1777430"/>
                    </a:lnTo>
                    <a:lnTo>
                      <a:pt x="1951488" y="1777430"/>
                    </a:lnTo>
                    <a:lnTo>
                      <a:pt x="1951488" y="1377222"/>
                    </a:lnTo>
                    <a:lnTo>
                      <a:pt x="1506813" y="1377222"/>
                    </a:lnTo>
                    <a:lnTo>
                      <a:pt x="1506813" y="988449"/>
                    </a:lnTo>
                    <a:lnTo>
                      <a:pt x="1179024" y="988449"/>
                    </a:lnTo>
                    <a:lnTo>
                      <a:pt x="1179024" y="659390"/>
                    </a:lnTo>
                    <a:lnTo>
                      <a:pt x="289674" y="659390"/>
                    </a:lnTo>
                    <a:lnTo>
                      <a:pt x="289674" y="0"/>
                    </a:lnTo>
                    <a:lnTo>
                      <a:pt x="0" y="0"/>
                    </a:lnTo>
                  </a:path>
                </a:pathLst>
              </a:custGeom>
              <a:noFill/>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2" name="Freeform: Shape 161">
                <a:extLst>
                  <a:ext uri="{FF2B5EF4-FFF2-40B4-BE49-F238E27FC236}">
                    <a16:creationId xmlns:a16="http://schemas.microsoft.com/office/drawing/2014/main" id="{D72AEF38-E6DD-EEB7-8289-DA0BD94323B4}"/>
                  </a:ext>
                </a:extLst>
              </p:cNvPr>
              <p:cNvSpPr/>
              <p:nvPr/>
            </p:nvSpPr>
            <p:spPr>
              <a:xfrm>
                <a:off x="3928504" y="4185076"/>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3" name="Freeform: Shape 162">
                <a:extLst>
                  <a:ext uri="{FF2B5EF4-FFF2-40B4-BE49-F238E27FC236}">
                    <a16:creationId xmlns:a16="http://schemas.microsoft.com/office/drawing/2014/main" id="{2B6371F3-3035-D05C-80C7-94EC63F27C05}"/>
                  </a:ext>
                </a:extLst>
              </p:cNvPr>
              <p:cNvSpPr/>
              <p:nvPr/>
            </p:nvSpPr>
            <p:spPr>
              <a:xfrm>
                <a:off x="2707554" y="3015058"/>
                <a:ext cx="12705" cy="77409"/>
              </a:xfrm>
              <a:custGeom>
                <a:avLst/>
                <a:gdLst>
                  <a:gd name="connsiteX0" fmla="*/ 0 w 12705"/>
                  <a:gd name="connsiteY0" fmla="*/ 0 h 77500"/>
                  <a:gd name="connsiteX1" fmla="*/ 0 w 12705"/>
                  <a:gd name="connsiteY1" fmla="*/ 77500 h 77500"/>
                </a:gdLst>
                <a:ahLst/>
                <a:cxnLst>
                  <a:cxn ang="0">
                    <a:pos x="connsiteX0" y="connsiteY0"/>
                  </a:cxn>
                  <a:cxn ang="0">
                    <a:pos x="connsiteX1" y="connsiteY1"/>
                  </a:cxn>
                </a:cxnLst>
                <a:rect l="l" t="t" r="r" b="b"/>
                <a:pathLst>
                  <a:path w="12705" h="77500">
                    <a:moveTo>
                      <a:pt x="0" y="0"/>
                    </a:moveTo>
                    <a:lnTo>
                      <a:pt x="0" y="77500"/>
                    </a:lnTo>
                  </a:path>
                </a:pathLst>
              </a:custGeom>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3" name="Group 112">
              <a:extLst>
                <a:ext uri="{FF2B5EF4-FFF2-40B4-BE49-F238E27FC236}">
                  <a16:creationId xmlns:a16="http://schemas.microsoft.com/office/drawing/2014/main" id="{14744728-8473-12F4-63D8-4F16C6971CE2}"/>
                </a:ext>
              </a:extLst>
            </p:cNvPr>
            <p:cNvGrpSpPr/>
            <p:nvPr/>
          </p:nvGrpSpPr>
          <p:grpSpPr>
            <a:xfrm>
              <a:off x="1130437" y="2061887"/>
              <a:ext cx="4879203" cy="2952000"/>
              <a:chOff x="1130437" y="2061887"/>
              <a:chExt cx="4879203" cy="2952000"/>
            </a:xfrm>
          </p:grpSpPr>
          <p:cxnSp>
            <p:nvCxnSpPr>
              <p:cNvPr id="159" name="Straight Connector 158">
                <a:extLst>
                  <a:ext uri="{FF2B5EF4-FFF2-40B4-BE49-F238E27FC236}">
                    <a16:creationId xmlns:a16="http://schemas.microsoft.com/office/drawing/2014/main" id="{332B6B66-00E8-710F-D2D8-EBDAF1348DAF}"/>
                  </a:ext>
                </a:extLst>
              </p:cNvPr>
              <p:cNvCxnSpPr>
                <a:cxnSpLocks/>
              </p:cNvCxnSpPr>
              <p:nvPr/>
            </p:nvCxnSpPr>
            <p:spPr>
              <a:xfrm>
                <a:off x="1130437" y="2061887"/>
                <a:ext cx="0" cy="2949767"/>
              </a:xfrm>
              <a:prstGeom prst="line">
                <a:avLst/>
              </a:prstGeom>
              <a:noFill/>
              <a:ln w="28575" cap="sq" cmpd="sng" algn="ctr">
                <a:solidFill>
                  <a:schemeClr val="tx1"/>
                </a:solidFill>
                <a:prstDash val="solid"/>
                <a:miter lim="800000"/>
              </a:ln>
              <a:effectLst/>
            </p:spPr>
          </p:cxnSp>
          <p:cxnSp>
            <p:nvCxnSpPr>
              <p:cNvPr id="160" name="Straight Connector 159">
                <a:extLst>
                  <a:ext uri="{FF2B5EF4-FFF2-40B4-BE49-F238E27FC236}">
                    <a16:creationId xmlns:a16="http://schemas.microsoft.com/office/drawing/2014/main" id="{1E473EE7-62E4-B10C-FA99-8664CE3320C7}"/>
                  </a:ext>
                </a:extLst>
              </p:cNvPr>
              <p:cNvCxnSpPr>
                <a:cxnSpLocks/>
              </p:cNvCxnSpPr>
              <p:nvPr/>
            </p:nvCxnSpPr>
            <p:spPr>
              <a:xfrm>
                <a:off x="1130437" y="5013887"/>
                <a:ext cx="4879203" cy="0"/>
              </a:xfrm>
              <a:prstGeom prst="line">
                <a:avLst/>
              </a:prstGeom>
              <a:noFill/>
              <a:ln w="28575" cap="sq" cmpd="sng" algn="ctr">
                <a:solidFill>
                  <a:schemeClr val="tx1"/>
                </a:solidFill>
                <a:prstDash val="solid"/>
                <a:miter lim="800000"/>
              </a:ln>
              <a:effectLst/>
            </p:spPr>
          </p:cxnSp>
        </p:grpSp>
        <p:grpSp>
          <p:nvGrpSpPr>
            <p:cNvPr id="114" name="Group 113">
              <a:extLst>
                <a:ext uri="{FF2B5EF4-FFF2-40B4-BE49-F238E27FC236}">
                  <a16:creationId xmlns:a16="http://schemas.microsoft.com/office/drawing/2014/main" id="{A85AF8A9-F82F-118D-D93D-29714FFF808D}"/>
                </a:ext>
              </a:extLst>
            </p:cNvPr>
            <p:cNvGrpSpPr/>
            <p:nvPr/>
          </p:nvGrpSpPr>
          <p:grpSpPr>
            <a:xfrm>
              <a:off x="1058437" y="2061887"/>
              <a:ext cx="72000" cy="2952000"/>
              <a:chOff x="1058437" y="2061887"/>
              <a:chExt cx="72000" cy="2520000"/>
            </a:xfrm>
          </p:grpSpPr>
          <p:cxnSp>
            <p:nvCxnSpPr>
              <p:cNvPr id="153" name="Straight Connector 152">
                <a:extLst>
                  <a:ext uri="{FF2B5EF4-FFF2-40B4-BE49-F238E27FC236}">
                    <a16:creationId xmlns:a16="http://schemas.microsoft.com/office/drawing/2014/main" id="{4CB566E9-7D19-8C0A-543D-4AA25DEA7F0C}"/>
                  </a:ext>
                </a:extLst>
              </p:cNvPr>
              <p:cNvCxnSpPr/>
              <p:nvPr/>
            </p:nvCxnSpPr>
            <p:spPr>
              <a:xfrm>
                <a:off x="1058437" y="2061887"/>
                <a:ext cx="72000" cy="0"/>
              </a:xfrm>
              <a:prstGeom prst="line">
                <a:avLst/>
              </a:prstGeom>
              <a:noFill/>
              <a:ln w="28575" cap="sq" cmpd="sng" algn="ctr">
                <a:solidFill>
                  <a:schemeClr val="tx1"/>
                </a:solidFill>
                <a:prstDash val="solid"/>
                <a:miter lim="800000"/>
              </a:ln>
              <a:effectLst/>
            </p:spPr>
          </p:cxnSp>
          <p:cxnSp>
            <p:nvCxnSpPr>
              <p:cNvPr id="154" name="Straight Connector 153">
                <a:extLst>
                  <a:ext uri="{FF2B5EF4-FFF2-40B4-BE49-F238E27FC236}">
                    <a16:creationId xmlns:a16="http://schemas.microsoft.com/office/drawing/2014/main" id="{8D4513EF-FA02-7793-B7FC-BFC2927D489B}"/>
                  </a:ext>
                </a:extLst>
              </p:cNvPr>
              <p:cNvCxnSpPr/>
              <p:nvPr/>
            </p:nvCxnSpPr>
            <p:spPr>
              <a:xfrm>
                <a:off x="1058437" y="4077887"/>
                <a:ext cx="72000" cy="0"/>
              </a:xfrm>
              <a:prstGeom prst="line">
                <a:avLst/>
              </a:prstGeom>
              <a:noFill/>
              <a:ln w="28575" cap="sq" cmpd="sng" algn="ctr">
                <a:solidFill>
                  <a:schemeClr val="tx1"/>
                </a:solidFill>
                <a:prstDash val="solid"/>
                <a:miter lim="800000"/>
              </a:ln>
              <a:effectLst/>
            </p:spPr>
          </p:cxnSp>
          <p:cxnSp>
            <p:nvCxnSpPr>
              <p:cNvPr id="155" name="Straight Connector 154">
                <a:extLst>
                  <a:ext uri="{FF2B5EF4-FFF2-40B4-BE49-F238E27FC236}">
                    <a16:creationId xmlns:a16="http://schemas.microsoft.com/office/drawing/2014/main" id="{A5FF1E3E-CD30-57E6-885B-22FF3640590F}"/>
                  </a:ext>
                </a:extLst>
              </p:cNvPr>
              <p:cNvCxnSpPr/>
              <p:nvPr/>
            </p:nvCxnSpPr>
            <p:spPr>
              <a:xfrm>
                <a:off x="1058437" y="4581887"/>
                <a:ext cx="72000" cy="0"/>
              </a:xfrm>
              <a:prstGeom prst="line">
                <a:avLst/>
              </a:prstGeom>
              <a:noFill/>
              <a:ln w="28575" cap="sq" cmpd="sng" algn="ctr">
                <a:solidFill>
                  <a:schemeClr val="tx1"/>
                </a:solidFill>
                <a:prstDash val="solid"/>
                <a:miter lim="800000"/>
              </a:ln>
              <a:effectLst/>
            </p:spPr>
          </p:cxnSp>
          <p:cxnSp>
            <p:nvCxnSpPr>
              <p:cNvPr id="156" name="Straight Connector 155">
                <a:extLst>
                  <a:ext uri="{FF2B5EF4-FFF2-40B4-BE49-F238E27FC236}">
                    <a16:creationId xmlns:a16="http://schemas.microsoft.com/office/drawing/2014/main" id="{1DB30F19-A9B3-72E0-B0DD-81780C3C1755}"/>
                  </a:ext>
                </a:extLst>
              </p:cNvPr>
              <p:cNvCxnSpPr/>
              <p:nvPr/>
            </p:nvCxnSpPr>
            <p:spPr>
              <a:xfrm>
                <a:off x="1058437" y="2565887"/>
                <a:ext cx="72000" cy="0"/>
              </a:xfrm>
              <a:prstGeom prst="line">
                <a:avLst/>
              </a:prstGeom>
              <a:noFill/>
              <a:ln w="28575" cap="sq" cmpd="sng" algn="ctr">
                <a:solidFill>
                  <a:schemeClr val="tx1"/>
                </a:solidFill>
                <a:prstDash val="solid"/>
                <a:miter lim="800000"/>
              </a:ln>
              <a:effectLst/>
            </p:spPr>
          </p:cxnSp>
          <p:cxnSp>
            <p:nvCxnSpPr>
              <p:cNvPr id="157" name="Straight Connector 156">
                <a:extLst>
                  <a:ext uri="{FF2B5EF4-FFF2-40B4-BE49-F238E27FC236}">
                    <a16:creationId xmlns:a16="http://schemas.microsoft.com/office/drawing/2014/main" id="{FBCE437B-6BAC-ADE1-B514-1FCE0A1A2100}"/>
                  </a:ext>
                </a:extLst>
              </p:cNvPr>
              <p:cNvCxnSpPr/>
              <p:nvPr/>
            </p:nvCxnSpPr>
            <p:spPr>
              <a:xfrm>
                <a:off x="1058437" y="3069887"/>
                <a:ext cx="72000" cy="0"/>
              </a:xfrm>
              <a:prstGeom prst="line">
                <a:avLst/>
              </a:prstGeom>
              <a:noFill/>
              <a:ln w="28575" cap="sq" cmpd="sng" algn="ctr">
                <a:solidFill>
                  <a:schemeClr val="tx1"/>
                </a:solidFill>
                <a:prstDash val="solid"/>
                <a:miter lim="800000"/>
              </a:ln>
              <a:effectLst/>
            </p:spPr>
          </p:cxnSp>
          <p:cxnSp>
            <p:nvCxnSpPr>
              <p:cNvPr id="158" name="Straight Connector 157">
                <a:extLst>
                  <a:ext uri="{FF2B5EF4-FFF2-40B4-BE49-F238E27FC236}">
                    <a16:creationId xmlns:a16="http://schemas.microsoft.com/office/drawing/2014/main" id="{248DA6C5-EB04-D7EA-9254-ED1B6556D769}"/>
                  </a:ext>
                </a:extLst>
              </p:cNvPr>
              <p:cNvCxnSpPr/>
              <p:nvPr/>
            </p:nvCxnSpPr>
            <p:spPr>
              <a:xfrm>
                <a:off x="1058437" y="3573887"/>
                <a:ext cx="72000" cy="0"/>
              </a:xfrm>
              <a:prstGeom prst="line">
                <a:avLst/>
              </a:prstGeom>
              <a:noFill/>
              <a:ln w="28575" cap="sq" cmpd="sng" algn="ctr">
                <a:solidFill>
                  <a:schemeClr val="tx1"/>
                </a:solidFill>
                <a:prstDash val="solid"/>
                <a:miter lim="800000"/>
              </a:ln>
              <a:effectLst/>
            </p:spPr>
          </p:cxnSp>
        </p:grpSp>
        <p:sp>
          <p:nvSpPr>
            <p:cNvPr id="115" name="TextBox 114">
              <a:extLst>
                <a:ext uri="{FF2B5EF4-FFF2-40B4-BE49-F238E27FC236}">
                  <a16:creationId xmlns:a16="http://schemas.microsoft.com/office/drawing/2014/main" id="{88458AF9-82CE-D4A1-F94D-6765A8AD0F74}"/>
                </a:ext>
              </a:extLst>
            </p:cNvPr>
            <p:cNvSpPr txBox="1"/>
            <p:nvPr/>
          </p:nvSpPr>
          <p:spPr>
            <a:xfrm rot="16200000">
              <a:off x="-937167" y="3509314"/>
              <a:ext cx="2949754" cy="307777"/>
            </a:xfrm>
            <a:prstGeom prst="rect">
              <a:avLst/>
            </a:prstGeom>
            <a:noFill/>
            <a:ln>
              <a:solidFill>
                <a:srgbClr val="FFFFFF"/>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en-GB" sz="1400" i="0" u="none" strike="noStrike" kern="0" cap="none" spc="0" normalizeH="0" baseline="0" noProof="0" dirty="0">
                  <a:ln>
                    <a:noFill/>
                  </a:ln>
                  <a:effectLst/>
                  <a:uLnTx/>
                  <a:uFillTx/>
                  <a:latin typeface="+mj-lt"/>
                  <a:cs typeface="Arial"/>
                  <a:sym typeface="Arial"/>
                </a:rPr>
                <a:t>Cumulative Survival</a:t>
              </a:r>
            </a:p>
          </p:txBody>
        </p:sp>
        <p:grpSp>
          <p:nvGrpSpPr>
            <p:cNvPr id="116" name="Group 115">
              <a:extLst>
                <a:ext uri="{FF2B5EF4-FFF2-40B4-BE49-F238E27FC236}">
                  <a16:creationId xmlns:a16="http://schemas.microsoft.com/office/drawing/2014/main" id="{CD254CB7-624E-5C60-2338-E56E17683014}"/>
                </a:ext>
              </a:extLst>
            </p:cNvPr>
            <p:cNvGrpSpPr/>
            <p:nvPr/>
          </p:nvGrpSpPr>
          <p:grpSpPr>
            <a:xfrm>
              <a:off x="872861" y="1971719"/>
              <a:ext cx="164592" cy="3129935"/>
              <a:chOff x="872861" y="1971719"/>
              <a:chExt cx="164592" cy="3129935"/>
            </a:xfrm>
          </p:grpSpPr>
          <p:sp>
            <p:nvSpPr>
              <p:cNvPr id="147" name="Rectangle 146">
                <a:extLst>
                  <a:ext uri="{FF2B5EF4-FFF2-40B4-BE49-F238E27FC236}">
                    <a16:creationId xmlns:a16="http://schemas.microsoft.com/office/drawing/2014/main" id="{3D46A0D7-1007-C144-3094-B98E306E7171}"/>
                  </a:ext>
                </a:extLst>
              </p:cNvPr>
              <p:cNvSpPr/>
              <p:nvPr/>
            </p:nvSpPr>
            <p:spPr>
              <a:xfrm>
                <a:off x="872861" y="2561706"/>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0.8</a:t>
                </a:r>
              </a:p>
            </p:txBody>
          </p:sp>
          <p:sp>
            <p:nvSpPr>
              <p:cNvPr id="148" name="Rectangle 147">
                <a:extLst>
                  <a:ext uri="{FF2B5EF4-FFF2-40B4-BE49-F238E27FC236}">
                    <a16:creationId xmlns:a16="http://schemas.microsoft.com/office/drawing/2014/main" id="{13EC296C-CC61-098D-80F4-FF8DB4360B3F}"/>
                  </a:ext>
                </a:extLst>
              </p:cNvPr>
              <p:cNvSpPr/>
              <p:nvPr/>
            </p:nvSpPr>
            <p:spPr>
              <a:xfrm>
                <a:off x="872861" y="3151693"/>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0.6</a:t>
                </a:r>
              </a:p>
            </p:txBody>
          </p:sp>
          <p:sp>
            <p:nvSpPr>
              <p:cNvPr id="149" name="Rectangle 148">
                <a:extLst>
                  <a:ext uri="{FF2B5EF4-FFF2-40B4-BE49-F238E27FC236}">
                    <a16:creationId xmlns:a16="http://schemas.microsoft.com/office/drawing/2014/main" id="{F8AD8F04-8BEB-9C3A-1F8D-FA45C1DCECA8}"/>
                  </a:ext>
                </a:extLst>
              </p:cNvPr>
              <p:cNvSpPr/>
              <p:nvPr/>
            </p:nvSpPr>
            <p:spPr>
              <a:xfrm>
                <a:off x="872861" y="1971719"/>
                <a:ext cx="164592" cy="180000"/>
              </a:xfrm>
              <a:prstGeom prst="rect">
                <a:avLst/>
              </a:prstGeom>
              <a:ln>
                <a:solidFill>
                  <a:srgbClr val="FFFFFF"/>
                </a:solid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1.0</a:t>
                </a:r>
              </a:p>
            </p:txBody>
          </p:sp>
          <p:sp>
            <p:nvSpPr>
              <p:cNvPr id="150" name="Rectangle 149">
                <a:extLst>
                  <a:ext uri="{FF2B5EF4-FFF2-40B4-BE49-F238E27FC236}">
                    <a16:creationId xmlns:a16="http://schemas.microsoft.com/office/drawing/2014/main" id="{FBE75CCF-B52C-F96D-9817-933C6DA40BFE}"/>
                  </a:ext>
                </a:extLst>
              </p:cNvPr>
              <p:cNvSpPr/>
              <p:nvPr/>
            </p:nvSpPr>
            <p:spPr>
              <a:xfrm>
                <a:off x="872861" y="4921654"/>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0.0</a:t>
                </a:r>
              </a:p>
            </p:txBody>
          </p:sp>
          <p:sp>
            <p:nvSpPr>
              <p:cNvPr id="151" name="Rectangle 150">
                <a:extLst>
                  <a:ext uri="{FF2B5EF4-FFF2-40B4-BE49-F238E27FC236}">
                    <a16:creationId xmlns:a16="http://schemas.microsoft.com/office/drawing/2014/main" id="{55FF6F0D-F869-825D-54D8-335445E38C7F}"/>
                  </a:ext>
                </a:extLst>
              </p:cNvPr>
              <p:cNvSpPr/>
              <p:nvPr/>
            </p:nvSpPr>
            <p:spPr>
              <a:xfrm>
                <a:off x="872861" y="3741680"/>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0.4</a:t>
                </a:r>
              </a:p>
            </p:txBody>
          </p:sp>
          <p:sp>
            <p:nvSpPr>
              <p:cNvPr id="152" name="Rectangle 151">
                <a:extLst>
                  <a:ext uri="{FF2B5EF4-FFF2-40B4-BE49-F238E27FC236}">
                    <a16:creationId xmlns:a16="http://schemas.microsoft.com/office/drawing/2014/main" id="{FD2320EA-6333-2343-855F-1C0F224996B6}"/>
                  </a:ext>
                </a:extLst>
              </p:cNvPr>
              <p:cNvSpPr/>
              <p:nvPr/>
            </p:nvSpPr>
            <p:spPr>
              <a:xfrm>
                <a:off x="872861" y="4331667"/>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0.2</a:t>
                </a:r>
              </a:p>
            </p:txBody>
          </p:sp>
        </p:grpSp>
        <p:sp>
          <p:nvSpPr>
            <p:cNvPr id="117" name="TextBox 116">
              <a:extLst>
                <a:ext uri="{FF2B5EF4-FFF2-40B4-BE49-F238E27FC236}">
                  <a16:creationId xmlns:a16="http://schemas.microsoft.com/office/drawing/2014/main" id="{46DC1728-1F67-9C0A-D179-5BACFAF09396}"/>
                </a:ext>
              </a:extLst>
            </p:cNvPr>
            <p:cNvSpPr txBox="1"/>
            <p:nvPr/>
          </p:nvSpPr>
          <p:spPr>
            <a:xfrm>
              <a:off x="1130439" y="5325890"/>
              <a:ext cx="4807279" cy="318675"/>
            </a:xfrm>
            <a:prstGeom prst="rect">
              <a:avLst/>
            </a:prstGeom>
            <a:noFill/>
            <a:ln>
              <a:no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en-GB" sz="1400" i="0" u="none" strike="noStrike" kern="0" cap="none" spc="0" normalizeH="0" baseline="0" noProof="0" dirty="0">
                  <a:ln>
                    <a:noFill/>
                  </a:ln>
                  <a:effectLst/>
                  <a:uLnTx/>
                  <a:uFillTx/>
                  <a:latin typeface="+mj-lt"/>
                  <a:cs typeface="Arial"/>
                  <a:sym typeface="Arial"/>
                </a:rPr>
                <a:t>Time to Event (Qualified Surgical Success), in Months</a:t>
              </a:r>
            </a:p>
          </p:txBody>
        </p:sp>
        <p:grpSp>
          <p:nvGrpSpPr>
            <p:cNvPr id="118" name="Group 117">
              <a:extLst>
                <a:ext uri="{FF2B5EF4-FFF2-40B4-BE49-F238E27FC236}">
                  <a16:creationId xmlns:a16="http://schemas.microsoft.com/office/drawing/2014/main" id="{EDA32224-DCE5-4AF8-4C3B-AE56EDDE0421}"/>
                </a:ext>
              </a:extLst>
            </p:cNvPr>
            <p:cNvGrpSpPr/>
            <p:nvPr/>
          </p:nvGrpSpPr>
          <p:grpSpPr>
            <a:xfrm>
              <a:off x="1130437" y="5142226"/>
              <a:ext cx="4813472" cy="216000"/>
              <a:chOff x="1130437" y="4710226"/>
              <a:chExt cx="4813472" cy="216000"/>
            </a:xfrm>
          </p:grpSpPr>
          <p:sp>
            <p:nvSpPr>
              <p:cNvPr id="142" name="Rectangle 141">
                <a:extLst>
                  <a:ext uri="{FF2B5EF4-FFF2-40B4-BE49-F238E27FC236}">
                    <a16:creationId xmlns:a16="http://schemas.microsoft.com/office/drawing/2014/main" id="{6A6F401E-3333-7EAB-CD29-F0BECA994D18}"/>
                  </a:ext>
                </a:extLst>
              </p:cNvPr>
              <p:cNvSpPr/>
              <p:nvPr/>
            </p:nvSpPr>
            <p:spPr>
              <a:xfrm>
                <a:off x="1130437" y="4710226"/>
                <a:ext cx="360000" cy="216000"/>
              </a:xfrm>
              <a:prstGeom prst="rect">
                <a:avLst/>
              </a:prstGeom>
              <a:ln>
                <a:solidFill>
                  <a:srgbClr val="FFFFFF"/>
                </a:solid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a:t>
                </a:r>
              </a:p>
            </p:txBody>
          </p:sp>
          <p:sp>
            <p:nvSpPr>
              <p:cNvPr id="143" name="Rectangle 142">
                <a:extLst>
                  <a:ext uri="{FF2B5EF4-FFF2-40B4-BE49-F238E27FC236}">
                    <a16:creationId xmlns:a16="http://schemas.microsoft.com/office/drawing/2014/main" id="{7E8303DB-5119-0DA2-E279-5413543A20C3}"/>
                  </a:ext>
                </a:extLst>
              </p:cNvPr>
              <p:cNvSpPr/>
              <p:nvPr/>
            </p:nvSpPr>
            <p:spPr>
              <a:xfrm>
                <a:off x="2243805"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20</a:t>
                </a:r>
              </a:p>
            </p:txBody>
          </p:sp>
          <p:sp>
            <p:nvSpPr>
              <p:cNvPr id="144" name="Rectangle 143">
                <a:extLst>
                  <a:ext uri="{FF2B5EF4-FFF2-40B4-BE49-F238E27FC236}">
                    <a16:creationId xmlns:a16="http://schemas.microsoft.com/office/drawing/2014/main" id="{E02AEDF6-6B30-CF1F-BD18-A0C8858846C9}"/>
                  </a:ext>
                </a:extLst>
              </p:cNvPr>
              <p:cNvSpPr/>
              <p:nvPr/>
            </p:nvSpPr>
            <p:spPr>
              <a:xfrm>
                <a:off x="3357173"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40</a:t>
                </a:r>
              </a:p>
            </p:txBody>
          </p:sp>
          <p:sp>
            <p:nvSpPr>
              <p:cNvPr id="145" name="Rectangle 144">
                <a:extLst>
                  <a:ext uri="{FF2B5EF4-FFF2-40B4-BE49-F238E27FC236}">
                    <a16:creationId xmlns:a16="http://schemas.microsoft.com/office/drawing/2014/main" id="{EC15DF33-B650-BB30-028A-F4D24768D869}"/>
                  </a:ext>
                </a:extLst>
              </p:cNvPr>
              <p:cNvSpPr/>
              <p:nvPr/>
            </p:nvSpPr>
            <p:spPr>
              <a:xfrm>
                <a:off x="4470541"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60</a:t>
                </a:r>
              </a:p>
            </p:txBody>
          </p:sp>
          <p:sp>
            <p:nvSpPr>
              <p:cNvPr id="146" name="Rectangle 145">
                <a:extLst>
                  <a:ext uri="{FF2B5EF4-FFF2-40B4-BE49-F238E27FC236}">
                    <a16:creationId xmlns:a16="http://schemas.microsoft.com/office/drawing/2014/main" id="{15135959-737A-3F09-A636-57C1942D27AB}"/>
                  </a:ext>
                </a:extLst>
              </p:cNvPr>
              <p:cNvSpPr/>
              <p:nvPr/>
            </p:nvSpPr>
            <p:spPr>
              <a:xfrm>
                <a:off x="5583909"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80</a:t>
                </a:r>
              </a:p>
            </p:txBody>
          </p:sp>
        </p:grpSp>
        <p:grpSp>
          <p:nvGrpSpPr>
            <p:cNvPr id="119" name="Group 118">
              <a:extLst>
                <a:ext uri="{FF2B5EF4-FFF2-40B4-BE49-F238E27FC236}">
                  <a16:creationId xmlns:a16="http://schemas.microsoft.com/office/drawing/2014/main" id="{7517E1FE-851A-C062-0D95-3CF16C7DAA22}"/>
                </a:ext>
              </a:extLst>
            </p:cNvPr>
            <p:cNvGrpSpPr/>
            <p:nvPr/>
          </p:nvGrpSpPr>
          <p:grpSpPr>
            <a:xfrm>
              <a:off x="1310437" y="5013887"/>
              <a:ext cx="4453472" cy="72000"/>
              <a:chOff x="1310437" y="4581887"/>
              <a:chExt cx="4453472" cy="72000"/>
            </a:xfrm>
          </p:grpSpPr>
          <p:cxnSp>
            <p:nvCxnSpPr>
              <p:cNvPr id="137" name="Straight Connector 136">
                <a:extLst>
                  <a:ext uri="{FF2B5EF4-FFF2-40B4-BE49-F238E27FC236}">
                    <a16:creationId xmlns:a16="http://schemas.microsoft.com/office/drawing/2014/main" id="{AD6FD469-A7C1-EF60-BBA2-2AC20684500B}"/>
                  </a:ext>
                </a:extLst>
              </p:cNvPr>
              <p:cNvCxnSpPr>
                <a:cxnSpLocks/>
              </p:cNvCxnSpPr>
              <p:nvPr/>
            </p:nvCxnSpPr>
            <p:spPr>
              <a:xfrm>
                <a:off x="1310437" y="4581887"/>
                <a:ext cx="0" cy="72000"/>
              </a:xfrm>
              <a:prstGeom prst="line">
                <a:avLst/>
              </a:prstGeom>
              <a:noFill/>
              <a:ln w="28575" cap="sq" cmpd="sng" algn="ctr">
                <a:solidFill>
                  <a:schemeClr val="tx1"/>
                </a:solidFill>
                <a:prstDash val="solid"/>
                <a:miter lim="800000"/>
              </a:ln>
              <a:effectLst/>
            </p:spPr>
          </p:cxnSp>
          <p:cxnSp>
            <p:nvCxnSpPr>
              <p:cNvPr id="138" name="Straight Connector 137">
                <a:extLst>
                  <a:ext uri="{FF2B5EF4-FFF2-40B4-BE49-F238E27FC236}">
                    <a16:creationId xmlns:a16="http://schemas.microsoft.com/office/drawing/2014/main" id="{3A289AE8-16DC-83B8-B936-4E395FD16200}"/>
                  </a:ext>
                </a:extLst>
              </p:cNvPr>
              <p:cNvCxnSpPr>
                <a:cxnSpLocks/>
              </p:cNvCxnSpPr>
              <p:nvPr/>
            </p:nvCxnSpPr>
            <p:spPr>
              <a:xfrm>
                <a:off x="2423805" y="4581887"/>
                <a:ext cx="0" cy="72000"/>
              </a:xfrm>
              <a:prstGeom prst="line">
                <a:avLst/>
              </a:prstGeom>
              <a:noFill/>
              <a:ln w="28575" cap="sq" cmpd="sng" algn="ctr">
                <a:solidFill>
                  <a:schemeClr val="tx1"/>
                </a:solidFill>
                <a:prstDash val="solid"/>
                <a:miter lim="800000"/>
              </a:ln>
              <a:effectLst/>
            </p:spPr>
          </p:cxnSp>
          <p:cxnSp>
            <p:nvCxnSpPr>
              <p:cNvPr id="139" name="Straight Connector 138">
                <a:extLst>
                  <a:ext uri="{FF2B5EF4-FFF2-40B4-BE49-F238E27FC236}">
                    <a16:creationId xmlns:a16="http://schemas.microsoft.com/office/drawing/2014/main" id="{96BCE06F-70C1-A335-678D-FA86B5B183F2}"/>
                  </a:ext>
                </a:extLst>
              </p:cNvPr>
              <p:cNvCxnSpPr>
                <a:cxnSpLocks/>
              </p:cNvCxnSpPr>
              <p:nvPr/>
            </p:nvCxnSpPr>
            <p:spPr>
              <a:xfrm>
                <a:off x="3537173" y="4581887"/>
                <a:ext cx="0" cy="72000"/>
              </a:xfrm>
              <a:prstGeom prst="line">
                <a:avLst/>
              </a:prstGeom>
              <a:noFill/>
              <a:ln w="28575" cap="sq" cmpd="sng" algn="ctr">
                <a:solidFill>
                  <a:schemeClr val="tx1"/>
                </a:solidFill>
                <a:prstDash val="solid"/>
                <a:miter lim="800000"/>
              </a:ln>
              <a:effectLst/>
            </p:spPr>
          </p:cxnSp>
          <p:cxnSp>
            <p:nvCxnSpPr>
              <p:cNvPr id="140" name="Straight Connector 139">
                <a:extLst>
                  <a:ext uri="{FF2B5EF4-FFF2-40B4-BE49-F238E27FC236}">
                    <a16:creationId xmlns:a16="http://schemas.microsoft.com/office/drawing/2014/main" id="{4AE057A5-F3EA-051F-F8C7-B453288B29FB}"/>
                  </a:ext>
                </a:extLst>
              </p:cNvPr>
              <p:cNvCxnSpPr>
                <a:cxnSpLocks/>
              </p:cNvCxnSpPr>
              <p:nvPr/>
            </p:nvCxnSpPr>
            <p:spPr>
              <a:xfrm>
                <a:off x="4650541" y="4581887"/>
                <a:ext cx="0" cy="72000"/>
              </a:xfrm>
              <a:prstGeom prst="line">
                <a:avLst/>
              </a:prstGeom>
              <a:noFill/>
              <a:ln w="28575" cap="sq" cmpd="sng" algn="ctr">
                <a:solidFill>
                  <a:schemeClr val="tx1"/>
                </a:solidFill>
                <a:prstDash val="solid"/>
                <a:miter lim="800000"/>
              </a:ln>
              <a:effectLst/>
            </p:spPr>
          </p:cxnSp>
          <p:cxnSp>
            <p:nvCxnSpPr>
              <p:cNvPr id="141" name="Straight Connector 140">
                <a:extLst>
                  <a:ext uri="{FF2B5EF4-FFF2-40B4-BE49-F238E27FC236}">
                    <a16:creationId xmlns:a16="http://schemas.microsoft.com/office/drawing/2014/main" id="{9CF914C7-72EA-B9BA-7A1E-4AD11CF82C30}"/>
                  </a:ext>
                </a:extLst>
              </p:cNvPr>
              <p:cNvCxnSpPr>
                <a:cxnSpLocks/>
              </p:cNvCxnSpPr>
              <p:nvPr/>
            </p:nvCxnSpPr>
            <p:spPr>
              <a:xfrm>
                <a:off x="5763909" y="4581887"/>
                <a:ext cx="0" cy="72000"/>
              </a:xfrm>
              <a:prstGeom prst="line">
                <a:avLst/>
              </a:prstGeom>
              <a:noFill/>
              <a:ln w="28575" cap="sq" cmpd="sng" algn="ctr">
                <a:solidFill>
                  <a:schemeClr val="tx1"/>
                </a:solidFill>
                <a:prstDash val="solid"/>
                <a:miter lim="800000"/>
              </a:ln>
              <a:effectLst/>
            </p:spPr>
          </p:cxnSp>
        </p:grpSp>
        <p:grpSp>
          <p:nvGrpSpPr>
            <p:cNvPr id="120" name="Group 119">
              <a:extLst>
                <a:ext uri="{FF2B5EF4-FFF2-40B4-BE49-F238E27FC236}">
                  <a16:creationId xmlns:a16="http://schemas.microsoft.com/office/drawing/2014/main" id="{ACE32C8F-D793-CF9E-9D6A-0A5C4498EB37}"/>
                </a:ext>
              </a:extLst>
            </p:cNvPr>
            <p:cNvGrpSpPr/>
            <p:nvPr/>
          </p:nvGrpSpPr>
          <p:grpSpPr>
            <a:xfrm>
              <a:off x="1359553" y="2242236"/>
              <a:ext cx="3862320" cy="1699191"/>
              <a:chOff x="1359553" y="2242236"/>
              <a:chExt cx="3862320" cy="1699191"/>
            </a:xfrm>
          </p:grpSpPr>
          <p:sp>
            <p:nvSpPr>
              <p:cNvPr id="124" name="Freeform: Shape 123">
                <a:extLst>
                  <a:ext uri="{FF2B5EF4-FFF2-40B4-BE49-F238E27FC236}">
                    <a16:creationId xmlns:a16="http://schemas.microsoft.com/office/drawing/2014/main" id="{AD530E36-99FC-634D-BD63-7A02E13F6430}"/>
                  </a:ext>
                </a:extLst>
              </p:cNvPr>
              <p:cNvSpPr/>
              <p:nvPr/>
            </p:nvSpPr>
            <p:spPr>
              <a:xfrm>
                <a:off x="1359553" y="2242236"/>
                <a:ext cx="3852156" cy="1657314"/>
              </a:xfrm>
              <a:custGeom>
                <a:avLst/>
                <a:gdLst>
                  <a:gd name="connsiteX0" fmla="*/ 3852156 w 3852156"/>
                  <a:gd name="connsiteY0" fmla="*/ 1659273 h 1659273"/>
                  <a:gd name="connsiteX1" fmla="*/ 3064446 w 3852156"/>
                  <a:gd name="connsiteY1" fmla="*/ 1659273 h 1659273"/>
                  <a:gd name="connsiteX2" fmla="*/ 3064446 w 3852156"/>
                  <a:gd name="connsiteY2" fmla="*/ 1393739 h 1659273"/>
                  <a:gd name="connsiteX3" fmla="*/ 2345343 w 3852156"/>
                  <a:gd name="connsiteY3" fmla="*/ 1393739 h 1659273"/>
                  <a:gd name="connsiteX4" fmla="*/ 2345343 w 3852156"/>
                  <a:gd name="connsiteY4" fmla="*/ 1271771 h 1659273"/>
                  <a:gd name="connsiteX5" fmla="*/ 1622429 w 3852156"/>
                  <a:gd name="connsiteY5" fmla="*/ 1271771 h 1659273"/>
                  <a:gd name="connsiteX6" fmla="*/ 1622429 w 3852156"/>
                  <a:gd name="connsiteY6" fmla="*/ 1175213 h 1659273"/>
                  <a:gd name="connsiteX7" fmla="*/ 1504272 w 3852156"/>
                  <a:gd name="connsiteY7" fmla="*/ 1175213 h 1659273"/>
                  <a:gd name="connsiteX8" fmla="*/ 1504272 w 3852156"/>
                  <a:gd name="connsiteY8" fmla="*/ 1076114 h 1659273"/>
                  <a:gd name="connsiteX9" fmla="*/ 1177754 w 3852156"/>
                  <a:gd name="connsiteY9" fmla="*/ 1076114 h 1659273"/>
                  <a:gd name="connsiteX10" fmla="*/ 1177754 w 3852156"/>
                  <a:gd name="connsiteY10" fmla="*/ 984637 h 1659273"/>
                  <a:gd name="connsiteX11" fmla="*/ 842341 w 3852156"/>
                  <a:gd name="connsiteY11" fmla="*/ 984637 h 1659273"/>
                  <a:gd name="connsiteX12" fmla="*/ 842341 w 3852156"/>
                  <a:gd name="connsiteY12" fmla="*/ 893162 h 1659273"/>
                  <a:gd name="connsiteX13" fmla="*/ 668283 w 3852156"/>
                  <a:gd name="connsiteY13" fmla="*/ 893162 h 1659273"/>
                  <a:gd name="connsiteX14" fmla="*/ 668283 w 3852156"/>
                  <a:gd name="connsiteY14" fmla="*/ 814391 h 1659273"/>
                  <a:gd name="connsiteX15" fmla="*/ 625086 w 3852156"/>
                  <a:gd name="connsiteY15" fmla="*/ 814391 h 1659273"/>
                  <a:gd name="connsiteX16" fmla="*/ 625086 w 3852156"/>
                  <a:gd name="connsiteY16" fmla="*/ 717832 h 1659273"/>
                  <a:gd name="connsiteX17" fmla="*/ 459921 w 3852156"/>
                  <a:gd name="connsiteY17" fmla="*/ 717832 h 1659273"/>
                  <a:gd name="connsiteX18" fmla="*/ 459921 w 3852156"/>
                  <a:gd name="connsiteY18" fmla="*/ 539963 h 1659273"/>
                  <a:gd name="connsiteX19" fmla="*/ 398937 w 3852156"/>
                  <a:gd name="connsiteY19" fmla="*/ 539963 h 1659273"/>
                  <a:gd name="connsiteX20" fmla="*/ 398937 w 3852156"/>
                  <a:gd name="connsiteY20" fmla="*/ 445946 h 1659273"/>
                  <a:gd name="connsiteX21" fmla="*/ 231231 w 3852156"/>
                  <a:gd name="connsiteY21" fmla="*/ 445946 h 1659273"/>
                  <a:gd name="connsiteX22" fmla="*/ 231231 w 3852156"/>
                  <a:gd name="connsiteY22" fmla="*/ 174059 h 1659273"/>
                  <a:gd name="connsiteX23" fmla="*/ 180411 w 3852156"/>
                  <a:gd name="connsiteY23" fmla="*/ 174059 h 1659273"/>
                  <a:gd name="connsiteX24" fmla="*/ 180411 w 3852156"/>
                  <a:gd name="connsiteY24" fmla="*/ 0 h 1659273"/>
                  <a:gd name="connsiteX25" fmla="*/ 0 w 3852156"/>
                  <a:gd name="connsiteY25" fmla="*/ 0 h 165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52156" h="1659273">
                    <a:moveTo>
                      <a:pt x="3852156" y="1659273"/>
                    </a:moveTo>
                    <a:lnTo>
                      <a:pt x="3064446" y="1659273"/>
                    </a:lnTo>
                    <a:lnTo>
                      <a:pt x="3064446" y="1393739"/>
                    </a:lnTo>
                    <a:lnTo>
                      <a:pt x="2345343" y="1393739"/>
                    </a:lnTo>
                    <a:lnTo>
                      <a:pt x="2345343" y="1271771"/>
                    </a:lnTo>
                    <a:lnTo>
                      <a:pt x="1622429" y="1271771"/>
                    </a:lnTo>
                    <a:lnTo>
                      <a:pt x="1622429" y="1175213"/>
                    </a:lnTo>
                    <a:lnTo>
                      <a:pt x="1504272" y="1175213"/>
                    </a:lnTo>
                    <a:lnTo>
                      <a:pt x="1504272" y="1076114"/>
                    </a:lnTo>
                    <a:lnTo>
                      <a:pt x="1177754" y="1076114"/>
                    </a:lnTo>
                    <a:lnTo>
                      <a:pt x="1177754" y="984637"/>
                    </a:lnTo>
                    <a:lnTo>
                      <a:pt x="842341" y="984637"/>
                    </a:lnTo>
                    <a:lnTo>
                      <a:pt x="842341" y="893162"/>
                    </a:lnTo>
                    <a:lnTo>
                      <a:pt x="668283" y="893162"/>
                    </a:lnTo>
                    <a:lnTo>
                      <a:pt x="668283" y="814391"/>
                    </a:lnTo>
                    <a:lnTo>
                      <a:pt x="625086" y="814391"/>
                    </a:lnTo>
                    <a:lnTo>
                      <a:pt x="625086" y="717832"/>
                    </a:lnTo>
                    <a:lnTo>
                      <a:pt x="459921" y="717832"/>
                    </a:lnTo>
                    <a:lnTo>
                      <a:pt x="459921" y="539963"/>
                    </a:lnTo>
                    <a:lnTo>
                      <a:pt x="398937" y="539963"/>
                    </a:lnTo>
                    <a:lnTo>
                      <a:pt x="398937" y="445946"/>
                    </a:lnTo>
                    <a:lnTo>
                      <a:pt x="231231" y="445946"/>
                    </a:lnTo>
                    <a:lnTo>
                      <a:pt x="231231" y="174059"/>
                    </a:lnTo>
                    <a:lnTo>
                      <a:pt x="180411" y="174059"/>
                    </a:lnTo>
                    <a:lnTo>
                      <a:pt x="180411" y="0"/>
                    </a:lnTo>
                    <a:lnTo>
                      <a:pt x="0" y="0"/>
                    </a:lnTo>
                  </a:path>
                </a:pathLst>
              </a:custGeom>
              <a:noFill/>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5" name="Freeform: Shape 124">
                <a:extLst>
                  <a:ext uri="{FF2B5EF4-FFF2-40B4-BE49-F238E27FC236}">
                    <a16:creationId xmlns:a16="http://schemas.microsoft.com/office/drawing/2014/main" id="{AE65ABAE-112C-EA89-E4E4-E8E6B8D6D48C}"/>
                  </a:ext>
                </a:extLst>
              </p:cNvPr>
              <p:cNvSpPr/>
              <p:nvPr/>
            </p:nvSpPr>
            <p:spPr>
              <a:xfrm>
                <a:off x="5209168"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6" name="Freeform: Shape 125">
                <a:extLst>
                  <a:ext uri="{FF2B5EF4-FFF2-40B4-BE49-F238E27FC236}">
                    <a16:creationId xmlns:a16="http://schemas.microsoft.com/office/drawing/2014/main" id="{743106EF-08A7-5592-3CF0-F4D0210E52A8}"/>
                  </a:ext>
                </a:extLst>
              </p:cNvPr>
              <p:cNvSpPr/>
              <p:nvPr/>
            </p:nvSpPr>
            <p:spPr>
              <a:xfrm>
                <a:off x="5098635"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7" name="Freeform: Shape 126">
                <a:extLst>
                  <a:ext uri="{FF2B5EF4-FFF2-40B4-BE49-F238E27FC236}">
                    <a16:creationId xmlns:a16="http://schemas.microsoft.com/office/drawing/2014/main" id="{D1FAE51D-D19E-3265-2683-ED8C19973974}"/>
                  </a:ext>
                </a:extLst>
              </p:cNvPr>
              <p:cNvSpPr/>
              <p:nvPr/>
            </p:nvSpPr>
            <p:spPr>
              <a:xfrm>
                <a:off x="5037651"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8" name="Freeform: Shape 127">
                <a:extLst>
                  <a:ext uri="{FF2B5EF4-FFF2-40B4-BE49-F238E27FC236}">
                    <a16:creationId xmlns:a16="http://schemas.microsoft.com/office/drawing/2014/main" id="{FC8BA0F3-0222-E5B4-D8B7-2D65987DDFA1}"/>
                  </a:ext>
                </a:extLst>
              </p:cNvPr>
              <p:cNvSpPr/>
              <p:nvPr/>
            </p:nvSpPr>
            <p:spPr>
              <a:xfrm>
                <a:off x="4825477"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9" name="Freeform: Shape 128">
                <a:extLst>
                  <a:ext uri="{FF2B5EF4-FFF2-40B4-BE49-F238E27FC236}">
                    <a16:creationId xmlns:a16="http://schemas.microsoft.com/office/drawing/2014/main" id="{9614C77E-F0BA-678F-51DE-E263E0E681A1}"/>
                  </a:ext>
                </a:extLst>
              </p:cNvPr>
              <p:cNvSpPr/>
              <p:nvPr/>
            </p:nvSpPr>
            <p:spPr>
              <a:xfrm>
                <a:off x="4319818"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0" name="Freeform: Shape 129">
                <a:extLst>
                  <a:ext uri="{FF2B5EF4-FFF2-40B4-BE49-F238E27FC236}">
                    <a16:creationId xmlns:a16="http://schemas.microsoft.com/office/drawing/2014/main" id="{3C64BBC5-71D8-7273-95C5-87B88A6A86C1}"/>
                  </a:ext>
                </a:extLst>
              </p:cNvPr>
              <p:cNvSpPr/>
              <p:nvPr/>
            </p:nvSpPr>
            <p:spPr>
              <a:xfrm>
                <a:off x="4209285"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1" name="Freeform: Shape 130">
                <a:extLst>
                  <a:ext uri="{FF2B5EF4-FFF2-40B4-BE49-F238E27FC236}">
                    <a16:creationId xmlns:a16="http://schemas.microsoft.com/office/drawing/2014/main" id="{2AB54055-BE0B-49AF-F6A9-BB5D87F7A010}"/>
                  </a:ext>
                </a:extLst>
              </p:cNvPr>
              <p:cNvSpPr/>
              <p:nvPr/>
            </p:nvSpPr>
            <p:spPr>
              <a:xfrm>
                <a:off x="4155924"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2" name="Freeform: Shape 131">
                <a:extLst>
                  <a:ext uri="{FF2B5EF4-FFF2-40B4-BE49-F238E27FC236}">
                    <a16:creationId xmlns:a16="http://schemas.microsoft.com/office/drawing/2014/main" id="{ABE378B0-C235-271A-10D6-92B5D44C393B}"/>
                  </a:ext>
                </a:extLst>
              </p:cNvPr>
              <p:cNvSpPr/>
              <p:nvPr/>
            </p:nvSpPr>
            <p:spPr>
              <a:xfrm>
                <a:off x="4041579"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3" name="Freeform: Shape 132">
                <a:extLst>
                  <a:ext uri="{FF2B5EF4-FFF2-40B4-BE49-F238E27FC236}">
                    <a16:creationId xmlns:a16="http://schemas.microsoft.com/office/drawing/2014/main" id="{5A080C73-2BB2-AE83-5005-CD74BBFA1C03}"/>
                  </a:ext>
                </a:extLst>
              </p:cNvPr>
              <p:cNvSpPr/>
              <p:nvPr/>
            </p:nvSpPr>
            <p:spPr>
              <a:xfrm>
                <a:off x="3871332"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4" name="Freeform: Shape 133">
                <a:extLst>
                  <a:ext uri="{FF2B5EF4-FFF2-40B4-BE49-F238E27FC236}">
                    <a16:creationId xmlns:a16="http://schemas.microsoft.com/office/drawing/2014/main" id="{F5309F98-9453-D369-456F-EA63E3BD6360}"/>
                  </a:ext>
                </a:extLst>
              </p:cNvPr>
              <p:cNvSpPr/>
              <p:nvPr/>
            </p:nvSpPr>
            <p:spPr>
              <a:xfrm>
                <a:off x="3817971"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5" name="Freeform: Shape 134">
                <a:extLst>
                  <a:ext uri="{FF2B5EF4-FFF2-40B4-BE49-F238E27FC236}">
                    <a16:creationId xmlns:a16="http://schemas.microsoft.com/office/drawing/2014/main" id="{27F45120-E7B5-8ABE-E311-5C9F5557DC0B}"/>
                  </a:ext>
                </a:extLst>
              </p:cNvPr>
              <p:cNvSpPr/>
              <p:nvPr/>
            </p:nvSpPr>
            <p:spPr>
              <a:xfrm>
                <a:off x="2760915" y="3279010"/>
                <a:ext cx="12705" cy="77409"/>
              </a:xfrm>
              <a:custGeom>
                <a:avLst/>
                <a:gdLst>
                  <a:gd name="connsiteX0" fmla="*/ 0 w 12705"/>
                  <a:gd name="connsiteY0" fmla="*/ 0 h 77500"/>
                  <a:gd name="connsiteX1" fmla="*/ 0 w 12705"/>
                  <a:gd name="connsiteY1" fmla="*/ 77501 h 77500"/>
                </a:gdLst>
                <a:ahLst/>
                <a:cxnLst>
                  <a:cxn ang="0">
                    <a:pos x="connsiteX0" y="connsiteY0"/>
                  </a:cxn>
                  <a:cxn ang="0">
                    <a:pos x="connsiteX1" y="connsiteY1"/>
                  </a:cxn>
                </a:cxnLst>
                <a:rect l="l" t="t" r="r" b="b"/>
                <a:pathLst>
                  <a:path w="12705" h="77500">
                    <a:moveTo>
                      <a:pt x="0" y="0"/>
                    </a:moveTo>
                    <a:lnTo>
                      <a:pt x="0" y="7750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6" name="Freeform: Shape 135">
                <a:extLst>
                  <a:ext uri="{FF2B5EF4-FFF2-40B4-BE49-F238E27FC236}">
                    <a16:creationId xmlns:a16="http://schemas.microsoft.com/office/drawing/2014/main" id="{5D81B483-854D-6785-D36D-CE07725BCA3C}"/>
                  </a:ext>
                </a:extLst>
              </p:cNvPr>
              <p:cNvSpPr/>
              <p:nvPr/>
            </p:nvSpPr>
            <p:spPr>
              <a:xfrm>
                <a:off x="2649111" y="3279010"/>
                <a:ext cx="12705" cy="77409"/>
              </a:xfrm>
              <a:custGeom>
                <a:avLst/>
                <a:gdLst>
                  <a:gd name="connsiteX0" fmla="*/ 0 w 12705"/>
                  <a:gd name="connsiteY0" fmla="*/ 0 h 77500"/>
                  <a:gd name="connsiteX1" fmla="*/ 0 w 12705"/>
                  <a:gd name="connsiteY1" fmla="*/ 77501 h 77500"/>
                </a:gdLst>
                <a:ahLst/>
                <a:cxnLst>
                  <a:cxn ang="0">
                    <a:pos x="connsiteX0" y="connsiteY0"/>
                  </a:cxn>
                  <a:cxn ang="0">
                    <a:pos x="connsiteX1" y="connsiteY1"/>
                  </a:cxn>
                </a:cxnLst>
                <a:rect l="l" t="t" r="r" b="b"/>
                <a:pathLst>
                  <a:path w="12705" h="77500">
                    <a:moveTo>
                      <a:pt x="0" y="0"/>
                    </a:moveTo>
                    <a:lnTo>
                      <a:pt x="0" y="7750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21" name="Group 120">
              <a:extLst>
                <a:ext uri="{FF2B5EF4-FFF2-40B4-BE49-F238E27FC236}">
                  <a16:creationId xmlns:a16="http://schemas.microsoft.com/office/drawing/2014/main" id="{8734D797-DEDF-C429-4384-C78CC4AAE242}"/>
                </a:ext>
              </a:extLst>
            </p:cNvPr>
            <p:cNvGrpSpPr/>
            <p:nvPr/>
          </p:nvGrpSpPr>
          <p:grpSpPr>
            <a:xfrm>
              <a:off x="1308733" y="2059501"/>
              <a:ext cx="4256175" cy="2551959"/>
              <a:chOff x="1308733" y="2059501"/>
              <a:chExt cx="4256175" cy="2551959"/>
            </a:xfrm>
          </p:grpSpPr>
          <p:sp>
            <p:nvSpPr>
              <p:cNvPr id="122" name="Freeform: Shape 121">
                <a:extLst>
                  <a:ext uri="{FF2B5EF4-FFF2-40B4-BE49-F238E27FC236}">
                    <a16:creationId xmlns:a16="http://schemas.microsoft.com/office/drawing/2014/main" id="{54CD42C2-EA8A-40F8-CC31-75FC2246F69B}"/>
                  </a:ext>
                </a:extLst>
              </p:cNvPr>
              <p:cNvSpPr/>
              <p:nvPr/>
            </p:nvSpPr>
            <p:spPr>
              <a:xfrm>
                <a:off x="1308733" y="2059501"/>
                <a:ext cx="4256174" cy="2513889"/>
              </a:xfrm>
              <a:custGeom>
                <a:avLst/>
                <a:gdLst>
                  <a:gd name="connsiteX0" fmla="*/ 4256175 w 4256174"/>
                  <a:gd name="connsiteY0" fmla="*/ 2516861 h 2516860"/>
                  <a:gd name="connsiteX1" fmla="*/ 2844650 w 4256174"/>
                  <a:gd name="connsiteY1" fmla="*/ 2516861 h 2516860"/>
                  <a:gd name="connsiteX2" fmla="*/ 2844650 w 4256174"/>
                  <a:gd name="connsiteY2" fmla="*/ 2077268 h 2516860"/>
                  <a:gd name="connsiteX3" fmla="*/ 2405057 w 4256174"/>
                  <a:gd name="connsiteY3" fmla="*/ 2077268 h 2516860"/>
                  <a:gd name="connsiteX4" fmla="*/ 2405057 w 4256174"/>
                  <a:gd name="connsiteY4" fmla="*/ 1777430 h 2516860"/>
                  <a:gd name="connsiteX5" fmla="*/ 274428 w 4256174"/>
                  <a:gd name="connsiteY5" fmla="*/ 1777430 h 2516860"/>
                  <a:gd name="connsiteX6" fmla="*/ 274428 w 4256174"/>
                  <a:gd name="connsiteY6" fmla="*/ 1472510 h 2516860"/>
                  <a:gd name="connsiteX7" fmla="*/ 227420 w 4256174"/>
                  <a:gd name="connsiteY7" fmla="*/ 1472510 h 2516860"/>
                  <a:gd name="connsiteX8" fmla="*/ 227420 w 4256174"/>
                  <a:gd name="connsiteY8" fmla="*/ 896973 h 2516860"/>
                  <a:gd name="connsiteX9" fmla="*/ 53361 w 4256174"/>
                  <a:gd name="connsiteY9" fmla="*/ 896973 h 2516860"/>
                  <a:gd name="connsiteX10" fmla="*/ 53361 w 4256174"/>
                  <a:gd name="connsiteY10" fmla="*/ 0 h 2516860"/>
                  <a:gd name="connsiteX11" fmla="*/ 0 w 4256174"/>
                  <a:gd name="connsiteY11" fmla="*/ 0 h 2516860"/>
                  <a:gd name="connsiteX12" fmla="*/ 0 w 4256174"/>
                  <a:gd name="connsiteY12" fmla="*/ 290945 h 251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6174" h="2516860">
                    <a:moveTo>
                      <a:pt x="4256175" y="2516861"/>
                    </a:moveTo>
                    <a:lnTo>
                      <a:pt x="2844650" y="2516861"/>
                    </a:lnTo>
                    <a:lnTo>
                      <a:pt x="2844650" y="2077268"/>
                    </a:lnTo>
                    <a:lnTo>
                      <a:pt x="2405057" y="2077268"/>
                    </a:lnTo>
                    <a:lnTo>
                      <a:pt x="2405057" y="1777430"/>
                    </a:lnTo>
                    <a:lnTo>
                      <a:pt x="274428" y="1777430"/>
                    </a:lnTo>
                    <a:lnTo>
                      <a:pt x="274428" y="1472510"/>
                    </a:lnTo>
                    <a:lnTo>
                      <a:pt x="227420" y="1472510"/>
                    </a:lnTo>
                    <a:lnTo>
                      <a:pt x="227420" y="896973"/>
                    </a:lnTo>
                    <a:lnTo>
                      <a:pt x="53361" y="896973"/>
                    </a:lnTo>
                    <a:lnTo>
                      <a:pt x="53361" y="0"/>
                    </a:lnTo>
                    <a:lnTo>
                      <a:pt x="0" y="0"/>
                    </a:lnTo>
                    <a:lnTo>
                      <a:pt x="0" y="290945"/>
                    </a:lnTo>
                  </a:path>
                </a:pathLst>
              </a:custGeom>
              <a:noFill/>
              <a:ln w="19050" cap="flat">
                <a:solidFill>
                  <a:srgbClr val="EC008C"/>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3" name="Freeform: Shape 122">
                <a:extLst>
                  <a:ext uri="{FF2B5EF4-FFF2-40B4-BE49-F238E27FC236}">
                    <a16:creationId xmlns:a16="http://schemas.microsoft.com/office/drawing/2014/main" id="{5B4DC361-6C03-C2F1-9722-43224D8FB0E7}"/>
                  </a:ext>
                </a:extLst>
              </p:cNvPr>
              <p:cNvSpPr/>
              <p:nvPr/>
            </p:nvSpPr>
            <p:spPr>
              <a:xfrm>
                <a:off x="5552203" y="453278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EC008C"/>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sp>
        <p:nvSpPr>
          <p:cNvPr id="194" name="TextBox 193">
            <a:extLst>
              <a:ext uri="{FF2B5EF4-FFF2-40B4-BE49-F238E27FC236}">
                <a16:creationId xmlns:a16="http://schemas.microsoft.com/office/drawing/2014/main" id="{BAF390B8-683E-225F-DE0E-924062482369}"/>
              </a:ext>
            </a:extLst>
          </p:cNvPr>
          <p:cNvSpPr txBox="1"/>
          <p:nvPr/>
        </p:nvSpPr>
        <p:spPr>
          <a:xfrm>
            <a:off x="4526372" y="1782084"/>
            <a:ext cx="2342799" cy="385595"/>
          </a:xfrm>
          <a:prstGeom prst="rect">
            <a:avLst/>
          </a:prstGeom>
          <a:noFill/>
        </p:spPr>
        <p:txBody>
          <a:bodyPr wrap="square" lIns="0" rtlCol="0">
            <a:noAutofit/>
          </a:bodyPr>
          <a:lstStyle/>
          <a:p>
            <a:pPr defTabSz="914377"/>
            <a:r>
              <a:rPr kumimoji="1" lang="en-GB" sz="1200" b="1">
                <a:latin typeface="+mj-lt"/>
                <a:cs typeface="Arial"/>
                <a:sym typeface="Arial"/>
              </a:rPr>
              <a:t>Number of BAK-preserved drops used per day</a:t>
            </a:r>
          </a:p>
        </p:txBody>
      </p:sp>
      <p:grpSp>
        <p:nvGrpSpPr>
          <p:cNvPr id="3" name="Group 2">
            <a:extLst>
              <a:ext uri="{FF2B5EF4-FFF2-40B4-BE49-F238E27FC236}">
                <a16:creationId xmlns:a16="http://schemas.microsoft.com/office/drawing/2014/main" id="{C603E8A9-4C8C-3E37-E48F-3C3BFF9A4D72}"/>
              </a:ext>
            </a:extLst>
          </p:cNvPr>
          <p:cNvGrpSpPr/>
          <p:nvPr/>
        </p:nvGrpSpPr>
        <p:grpSpPr>
          <a:xfrm>
            <a:off x="4682215" y="2227030"/>
            <a:ext cx="1536889" cy="733793"/>
            <a:chOff x="5087076" y="2369414"/>
            <a:chExt cx="1536889" cy="733793"/>
          </a:xfrm>
        </p:grpSpPr>
        <p:grpSp>
          <p:nvGrpSpPr>
            <p:cNvPr id="195" name="Group 194">
              <a:extLst>
                <a:ext uri="{FF2B5EF4-FFF2-40B4-BE49-F238E27FC236}">
                  <a16:creationId xmlns:a16="http://schemas.microsoft.com/office/drawing/2014/main" id="{C2AE7F55-D159-D2C3-7FCE-CA60C4805BC4}"/>
                </a:ext>
              </a:extLst>
            </p:cNvPr>
            <p:cNvGrpSpPr/>
            <p:nvPr/>
          </p:nvGrpSpPr>
          <p:grpSpPr>
            <a:xfrm>
              <a:off x="5087078" y="2369414"/>
              <a:ext cx="1244923" cy="733793"/>
              <a:chOff x="5597323" y="2474346"/>
              <a:chExt cx="1244923" cy="733793"/>
            </a:xfrm>
          </p:grpSpPr>
          <p:grpSp>
            <p:nvGrpSpPr>
              <p:cNvPr id="196" name="Group 195">
                <a:extLst>
                  <a:ext uri="{FF2B5EF4-FFF2-40B4-BE49-F238E27FC236}">
                    <a16:creationId xmlns:a16="http://schemas.microsoft.com/office/drawing/2014/main" id="{B8AA7B7E-D171-F96D-290D-09F615257F67}"/>
                  </a:ext>
                </a:extLst>
              </p:cNvPr>
              <p:cNvGrpSpPr/>
              <p:nvPr/>
            </p:nvGrpSpPr>
            <p:grpSpPr>
              <a:xfrm>
                <a:off x="5597323" y="2474346"/>
                <a:ext cx="507252" cy="246221"/>
                <a:chOff x="615950" y="5492090"/>
                <a:chExt cx="507252" cy="246221"/>
              </a:xfrm>
            </p:grpSpPr>
            <p:sp>
              <p:nvSpPr>
                <p:cNvPr id="207" name="TextBox 206">
                  <a:extLst>
                    <a:ext uri="{FF2B5EF4-FFF2-40B4-BE49-F238E27FC236}">
                      <a16:creationId xmlns:a16="http://schemas.microsoft.com/office/drawing/2014/main" id="{F89A0784-171B-11FC-7EC8-D99F313603C5}"/>
                    </a:ext>
                  </a:extLst>
                </p:cNvPr>
                <p:cNvSpPr txBox="1"/>
                <p:nvPr/>
              </p:nvSpPr>
              <p:spPr>
                <a:xfrm>
                  <a:off x="615950" y="549209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1-2</a:t>
                  </a:r>
                </a:p>
              </p:txBody>
            </p:sp>
            <p:cxnSp>
              <p:nvCxnSpPr>
                <p:cNvPr id="208" name="Straight Connector 207">
                  <a:extLst>
                    <a:ext uri="{FF2B5EF4-FFF2-40B4-BE49-F238E27FC236}">
                      <a16:creationId xmlns:a16="http://schemas.microsoft.com/office/drawing/2014/main" id="{77F17107-097F-1755-A094-4E46284FC488}"/>
                    </a:ext>
                  </a:extLst>
                </p:cNvPr>
                <p:cNvCxnSpPr>
                  <a:cxnSpLocks/>
                </p:cNvCxnSpPr>
                <p:nvPr/>
              </p:nvCxnSpPr>
              <p:spPr>
                <a:xfrm>
                  <a:off x="626127" y="5638747"/>
                  <a:ext cx="144000" cy="0"/>
                </a:xfrm>
                <a:prstGeom prst="line">
                  <a:avLst/>
                </a:prstGeom>
                <a:noFill/>
                <a:ln w="19050" cap="flat" cmpd="sng" algn="ctr">
                  <a:solidFill>
                    <a:schemeClr val="tx2"/>
                  </a:solidFill>
                  <a:prstDash val="solid"/>
                </a:ln>
                <a:effectLst/>
              </p:spPr>
            </p:cxnSp>
          </p:grpSp>
          <p:grpSp>
            <p:nvGrpSpPr>
              <p:cNvPr id="197" name="Group 196">
                <a:extLst>
                  <a:ext uri="{FF2B5EF4-FFF2-40B4-BE49-F238E27FC236}">
                    <a16:creationId xmlns:a16="http://schemas.microsoft.com/office/drawing/2014/main" id="{76E1AE60-B9C9-67CC-E9B9-B5BAFB93EE17}"/>
                  </a:ext>
                </a:extLst>
              </p:cNvPr>
              <p:cNvGrpSpPr/>
              <p:nvPr/>
            </p:nvGrpSpPr>
            <p:grpSpPr>
              <a:xfrm>
                <a:off x="6334994" y="2474346"/>
                <a:ext cx="507252" cy="246221"/>
                <a:chOff x="-525662" y="5754130"/>
                <a:chExt cx="507252" cy="246221"/>
              </a:xfrm>
            </p:grpSpPr>
            <p:sp>
              <p:nvSpPr>
                <p:cNvPr id="205" name="TextBox 204">
                  <a:extLst>
                    <a:ext uri="{FF2B5EF4-FFF2-40B4-BE49-F238E27FC236}">
                      <a16:creationId xmlns:a16="http://schemas.microsoft.com/office/drawing/2014/main" id="{F4E92309-34FA-9FBC-DD2F-2876BC337498}"/>
                    </a:ext>
                  </a:extLst>
                </p:cNvPr>
                <p:cNvSpPr txBox="1"/>
                <p:nvPr/>
              </p:nvSpPr>
              <p:spPr>
                <a:xfrm>
                  <a:off x="-525662" y="575413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3</a:t>
                  </a:r>
                </a:p>
              </p:txBody>
            </p:sp>
            <p:cxnSp>
              <p:nvCxnSpPr>
                <p:cNvPr id="206" name="Straight Connector 205">
                  <a:extLst>
                    <a:ext uri="{FF2B5EF4-FFF2-40B4-BE49-F238E27FC236}">
                      <a16:creationId xmlns:a16="http://schemas.microsoft.com/office/drawing/2014/main" id="{CE7849B9-AD16-84FE-5AAB-0C8EE7680157}"/>
                    </a:ext>
                  </a:extLst>
                </p:cNvPr>
                <p:cNvCxnSpPr>
                  <a:cxnSpLocks/>
                  <a:stCxn id="205" idx="1"/>
                </p:cNvCxnSpPr>
                <p:nvPr/>
              </p:nvCxnSpPr>
              <p:spPr>
                <a:xfrm>
                  <a:off x="-525662" y="5877241"/>
                  <a:ext cx="144000" cy="0"/>
                </a:xfrm>
                <a:prstGeom prst="line">
                  <a:avLst/>
                </a:prstGeom>
                <a:noFill/>
                <a:ln w="19050" cap="flat" cmpd="sng" algn="ctr">
                  <a:solidFill>
                    <a:srgbClr val="00B050"/>
                  </a:solidFill>
                  <a:prstDash val="solid"/>
                </a:ln>
                <a:effectLst/>
              </p:spPr>
            </p:cxnSp>
          </p:grpSp>
          <p:grpSp>
            <p:nvGrpSpPr>
              <p:cNvPr id="198" name="Group 197">
                <a:extLst>
                  <a:ext uri="{FF2B5EF4-FFF2-40B4-BE49-F238E27FC236}">
                    <a16:creationId xmlns:a16="http://schemas.microsoft.com/office/drawing/2014/main" id="{AAFD3991-E5C2-7331-5B3E-1DD56B5E9B4B}"/>
                  </a:ext>
                </a:extLst>
              </p:cNvPr>
              <p:cNvGrpSpPr/>
              <p:nvPr/>
            </p:nvGrpSpPr>
            <p:grpSpPr>
              <a:xfrm>
                <a:off x="5611621" y="2715664"/>
                <a:ext cx="507252" cy="246221"/>
                <a:chOff x="-1651764" y="5967940"/>
                <a:chExt cx="507252" cy="246221"/>
              </a:xfrm>
            </p:grpSpPr>
            <p:sp>
              <p:nvSpPr>
                <p:cNvPr id="203" name="TextBox 202">
                  <a:extLst>
                    <a:ext uri="{FF2B5EF4-FFF2-40B4-BE49-F238E27FC236}">
                      <a16:creationId xmlns:a16="http://schemas.microsoft.com/office/drawing/2014/main" id="{D89375A2-06EA-770F-8F8C-F3C79E76CC40}"/>
                    </a:ext>
                  </a:extLst>
                </p:cNvPr>
                <p:cNvSpPr txBox="1"/>
                <p:nvPr/>
              </p:nvSpPr>
              <p:spPr>
                <a:xfrm>
                  <a:off x="-1651764" y="596794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4</a:t>
                  </a:r>
                </a:p>
              </p:txBody>
            </p:sp>
            <p:cxnSp>
              <p:nvCxnSpPr>
                <p:cNvPr id="204" name="Straight Connector 203">
                  <a:extLst>
                    <a:ext uri="{FF2B5EF4-FFF2-40B4-BE49-F238E27FC236}">
                      <a16:creationId xmlns:a16="http://schemas.microsoft.com/office/drawing/2014/main" id="{D1458542-3740-73F5-2177-9741091FEB3C}"/>
                    </a:ext>
                  </a:extLst>
                </p:cNvPr>
                <p:cNvCxnSpPr>
                  <a:cxnSpLocks/>
                  <a:stCxn id="203" idx="1"/>
                </p:cNvCxnSpPr>
                <p:nvPr/>
              </p:nvCxnSpPr>
              <p:spPr>
                <a:xfrm>
                  <a:off x="-1651764" y="6091051"/>
                  <a:ext cx="144000" cy="0"/>
                </a:xfrm>
                <a:prstGeom prst="line">
                  <a:avLst/>
                </a:prstGeom>
                <a:noFill/>
                <a:ln w="19050" cap="flat" cmpd="sng" algn="ctr">
                  <a:solidFill>
                    <a:srgbClr val="045BA3">
                      <a:lumMod val="60000"/>
                      <a:lumOff val="40000"/>
                    </a:srgbClr>
                  </a:solidFill>
                  <a:prstDash val="solid"/>
                </a:ln>
                <a:effectLst/>
              </p:spPr>
            </p:cxnSp>
          </p:grpSp>
          <p:grpSp>
            <p:nvGrpSpPr>
              <p:cNvPr id="199" name="Group 198">
                <a:extLst>
                  <a:ext uri="{FF2B5EF4-FFF2-40B4-BE49-F238E27FC236}">
                    <a16:creationId xmlns:a16="http://schemas.microsoft.com/office/drawing/2014/main" id="{2D025341-3C4C-5629-AD47-87FAB26E82EF}"/>
                  </a:ext>
                </a:extLst>
              </p:cNvPr>
              <p:cNvGrpSpPr/>
              <p:nvPr/>
            </p:nvGrpSpPr>
            <p:grpSpPr>
              <a:xfrm>
                <a:off x="6334994" y="2715664"/>
                <a:ext cx="507252" cy="246221"/>
                <a:chOff x="-2795675" y="6158308"/>
                <a:chExt cx="507252" cy="246221"/>
              </a:xfrm>
            </p:grpSpPr>
            <p:sp>
              <p:nvSpPr>
                <p:cNvPr id="201" name="TextBox 200">
                  <a:extLst>
                    <a:ext uri="{FF2B5EF4-FFF2-40B4-BE49-F238E27FC236}">
                      <a16:creationId xmlns:a16="http://schemas.microsoft.com/office/drawing/2014/main" id="{8E04E1F9-EE0F-DFF7-AA07-28D5076CA2C3}"/>
                    </a:ext>
                  </a:extLst>
                </p:cNvPr>
                <p:cNvSpPr txBox="1"/>
                <p:nvPr/>
              </p:nvSpPr>
              <p:spPr>
                <a:xfrm>
                  <a:off x="-2795675" y="6158308"/>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5</a:t>
                  </a:r>
                </a:p>
              </p:txBody>
            </p:sp>
            <p:cxnSp>
              <p:nvCxnSpPr>
                <p:cNvPr id="202" name="Straight Connector 201">
                  <a:extLst>
                    <a:ext uri="{FF2B5EF4-FFF2-40B4-BE49-F238E27FC236}">
                      <a16:creationId xmlns:a16="http://schemas.microsoft.com/office/drawing/2014/main" id="{D51BB349-A4A2-00D1-018B-3F9DB10BE73C}"/>
                    </a:ext>
                  </a:extLst>
                </p:cNvPr>
                <p:cNvCxnSpPr>
                  <a:cxnSpLocks/>
                  <a:stCxn id="201" idx="1"/>
                </p:cNvCxnSpPr>
                <p:nvPr/>
              </p:nvCxnSpPr>
              <p:spPr>
                <a:xfrm>
                  <a:off x="-2795675" y="6281419"/>
                  <a:ext cx="144000" cy="0"/>
                </a:xfrm>
                <a:prstGeom prst="line">
                  <a:avLst/>
                </a:prstGeom>
                <a:noFill/>
                <a:ln w="19050" cap="flat" cmpd="sng" algn="ctr">
                  <a:solidFill>
                    <a:srgbClr val="F37F30"/>
                  </a:solidFill>
                  <a:prstDash val="solid"/>
                </a:ln>
                <a:effectLst/>
              </p:spPr>
            </p:cxnSp>
          </p:grpSp>
          <p:sp>
            <p:nvSpPr>
              <p:cNvPr id="200" name="TextBox 199">
                <a:extLst>
                  <a:ext uri="{FF2B5EF4-FFF2-40B4-BE49-F238E27FC236}">
                    <a16:creationId xmlns:a16="http://schemas.microsoft.com/office/drawing/2014/main" id="{A6DA3B42-9969-302F-D0F4-4062B336FFBB}"/>
                  </a:ext>
                </a:extLst>
              </p:cNvPr>
              <p:cNvSpPr txBox="1"/>
              <p:nvPr/>
            </p:nvSpPr>
            <p:spPr>
              <a:xfrm>
                <a:off x="5597323" y="2961918"/>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6</a:t>
                </a:r>
              </a:p>
            </p:txBody>
          </p:sp>
        </p:grpSp>
        <p:cxnSp>
          <p:nvCxnSpPr>
            <p:cNvPr id="209" name="Straight Connector 208">
              <a:extLst>
                <a:ext uri="{FF2B5EF4-FFF2-40B4-BE49-F238E27FC236}">
                  <a16:creationId xmlns:a16="http://schemas.microsoft.com/office/drawing/2014/main" id="{68EAB71B-2750-E37C-B5EA-26A7EE3D020A}"/>
                </a:ext>
              </a:extLst>
            </p:cNvPr>
            <p:cNvCxnSpPr>
              <a:cxnSpLocks/>
              <a:stCxn id="200" idx="1"/>
            </p:cNvCxnSpPr>
            <p:nvPr/>
          </p:nvCxnSpPr>
          <p:spPr>
            <a:xfrm>
              <a:off x="5087076" y="2980096"/>
              <a:ext cx="144000" cy="0"/>
            </a:xfrm>
            <a:prstGeom prst="line">
              <a:avLst/>
            </a:prstGeom>
            <a:noFill/>
            <a:ln w="19050" cap="flat" cmpd="sng" algn="ctr">
              <a:solidFill>
                <a:srgbClr val="EC008C"/>
              </a:solidFill>
              <a:prstDash val="solid"/>
            </a:ln>
            <a:effectLst/>
          </p:spPr>
        </p:cxnSp>
        <p:sp>
          <p:nvSpPr>
            <p:cNvPr id="210" name="TextBox 209">
              <a:extLst>
                <a:ext uri="{FF2B5EF4-FFF2-40B4-BE49-F238E27FC236}">
                  <a16:creationId xmlns:a16="http://schemas.microsoft.com/office/drawing/2014/main" id="{27890B4E-05DF-978A-7DFF-6353EF200D48}"/>
                </a:ext>
              </a:extLst>
            </p:cNvPr>
            <p:cNvSpPr txBox="1"/>
            <p:nvPr/>
          </p:nvSpPr>
          <p:spPr>
            <a:xfrm>
              <a:off x="5654846" y="2843240"/>
              <a:ext cx="969119" cy="246221"/>
            </a:xfrm>
            <a:prstGeom prst="rect">
              <a:avLst/>
            </a:prstGeom>
            <a:noFill/>
          </p:spPr>
          <p:txBody>
            <a:bodyPr wrap="square" lIns="180000" tIns="0" rIns="0" bIns="0" rtlCol="0" anchor="ctr" anchorCtr="0">
              <a:noAutofit/>
            </a:bodyPr>
            <a:lstStyle/>
            <a:p>
              <a:pPr defTabSz="914377"/>
              <a:r>
                <a:rPr kumimoji="1" lang="en-GB" sz="1200">
                  <a:solidFill>
                    <a:srgbClr val="000000">
                      <a:lumMod val="75000"/>
                      <a:lumOff val="25000"/>
                    </a:srgbClr>
                  </a:solidFill>
                  <a:latin typeface="+mj-lt"/>
                  <a:cs typeface="Arial"/>
                  <a:sym typeface="Arial"/>
                </a:rPr>
                <a:t>+-censored</a:t>
              </a:r>
            </a:p>
          </p:txBody>
        </p:sp>
      </p:grpSp>
      <p:sp>
        <p:nvSpPr>
          <p:cNvPr id="212" name="Footer Placeholder 4">
            <a:extLst>
              <a:ext uri="{FF2B5EF4-FFF2-40B4-BE49-F238E27FC236}">
                <a16:creationId xmlns:a16="http://schemas.microsoft.com/office/drawing/2014/main" id="{AA343942-A96D-7E99-7D85-4A85DD387DFE}"/>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BAK: benzalkonium chloride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Boimer C,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J Glaucoma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2013;22(9):730–5</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6" name="Content Placeholder 9">
            <a:extLst>
              <a:ext uri="{FF2B5EF4-FFF2-40B4-BE49-F238E27FC236}">
                <a16:creationId xmlns:a16="http://schemas.microsoft.com/office/drawing/2014/main" id="{3B93BD04-52E5-7427-C58C-1FF5388529AF}"/>
              </a:ext>
            </a:extLst>
          </p:cNvPr>
          <p:cNvSpPr txBox="1">
            <a:spLocks/>
          </p:cNvSpPr>
          <p:nvPr/>
        </p:nvSpPr>
        <p:spPr>
          <a:xfrm>
            <a:off x="6837606" y="1509452"/>
            <a:ext cx="4807279" cy="16751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Clr>
                <a:srgbClr val="111111"/>
              </a:buClr>
            </a:pPr>
            <a:r>
              <a:rPr lang="en-US" b="1" dirty="0">
                <a:solidFill>
                  <a:schemeClr val="tx2"/>
                </a:solidFill>
              </a:rPr>
              <a:t>The PESO study </a:t>
            </a:r>
          </a:p>
          <a:p>
            <a:pPr marL="285750" indent="-285750">
              <a:buClr>
                <a:srgbClr val="111111"/>
              </a:buClr>
              <a:buFont typeface="Arial" panose="020B0604020202020204" pitchFamily="34" charset="0"/>
              <a:buChar char="•"/>
            </a:pPr>
            <a:r>
              <a:rPr lang="en-US" dirty="0"/>
              <a:t>Retrospective chart review of 128 glaucoma patients who had </a:t>
            </a:r>
            <a:r>
              <a:rPr lang="en-US" b="1" dirty="0">
                <a:solidFill>
                  <a:schemeClr val="tx2"/>
                </a:solidFill>
              </a:rPr>
              <a:t>undergone a trabeculectomy </a:t>
            </a:r>
            <a:r>
              <a:rPr lang="en-US" dirty="0"/>
              <a:t>between 2004–2006 </a:t>
            </a:r>
          </a:p>
          <a:p>
            <a:pPr marL="285750" indent="-285750">
              <a:buClr>
                <a:srgbClr val="111111"/>
              </a:buClr>
              <a:buFont typeface="Arial" panose="020B0604020202020204" pitchFamily="34" charset="0"/>
              <a:buChar char="•"/>
            </a:pPr>
            <a:r>
              <a:rPr lang="en-US" dirty="0"/>
              <a:t>Patients received between 1 to 8 BAK-containing drops daily (median: 3)</a:t>
            </a:r>
          </a:p>
        </p:txBody>
      </p:sp>
    </p:spTree>
    <p:extLst>
      <p:ext uri="{BB962C8B-B14F-4D97-AF65-F5344CB8AC3E}">
        <p14:creationId xmlns:p14="http://schemas.microsoft.com/office/powerpoint/2010/main" val="247037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B5D09-E73D-466D-156D-65E50C4815F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C2048C8-86C8-0EA5-90D3-85339444C419}"/>
              </a:ext>
            </a:extLst>
          </p:cNvPr>
          <p:cNvSpPr/>
          <p:nvPr/>
        </p:nvSpPr>
        <p:spPr bwMode="gray">
          <a:xfrm>
            <a:off x="6642874" y="1408845"/>
            <a:ext cx="5069701" cy="2414432"/>
          </a:xfrm>
          <a:prstGeom prst="roundRect">
            <a:avLst/>
          </a:prstGeom>
          <a:solidFill>
            <a:schemeClr val="accent3"/>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2" name="Title 1">
            <a:extLst>
              <a:ext uri="{FF2B5EF4-FFF2-40B4-BE49-F238E27FC236}">
                <a16:creationId xmlns:a16="http://schemas.microsoft.com/office/drawing/2014/main" id="{B4BB9378-4340-702A-035F-62063A22AC01}"/>
              </a:ext>
            </a:extLst>
          </p:cNvPr>
          <p:cNvSpPr>
            <a:spLocks noGrp="1"/>
          </p:cNvSpPr>
          <p:nvPr>
            <p:ph type="title"/>
          </p:nvPr>
        </p:nvSpPr>
        <p:spPr/>
        <p:txBody>
          <a:bodyPr/>
          <a:lstStyle/>
          <a:p>
            <a:r>
              <a:rPr lang="en-US" sz="2800" dirty="0"/>
              <a:t>Pre-surgical preservative exposure </a:t>
            </a:r>
            <a:br>
              <a:rPr lang="en-US" sz="2800" dirty="0"/>
            </a:br>
            <a:r>
              <a:rPr lang="en-US" sz="2800" dirty="0"/>
              <a:t>is a significant risk factor for early surgical failure</a:t>
            </a:r>
          </a:p>
        </p:txBody>
      </p:sp>
      <p:sp>
        <p:nvSpPr>
          <p:cNvPr id="108" name="Content Placeholder 64">
            <a:extLst>
              <a:ext uri="{FF2B5EF4-FFF2-40B4-BE49-F238E27FC236}">
                <a16:creationId xmlns:a16="http://schemas.microsoft.com/office/drawing/2014/main" id="{14E44628-A497-73D5-1CD2-93E01856C986}"/>
              </a:ext>
            </a:extLst>
          </p:cNvPr>
          <p:cNvSpPr txBox="1">
            <a:spLocks/>
          </p:cNvSpPr>
          <p:nvPr/>
        </p:nvSpPr>
        <p:spPr>
          <a:xfrm>
            <a:off x="329306" y="1408845"/>
            <a:ext cx="6600827"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a:solidFill>
                  <a:schemeClr val="tx2"/>
                </a:solidFill>
                <a:latin typeface="+mj-lt"/>
                <a:sym typeface="Arial"/>
              </a:rPr>
              <a:t>Time to surgical failure stratified by exposure to BAK</a:t>
            </a:r>
          </a:p>
        </p:txBody>
      </p:sp>
      <p:grpSp>
        <p:nvGrpSpPr>
          <p:cNvPr id="109" name="Group 108">
            <a:extLst>
              <a:ext uri="{FF2B5EF4-FFF2-40B4-BE49-F238E27FC236}">
                <a16:creationId xmlns:a16="http://schemas.microsoft.com/office/drawing/2014/main" id="{D7FD64DA-7F0D-7675-E6BA-D9F540941805}"/>
              </a:ext>
            </a:extLst>
          </p:cNvPr>
          <p:cNvGrpSpPr/>
          <p:nvPr/>
        </p:nvGrpSpPr>
        <p:grpSpPr>
          <a:xfrm>
            <a:off x="411657" y="1945916"/>
            <a:ext cx="5625819" cy="3547247"/>
            <a:chOff x="383821" y="1971719"/>
            <a:chExt cx="5625819" cy="3672846"/>
          </a:xfrm>
        </p:grpSpPr>
        <p:grpSp>
          <p:nvGrpSpPr>
            <p:cNvPr id="110" name="Group 109">
              <a:extLst>
                <a:ext uri="{FF2B5EF4-FFF2-40B4-BE49-F238E27FC236}">
                  <a16:creationId xmlns:a16="http://schemas.microsoft.com/office/drawing/2014/main" id="{A57F99B1-2F8A-4B5E-104C-8647CEF1008E}"/>
                </a:ext>
              </a:extLst>
            </p:cNvPr>
            <p:cNvGrpSpPr/>
            <p:nvPr/>
          </p:nvGrpSpPr>
          <p:grpSpPr>
            <a:xfrm>
              <a:off x="1539964" y="2072190"/>
              <a:ext cx="3241045" cy="1435240"/>
              <a:chOff x="1539964" y="2072190"/>
              <a:chExt cx="3241045" cy="1435240"/>
            </a:xfrm>
          </p:grpSpPr>
          <p:sp>
            <p:nvSpPr>
              <p:cNvPr id="185" name="Freeform: Shape 184">
                <a:extLst>
                  <a:ext uri="{FF2B5EF4-FFF2-40B4-BE49-F238E27FC236}">
                    <a16:creationId xmlns:a16="http://schemas.microsoft.com/office/drawing/2014/main" id="{A9729B3E-509C-AAF1-012C-35EF83C1A85E}"/>
                  </a:ext>
                </a:extLst>
              </p:cNvPr>
              <p:cNvSpPr/>
              <p:nvPr/>
            </p:nvSpPr>
            <p:spPr>
              <a:xfrm>
                <a:off x="1539964" y="2072190"/>
                <a:ext cx="3241045" cy="1394631"/>
              </a:xfrm>
              <a:custGeom>
                <a:avLst/>
                <a:gdLst>
                  <a:gd name="connsiteX0" fmla="*/ 3241046 w 3241045"/>
                  <a:gd name="connsiteY0" fmla="*/ 1396280 h 1396279"/>
                  <a:gd name="connsiteX1" fmla="*/ 2945019 w 3241045"/>
                  <a:gd name="connsiteY1" fmla="*/ 1396280 h 1396279"/>
                  <a:gd name="connsiteX2" fmla="*/ 2945019 w 3241045"/>
                  <a:gd name="connsiteY2" fmla="*/ 626357 h 1396279"/>
                  <a:gd name="connsiteX3" fmla="*/ 555209 w 3241045"/>
                  <a:gd name="connsiteY3" fmla="*/ 626357 h 1396279"/>
                  <a:gd name="connsiteX4" fmla="*/ 555209 w 3241045"/>
                  <a:gd name="connsiteY4" fmla="*/ 417995 h 1396279"/>
                  <a:gd name="connsiteX5" fmla="*/ 503118 w 3241045"/>
                  <a:gd name="connsiteY5" fmla="*/ 417995 h 1396279"/>
                  <a:gd name="connsiteX6" fmla="*/ 503118 w 3241045"/>
                  <a:gd name="connsiteY6" fmla="*/ 205821 h 1396279"/>
                  <a:gd name="connsiteX7" fmla="*/ 0 w 3241045"/>
                  <a:gd name="connsiteY7" fmla="*/ 205821 h 1396279"/>
                  <a:gd name="connsiteX8" fmla="*/ 0 w 3241045"/>
                  <a:gd name="connsiteY8" fmla="*/ 0 h 139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1045" h="1396279">
                    <a:moveTo>
                      <a:pt x="3241046" y="1396280"/>
                    </a:moveTo>
                    <a:lnTo>
                      <a:pt x="2945019" y="1396280"/>
                    </a:lnTo>
                    <a:lnTo>
                      <a:pt x="2945019" y="626357"/>
                    </a:lnTo>
                    <a:lnTo>
                      <a:pt x="555209" y="626357"/>
                    </a:lnTo>
                    <a:lnTo>
                      <a:pt x="555209" y="417995"/>
                    </a:lnTo>
                    <a:lnTo>
                      <a:pt x="503118" y="417995"/>
                    </a:lnTo>
                    <a:lnTo>
                      <a:pt x="503118" y="205821"/>
                    </a:lnTo>
                    <a:lnTo>
                      <a:pt x="0" y="205821"/>
                    </a:lnTo>
                    <a:lnTo>
                      <a:pt x="0" y="0"/>
                    </a:lnTo>
                  </a:path>
                </a:pathLst>
              </a:custGeom>
              <a:noFill/>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6" name="Freeform: Shape 185">
                <a:extLst>
                  <a:ext uri="{FF2B5EF4-FFF2-40B4-BE49-F238E27FC236}">
                    <a16:creationId xmlns:a16="http://schemas.microsoft.com/office/drawing/2014/main" id="{1295AB2B-30A4-C077-723D-FD0EAE2E892D}"/>
                  </a:ext>
                </a:extLst>
              </p:cNvPr>
              <p:cNvSpPr/>
              <p:nvPr/>
            </p:nvSpPr>
            <p:spPr>
              <a:xfrm>
                <a:off x="4268998"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7" name="Freeform: Shape 186">
                <a:extLst>
                  <a:ext uri="{FF2B5EF4-FFF2-40B4-BE49-F238E27FC236}">
                    <a16:creationId xmlns:a16="http://schemas.microsoft.com/office/drawing/2014/main" id="{25E729B1-180C-D50F-A6F5-F7992DE76431}"/>
                  </a:ext>
                </a:extLst>
              </p:cNvPr>
              <p:cNvSpPr/>
              <p:nvPr/>
            </p:nvSpPr>
            <p:spPr>
              <a:xfrm>
                <a:off x="4208014"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8" name="Freeform: Shape 187">
                <a:extLst>
                  <a:ext uri="{FF2B5EF4-FFF2-40B4-BE49-F238E27FC236}">
                    <a16:creationId xmlns:a16="http://schemas.microsoft.com/office/drawing/2014/main" id="{11C44A76-8F0E-BDC0-8AD8-61893C2B0CE7}"/>
                  </a:ext>
                </a:extLst>
              </p:cNvPr>
              <p:cNvSpPr/>
              <p:nvPr/>
            </p:nvSpPr>
            <p:spPr>
              <a:xfrm>
                <a:off x="3984406"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9" name="Freeform: Shape 188">
                <a:extLst>
                  <a:ext uri="{FF2B5EF4-FFF2-40B4-BE49-F238E27FC236}">
                    <a16:creationId xmlns:a16="http://schemas.microsoft.com/office/drawing/2014/main" id="{E31A1535-BEE2-C9FE-66D4-EFAD02070730}"/>
                  </a:ext>
                </a:extLst>
              </p:cNvPr>
              <p:cNvSpPr/>
              <p:nvPr/>
            </p:nvSpPr>
            <p:spPr>
              <a:xfrm>
                <a:off x="3711249"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0" name="Freeform: Shape 189">
                <a:extLst>
                  <a:ext uri="{FF2B5EF4-FFF2-40B4-BE49-F238E27FC236}">
                    <a16:creationId xmlns:a16="http://schemas.microsoft.com/office/drawing/2014/main" id="{F7F2FFB9-7891-2671-29DF-62B29B208D57}"/>
                  </a:ext>
                </a:extLst>
              </p:cNvPr>
              <p:cNvSpPr/>
              <p:nvPr/>
            </p:nvSpPr>
            <p:spPr>
              <a:xfrm>
                <a:off x="2929891"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1" name="Freeform: Shape 190">
                <a:extLst>
                  <a:ext uri="{FF2B5EF4-FFF2-40B4-BE49-F238E27FC236}">
                    <a16:creationId xmlns:a16="http://schemas.microsoft.com/office/drawing/2014/main" id="{C9EC9239-8BB3-C08B-AC15-BDAF775F2571}"/>
                  </a:ext>
                </a:extLst>
              </p:cNvPr>
              <p:cNvSpPr/>
              <p:nvPr/>
            </p:nvSpPr>
            <p:spPr>
              <a:xfrm>
                <a:off x="2706283" y="265846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2" name="Freeform: Shape 191">
                <a:extLst>
                  <a:ext uri="{FF2B5EF4-FFF2-40B4-BE49-F238E27FC236}">
                    <a16:creationId xmlns:a16="http://schemas.microsoft.com/office/drawing/2014/main" id="{A72448C3-F37E-34EE-41C3-E70BF25CCF1B}"/>
                  </a:ext>
                </a:extLst>
              </p:cNvPr>
              <p:cNvSpPr/>
              <p:nvPr/>
            </p:nvSpPr>
            <p:spPr>
              <a:xfrm>
                <a:off x="4759411" y="342875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93" name="Freeform: Shape 192">
                <a:extLst>
                  <a:ext uri="{FF2B5EF4-FFF2-40B4-BE49-F238E27FC236}">
                    <a16:creationId xmlns:a16="http://schemas.microsoft.com/office/drawing/2014/main" id="{EC139F03-10CD-F87F-FA75-8BDE12B21573}"/>
                  </a:ext>
                </a:extLst>
              </p:cNvPr>
              <p:cNvSpPr/>
              <p:nvPr/>
            </p:nvSpPr>
            <p:spPr>
              <a:xfrm>
                <a:off x="4712403" y="342875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45BA3"/>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1" name="Group 110">
              <a:extLst>
                <a:ext uri="{FF2B5EF4-FFF2-40B4-BE49-F238E27FC236}">
                  <a16:creationId xmlns:a16="http://schemas.microsoft.com/office/drawing/2014/main" id="{6AE93BB5-99F3-F5A8-9980-8C22387FA6AD}"/>
                </a:ext>
              </a:extLst>
            </p:cNvPr>
            <p:cNvGrpSpPr/>
            <p:nvPr/>
          </p:nvGrpSpPr>
          <p:grpSpPr>
            <a:xfrm>
              <a:off x="1374799" y="2309494"/>
              <a:ext cx="4070682" cy="1309608"/>
              <a:chOff x="1374799" y="2309494"/>
              <a:chExt cx="4070682" cy="1309608"/>
            </a:xfrm>
          </p:grpSpPr>
          <p:sp>
            <p:nvSpPr>
              <p:cNvPr id="164" name="Freeform: Shape 163">
                <a:extLst>
                  <a:ext uri="{FF2B5EF4-FFF2-40B4-BE49-F238E27FC236}">
                    <a16:creationId xmlns:a16="http://schemas.microsoft.com/office/drawing/2014/main" id="{B6B389CD-69F6-7350-2C10-455202D98A3F}"/>
                  </a:ext>
                </a:extLst>
              </p:cNvPr>
              <p:cNvSpPr/>
              <p:nvPr/>
            </p:nvSpPr>
            <p:spPr>
              <a:xfrm>
                <a:off x="1374799" y="2309494"/>
                <a:ext cx="4059247" cy="1270269"/>
              </a:xfrm>
              <a:custGeom>
                <a:avLst/>
                <a:gdLst>
                  <a:gd name="connsiteX0" fmla="*/ 4059248 w 4059247"/>
                  <a:gd name="connsiteY0" fmla="*/ 1271771 h 1271770"/>
                  <a:gd name="connsiteX1" fmla="*/ 2885306 w 4059247"/>
                  <a:gd name="connsiteY1" fmla="*/ 1271771 h 1271770"/>
                  <a:gd name="connsiteX2" fmla="*/ 2885306 w 4059247"/>
                  <a:gd name="connsiteY2" fmla="*/ 1182836 h 1271770"/>
                  <a:gd name="connsiteX3" fmla="*/ 2495262 w 4059247"/>
                  <a:gd name="connsiteY3" fmla="*/ 1182836 h 1271770"/>
                  <a:gd name="connsiteX4" fmla="*/ 2495262 w 4059247"/>
                  <a:gd name="connsiteY4" fmla="*/ 1112958 h 1271770"/>
                  <a:gd name="connsiteX5" fmla="*/ 2338991 w 4059247"/>
                  <a:gd name="connsiteY5" fmla="*/ 1112958 h 1271770"/>
                  <a:gd name="connsiteX6" fmla="*/ 2338991 w 4059247"/>
                  <a:gd name="connsiteY6" fmla="*/ 1051974 h 1271770"/>
                  <a:gd name="connsiteX7" fmla="*/ 2171285 w 4059247"/>
                  <a:gd name="connsiteY7" fmla="*/ 1051974 h 1271770"/>
                  <a:gd name="connsiteX8" fmla="*/ 2171285 w 4059247"/>
                  <a:gd name="connsiteY8" fmla="*/ 955416 h 1271770"/>
                  <a:gd name="connsiteX9" fmla="*/ 1830791 w 4059247"/>
                  <a:gd name="connsiteY9" fmla="*/ 955416 h 1271770"/>
                  <a:gd name="connsiteX10" fmla="*/ 1830791 w 4059247"/>
                  <a:gd name="connsiteY10" fmla="*/ 808038 h 1271770"/>
                  <a:gd name="connsiteX11" fmla="*/ 1778700 w 4059247"/>
                  <a:gd name="connsiteY11" fmla="*/ 808038 h 1271770"/>
                  <a:gd name="connsiteX12" fmla="*/ 1778700 w 4059247"/>
                  <a:gd name="connsiteY12" fmla="*/ 659390 h 1271770"/>
                  <a:gd name="connsiteX13" fmla="*/ 1666896 w 4059247"/>
                  <a:gd name="connsiteY13" fmla="*/ 659390 h 1271770"/>
                  <a:gd name="connsiteX14" fmla="*/ 1666896 w 4059247"/>
                  <a:gd name="connsiteY14" fmla="*/ 567913 h 1271770"/>
                  <a:gd name="connsiteX15" fmla="*/ 1616076 w 4059247"/>
                  <a:gd name="connsiteY15" fmla="*/ 567913 h 1271770"/>
                  <a:gd name="connsiteX16" fmla="*/ 1616076 w 4059247"/>
                  <a:gd name="connsiteY16" fmla="*/ 513282 h 1271770"/>
                  <a:gd name="connsiteX17" fmla="*/ 1439476 w 4059247"/>
                  <a:gd name="connsiteY17" fmla="*/ 513282 h 1271770"/>
                  <a:gd name="connsiteX18" fmla="*/ 1439476 w 4059247"/>
                  <a:gd name="connsiteY18" fmla="*/ 470085 h 1271770"/>
                  <a:gd name="connsiteX19" fmla="*/ 1274312 w 4059247"/>
                  <a:gd name="connsiteY19" fmla="*/ 470085 h 1271770"/>
                  <a:gd name="connsiteX20" fmla="*/ 1274312 w 4059247"/>
                  <a:gd name="connsiteY20" fmla="*/ 417995 h 1271770"/>
                  <a:gd name="connsiteX21" fmla="*/ 1217139 w 4059247"/>
                  <a:gd name="connsiteY21" fmla="*/ 417995 h 1271770"/>
                  <a:gd name="connsiteX22" fmla="*/ 1217139 w 4059247"/>
                  <a:gd name="connsiteY22" fmla="*/ 376068 h 1271770"/>
                  <a:gd name="connsiteX23" fmla="*/ 1162508 w 4059247"/>
                  <a:gd name="connsiteY23" fmla="*/ 376068 h 1271770"/>
                  <a:gd name="connsiteX24" fmla="*/ 1162508 w 4059247"/>
                  <a:gd name="connsiteY24" fmla="*/ 326519 h 1271770"/>
                  <a:gd name="connsiteX25" fmla="*/ 829637 w 4059247"/>
                  <a:gd name="connsiteY25" fmla="*/ 326519 h 1271770"/>
                  <a:gd name="connsiteX26" fmla="*/ 829637 w 4059247"/>
                  <a:gd name="connsiteY26" fmla="*/ 284592 h 1271770"/>
                  <a:gd name="connsiteX27" fmla="*/ 777546 w 4059247"/>
                  <a:gd name="connsiteY27" fmla="*/ 284592 h 1271770"/>
                  <a:gd name="connsiteX28" fmla="*/ 777546 w 4059247"/>
                  <a:gd name="connsiteY28" fmla="*/ 223608 h 1271770"/>
                  <a:gd name="connsiteX29" fmla="*/ 604758 w 4059247"/>
                  <a:gd name="connsiteY29" fmla="*/ 223608 h 1271770"/>
                  <a:gd name="connsiteX30" fmla="*/ 604758 w 4059247"/>
                  <a:gd name="connsiteY30" fmla="*/ 141026 h 1271770"/>
                  <a:gd name="connsiteX31" fmla="*/ 552668 w 4059247"/>
                  <a:gd name="connsiteY31" fmla="*/ 141026 h 1271770"/>
                  <a:gd name="connsiteX32" fmla="*/ 552668 w 4059247"/>
                  <a:gd name="connsiteY32" fmla="*/ 94017 h 1271770"/>
                  <a:gd name="connsiteX33" fmla="*/ 387502 w 4059247"/>
                  <a:gd name="connsiteY33" fmla="*/ 94017 h 1271770"/>
                  <a:gd name="connsiteX34" fmla="*/ 387502 w 4059247"/>
                  <a:gd name="connsiteY34" fmla="*/ 39386 h 1271770"/>
                  <a:gd name="connsiteX35" fmla="*/ 101640 w 4059247"/>
                  <a:gd name="connsiteY35" fmla="*/ 39386 h 1271770"/>
                  <a:gd name="connsiteX36" fmla="*/ 101640 w 4059247"/>
                  <a:gd name="connsiteY36" fmla="*/ 0 h 1271770"/>
                  <a:gd name="connsiteX37" fmla="*/ 0 w 4059247"/>
                  <a:gd name="connsiteY37" fmla="*/ 0 h 12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59247" h="1271770">
                    <a:moveTo>
                      <a:pt x="4059248" y="1271771"/>
                    </a:moveTo>
                    <a:lnTo>
                      <a:pt x="2885306" y="1271771"/>
                    </a:lnTo>
                    <a:lnTo>
                      <a:pt x="2885306" y="1182836"/>
                    </a:lnTo>
                    <a:lnTo>
                      <a:pt x="2495262" y="1182836"/>
                    </a:lnTo>
                    <a:lnTo>
                      <a:pt x="2495262" y="1112958"/>
                    </a:lnTo>
                    <a:lnTo>
                      <a:pt x="2338991" y="1112958"/>
                    </a:lnTo>
                    <a:lnTo>
                      <a:pt x="2338991" y="1051974"/>
                    </a:lnTo>
                    <a:lnTo>
                      <a:pt x="2171285" y="1051974"/>
                    </a:lnTo>
                    <a:lnTo>
                      <a:pt x="2171285" y="955416"/>
                    </a:lnTo>
                    <a:lnTo>
                      <a:pt x="1830791" y="955416"/>
                    </a:lnTo>
                    <a:lnTo>
                      <a:pt x="1830791" y="808038"/>
                    </a:lnTo>
                    <a:lnTo>
                      <a:pt x="1778700" y="808038"/>
                    </a:lnTo>
                    <a:lnTo>
                      <a:pt x="1778700" y="659390"/>
                    </a:lnTo>
                    <a:lnTo>
                      <a:pt x="1666896" y="659390"/>
                    </a:lnTo>
                    <a:lnTo>
                      <a:pt x="1666896" y="567913"/>
                    </a:lnTo>
                    <a:lnTo>
                      <a:pt x="1616076" y="567913"/>
                    </a:lnTo>
                    <a:lnTo>
                      <a:pt x="1616076" y="513282"/>
                    </a:lnTo>
                    <a:lnTo>
                      <a:pt x="1439476" y="513282"/>
                    </a:lnTo>
                    <a:lnTo>
                      <a:pt x="1439476" y="470085"/>
                    </a:lnTo>
                    <a:lnTo>
                      <a:pt x="1274312" y="470085"/>
                    </a:lnTo>
                    <a:lnTo>
                      <a:pt x="1274312" y="417995"/>
                    </a:lnTo>
                    <a:lnTo>
                      <a:pt x="1217139" y="417995"/>
                    </a:lnTo>
                    <a:lnTo>
                      <a:pt x="1217139" y="376068"/>
                    </a:lnTo>
                    <a:lnTo>
                      <a:pt x="1162508" y="376068"/>
                    </a:lnTo>
                    <a:lnTo>
                      <a:pt x="1162508" y="326519"/>
                    </a:lnTo>
                    <a:lnTo>
                      <a:pt x="829637" y="326519"/>
                    </a:lnTo>
                    <a:lnTo>
                      <a:pt x="829637" y="284592"/>
                    </a:lnTo>
                    <a:lnTo>
                      <a:pt x="777546" y="284592"/>
                    </a:lnTo>
                    <a:lnTo>
                      <a:pt x="777546" y="223608"/>
                    </a:lnTo>
                    <a:lnTo>
                      <a:pt x="604758" y="223608"/>
                    </a:lnTo>
                    <a:lnTo>
                      <a:pt x="604758" y="141026"/>
                    </a:lnTo>
                    <a:lnTo>
                      <a:pt x="552668" y="141026"/>
                    </a:lnTo>
                    <a:lnTo>
                      <a:pt x="552668" y="94017"/>
                    </a:lnTo>
                    <a:lnTo>
                      <a:pt x="387502" y="94017"/>
                    </a:lnTo>
                    <a:lnTo>
                      <a:pt x="387502" y="39386"/>
                    </a:lnTo>
                    <a:lnTo>
                      <a:pt x="101640" y="39386"/>
                    </a:lnTo>
                    <a:lnTo>
                      <a:pt x="101640" y="0"/>
                    </a:lnTo>
                    <a:lnTo>
                      <a:pt x="0" y="0"/>
                    </a:lnTo>
                  </a:path>
                </a:pathLst>
              </a:custGeom>
              <a:noFill/>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5" name="Freeform: Shape 164">
                <a:extLst>
                  <a:ext uri="{FF2B5EF4-FFF2-40B4-BE49-F238E27FC236}">
                    <a16:creationId xmlns:a16="http://schemas.microsoft.com/office/drawing/2014/main" id="{488E64CB-568C-AB6F-C93B-847052FFA955}"/>
                  </a:ext>
                </a:extLst>
              </p:cNvPr>
              <p:cNvSpPr/>
              <p:nvPr/>
            </p:nvSpPr>
            <p:spPr>
              <a:xfrm>
                <a:off x="2876530" y="2781562"/>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6" name="Freeform: Shape 165">
                <a:extLst>
                  <a:ext uri="{FF2B5EF4-FFF2-40B4-BE49-F238E27FC236}">
                    <a16:creationId xmlns:a16="http://schemas.microsoft.com/office/drawing/2014/main" id="{7079358A-0592-B788-CA4F-1BA96E8DF4EF}"/>
                  </a:ext>
                </a:extLst>
              </p:cNvPr>
              <p:cNvSpPr/>
              <p:nvPr/>
            </p:nvSpPr>
            <p:spPr>
              <a:xfrm>
                <a:off x="3599445" y="3320887"/>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7" name="Freeform: Shape 166">
                <a:extLst>
                  <a:ext uri="{FF2B5EF4-FFF2-40B4-BE49-F238E27FC236}">
                    <a16:creationId xmlns:a16="http://schemas.microsoft.com/office/drawing/2014/main" id="{E06AD352-1BF0-826F-3A28-A94D956B14D2}"/>
                  </a:ext>
                </a:extLst>
              </p:cNvPr>
              <p:cNvSpPr/>
              <p:nvPr/>
            </p:nvSpPr>
            <p:spPr>
              <a:xfrm>
                <a:off x="3657888" y="3320887"/>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8" name="Freeform: Shape 167">
                <a:extLst>
                  <a:ext uri="{FF2B5EF4-FFF2-40B4-BE49-F238E27FC236}">
                    <a16:creationId xmlns:a16="http://schemas.microsoft.com/office/drawing/2014/main" id="{55780074-EDE8-E710-73B5-4B1666CF7D08}"/>
                  </a:ext>
                </a:extLst>
              </p:cNvPr>
              <p:cNvSpPr/>
              <p:nvPr/>
            </p:nvSpPr>
            <p:spPr>
              <a:xfrm>
                <a:off x="3765880" y="338179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9" name="Freeform: Shape 168">
                <a:extLst>
                  <a:ext uri="{FF2B5EF4-FFF2-40B4-BE49-F238E27FC236}">
                    <a16:creationId xmlns:a16="http://schemas.microsoft.com/office/drawing/2014/main" id="{2FCAE259-E87F-91BA-49EF-22D112808C3F}"/>
                  </a:ext>
                </a:extLst>
              </p:cNvPr>
              <p:cNvSpPr/>
              <p:nvPr/>
            </p:nvSpPr>
            <p:spPr>
              <a:xfrm>
                <a:off x="3815430" y="3381799"/>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0" name="Freeform: Shape 169">
                <a:extLst>
                  <a:ext uri="{FF2B5EF4-FFF2-40B4-BE49-F238E27FC236}">
                    <a16:creationId xmlns:a16="http://schemas.microsoft.com/office/drawing/2014/main" id="{E35AD418-15B7-F7AD-65FB-A6EB94E702E6}"/>
                  </a:ext>
                </a:extLst>
              </p:cNvPr>
              <p:cNvSpPr/>
              <p:nvPr/>
            </p:nvSpPr>
            <p:spPr>
              <a:xfrm>
                <a:off x="3927234"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1" name="Freeform: Shape 170">
                <a:extLst>
                  <a:ext uri="{FF2B5EF4-FFF2-40B4-BE49-F238E27FC236}">
                    <a16:creationId xmlns:a16="http://schemas.microsoft.com/office/drawing/2014/main" id="{FD066AE7-A439-CAD0-7EFA-D6D8B62FD332}"/>
                  </a:ext>
                </a:extLst>
              </p:cNvPr>
              <p:cNvSpPr/>
              <p:nvPr/>
            </p:nvSpPr>
            <p:spPr>
              <a:xfrm>
                <a:off x="4042849"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2" name="Freeform: Shape 171">
                <a:extLst>
                  <a:ext uri="{FF2B5EF4-FFF2-40B4-BE49-F238E27FC236}">
                    <a16:creationId xmlns:a16="http://schemas.microsoft.com/office/drawing/2014/main" id="{F8F15EFE-BA6F-A75D-FBEC-8FD046B66383}"/>
                  </a:ext>
                </a:extLst>
              </p:cNvPr>
              <p:cNvSpPr/>
              <p:nvPr/>
            </p:nvSpPr>
            <p:spPr>
              <a:xfrm>
                <a:off x="4097481"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3" name="Freeform: Shape 172">
                <a:extLst>
                  <a:ext uri="{FF2B5EF4-FFF2-40B4-BE49-F238E27FC236}">
                    <a16:creationId xmlns:a16="http://schemas.microsoft.com/office/drawing/2014/main" id="{EA8AC868-F03D-AF97-0A33-5C34495845E5}"/>
                  </a:ext>
                </a:extLst>
              </p:cNvPr>
              <p:cNvSpPr/>
              <p:nvPr/>
            </p:nvSpPr>
            <p:spPr>
              <a:xfrm>
                <a:off x="4154653"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4" name="Freeform: Shape 173">
                <a:extLst>
                  <a:ext uri="{FF2B5EF4-FFF2-40B4-BE49-F238E27FC236}">
                    <a16:creationId xmlns:a16="http://schemas.microsoft.com/office/drawing/2014/main" id="{259E655F-4C06-9649-9060-CC9971CB609F}"/>
                  </a:ext>
                </a:extLst>
              </p:cNvPr>
              <p:cNvSpPr/>
              <p:nvPr/>
            </p:nvSpPr>
            <p:spPr>
              <a:xfrm>
                <a:off x="4211826" y="3450325"/>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5" name="Freeform: Shape 174">
                <a:extLst>
                  <a:ext uri="{FF2B5EF4-FFF2-40B4-BE49-F238E27FC236}">
                    <a16:creationId xmlns:a16="http://schemas.microsoft.com/office/drawing/2014/main" id="{C628420F-1203-8115-86F1-E79DBFCCBFCB}"/>
                  </a:ext>
                </a:extLst>
              </p:cNvPr>
              <p:cNvSpPr/>
              <p:nvPr/>
            </p:nvSpPr>
            <p:spPr>
              <a:xfrm>
                <a:off x="4378261"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6" name="Freeform: Shape 175">
                <a:extLst>
                  <a:ext uri="{FF2B5EF4-FFF2-40B4-BE49-F238E27FC236}">
                    <a16:creationId xmlns:a16="http://schemas.microsoft.com/office/drawing/2014/main" id="{8BA33782-EDFF-50A3-8516-6CEE9E797416}"/>
                  </a:ext>
                </a:extLst>
              </p:cNvPr>
              <p:cNvSpPr/>
              <p:nvPr/>
            </p:nvSpPr>
            <p:spPr>
              <a:xfrm>
                <a:off x="4431622"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7" name="Freeform: Shape 176">
                <a:extLst>
                  <a:ext uri="{FF2B5EF4-FFF2-40B4-BE49-F238E27FC236}">
                    <a16:creationId xmlns:a16="http://schemas.microsoft.com/office/drawing/2014/main" id="{454172E5-F2B6-256A-F252-0F6A6235A01F}"/>
                  </a:ext>
                </a:extLst>
              </p:cNvPr>
              <p:cNvSpPr/>
              <p:nvPr/>
            </p:nvSpPr>
            <p:spPr>
              <a:xfrm>
                <a:off x="4486254"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8" name="Freeform: Shape 177">
                <a:extLst>
                  <a:ext uri="{FF2B5EF4-FFF2-40B4-BE49-F238E27FC236}">
                    <a16:creationId xmlns:a16="http://schemas.microsoft.com/office/drawing/2014/main" id="{6A62BE1E-D148-FAD5-55CB-9BF52FB6BE7D}"/>
                  </a:ext>
                </a:extLst>
              </p:cNvPr>
              <p:cNvSpPr/>
              <p:nvPr/>
            </p:nvSpPr>
            <p:spPr>
              <a:xfrm>
                <a:off x="4543426"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79" name="Freeform: Shape 178">
                <a:extLst>
                  <a:ext uri="{FF2B5EF4-FFF2-40B4-BE49-F238E27FC236}">
                    <a16:creationId xmlns:a16="http://schemas.microsoft.com/office/drawing/2014/main" id="{4C808585-8241-6F22-F38C-6B949238D5D0}"/>
                  </a:ext>
                </a:extLst>
              </p:cNvPr>
              <p:cNvSpPr/>
              <p:nvPr/>
            </p:nvSpPr>
            <p:spPr>
              <a:xfrm>
                <a:off x="4598058"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0" name="Freeform: Shape 179">
                <a:extLst>
                  <a:ext uri="{FF2B5EF4-FFF2-40B4-BE49-F238E27FC236}">
                    <a16:creationId xmlns:a16="http://schemas.microsoft.com/office/drawing/2014/main" id="{743B83C5-DC3F-6211-4AFC-1F5AD7658B53}"/>
                  </a:ext>
                </a:extLst>
              </p:cNvPr>
              <p:cNvSpPr/>
              <p:nvPr/>
            </p:nvSpPr>
            <p:spPr>
              <a:xfrm>
                <a:off x="4708591"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1" name="Freeform: Shape 180">
                <a:extLst>
                  <a:ext uri="{FF2B5EF4-FFF2-40B4-BE49-F238E27FC236}">
                    <a16:creationId xmlns:a16="http://schemas.microsoft.com/office/drawing/2014/main" id="{8BC8398C-190C-9846-C35D-8486C106E83C}"/>
                  </a:ext>
                </a:extLst>
              </p:cNvPr>
              <p:cNvSpPr/>
              <p:nvPr/>
            </p:nvSpPr>
            <p:spPr>
              <a:xfrm>
                <a:off x="4824207"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2" name="Freeform: Shape 181">
                <a:extLst>
                  <a:ext uri="{FF2B5EF4-FFF2-40B4-BE49-F238E27FC236}">
                    <a16:creationId xmlns:a16="http://schemas.microsoft.com/office/drawing/2014/main" id="{2C61EC8E-0E42-F2B4-A876-9595FD5A5E4D}"/>
                  </a:ext>
                </a:extLst>
              </p:cNvPr>
              <p:cNvSpPr/>
              <p:nvPr/>
            </p:nvSpPr>
            <p:spPr>
              <a:xfrm>
                <a:off x="5148184"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3" name="Freeform: Shape 182">
                <a:extLst>
                  <a:ext uri="{FF2B5EF4-FFF2-40B4-BE49-F238E27FC236}">
                    <a16:creationId xmlns:a16="http://schemas.microsoft.com/office/drawing/2014/main" id="{9F65DB5C-705F-E16A-F717-D7F628F72C0E}"/>
                  </a:ext>
                </a:extLst>
              </p:cNvPr>
              <p:cNvSpPr/>
              <p:nvPr/>
            </p:nvSpPr>
            <p:spPr>
              <a:xfrm>
                <a:off x="5263800"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84" name="Freeform: Shape 183">
                <a:extLst>
                  <a:ext uri="{FF2B5EF4-FFF2-40B4-BE49-F238E27FC236}">
                    <a16:creationId xmlns:a16="http://schemas.microsoft.com/office/drawing/2014/main" id="{6A80E7EE-D54E-863B-AFB0-3B77D2937D70}"/>
                  </a:ext>
                </a:extLst>
              </p:cNvPr>
              <p:cNvSpPr/>
              <p:nvPr/>
            </p:nvSpPr>
            <p:spPr>
              <a:xfrm>
                <a:off x="5432776" y="3540424"/>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00B05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2" name="Group 111">
              <a:extLst>
                <a:ext uri="{FF2B5EF4-FFF2-40B4-BE49-F238E27FC236}">
                  <a16:creationId xmlns:a16="http://schemas.microsoft.com/office/drawing/2014/main" id="{9BFA7E04-7755-784F-AD65-8FDA9A9C0F7E}"/>
                </a:ext>
              </a:extLst>
            </p:cNvPr>
            <p:cNvGrpSpPr/>
            <p:nvPr/>
          </p:nvGrpSpPr>
          <p:grpSpPr>
            <a:xfrm>
              <a:off x="1363365" y="2065846"/>
              <a:ext cx="3577727" cy="2947887"/>
              <a:chOff x="1363365" y="2065846"/>
              <a:chExt cx="3577727" cy="2947887"/>
            </a:xfrm>
          </p:grpSpPr>
          <p:sp>
            <p:nvSpPr>
              <p:cNvPr id="161" name="Freeform: Shape 160">
                <a:extLst>
                  <a:ext uri="{FF2B5EF4-FFF2-40B4-BE49-F238E27FC236}">
                    <a16:creationId xmlns:a16="http://schemas.microsoft.com/office/drawing/2014/main" id="{1503CD92-D542-CDEF-AFFB-DF7229A8287E}"/>
                  </a:ext>
                </a:extLst>
              </p:cNvPr>
              <p:cNvSpPr/>
              <p:nvPr/>
            </p:nvSpPr>
            <p:spPr>
              <a:xfrm>
                <a:off x="1363365" y="2065846"/>
                <a:ext cx="3577727" cy="2947887"/>
              </a:xfrm>
              <a:custGeom>
                <a:avLst/>
                <a:gdLst>
                  <a:gd name="connsiteX0" fmla="*/ 3577728 w 3577727"/>
                  <a:gd name="connsiteY0" fmla="*/ 2951372 h 2951371"/>
                  <a:gd name="connsiteX1" fmla="*/ 3577728 w 3577727"/>
                  <a:gd name="connsiteY1" fmla="*/ 2161121 h 2951371"/>
                  <a:gd name="connsiteX2" fmla="*/ 2398704 w 3577727"/>
                  <a:gd name="connsiteY2" fmla="*/ 2161121 h 2951371"/>
                  <a:gd name="connsiteX3" fmla="*/ 2398704 w 3577727"/>
                  <a:gd name="connsiteY3" fmla="*/ 1777430 h 2951371"/>
                  <a:gd name="connsiteX4" fmla="*/ 1951488 w 3577727"/>
                  <a:gd name="connsiteY4" fmla="*/ 1777430 h 2951371"/>
                  <a:gd name="connsiteX5" fmla="*/ 1951488 w 3577727"/>
                  <a:gd name="connsiteY5" fmla="*/ 1377222 h 2951371"/>
                  <a:gd name="connsiteX6" fmla="*/ 1506813 w 3577727"/>
                  <a:gd name="connsiteY6" fmla="*/ 1377222 h 2951371"/>
                  <a:gd name="connsiteX7" fmla="*/ 1506813 w 3577727"/>
                  <a:gd name="connsiteY7" fmla="*/ 988449 h 2951371"/>
                  <a:gd name="connsiteX8" fmla="*/ 1179024 w 3577727"/>
                  <a:gd name="connsiteY8" fmla="*/ 988449 h 2951371"/>
                  <a:gd name="connsiteX9" fmla="*/ 1179024 w 3577727"/>
                  <a:gd name="connsiteY9" fmla="*/ 659390 h 2951371"/>
                  <a:gd name="connsiteX10" fmla="*/ 289674 w 3577727"/>
                  <a:gd name="connsiteY10" fmla="*/ 659390 h 2951371"/>
                  <a:gd name="connsiteX11" fmla="*/ 289674 w 3577727"/>
                  <a:gd name="connsiteY11" fmla="*/ 0 h 2951371"/>
                  <a:gd name="connsiteX12" fmla="*/ 0 w 3577727"/>
                  <a:gd name="connsiteY12" fmla="*/ 0 h 29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7727" h="2951371">
                    <a:moveTo>
                      <a:pt x="3577728" y="2951372"/>
                    </a:moveTo>
                    <a:lnTo>
                      <a:pt x="3577728" y="2161121"/>
                    </a:lnTo>
                    <a:lnTo>
                      <a:pt x="2398704" y="2161121"/>
                    </a:lnTo>
                    <a:lnTo>
                      <a:pt x="2398704" y="1777430"/>
                    </a:lnTo>
                    <a:lnTo>
                      <a:pt x="1951488" y="1777430"/>
                    </a:lnTo>
                    <a:lnTo>
                      <a:pt x="1951488" y="1377222"/>
                    </a:lnTo>
                    <a:lnTo>
                      <a:pt x="1506813" y="1377222"/>
                    </a:lnTo>
                    <a:lnTo>
                      <a:pt x="1506813" y="988449"/>
                    </a:lnTo>
                    <a:lnTo>
                      <a:pt x="1179024" y="988449"/>
                    </a:lnTo>
                    <a:lnTo>
                      <a:pt x="1179024" y="659390"/>
                    </a:lnTo>
                    <a:lnTo>
                      <a:pt x="289674" y="659390"/>
                    </a:lnTo>
                    <a:lnTo>
                      <a:pt x="289674" y="0"/>
                    </a:lnTo>
                    <a:lnTo>
                      <a:pt x="0" y="0"/>
                    </a:lnTo>
                  </a:path>
                </a:pathLst>
              </a:custGeom>
              <a:noFill/>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2" name="Freeform: Shape 161">
                <a:extLst>
                  <a:ext uri="{FF2B5EF4-FFF2-40B4-BE49-F238E27FC236}">
                    <a16:creationId xmlns:a16="http://schemas.microsoft.com/office/drawing/2014/main" id="{A79E4C6B-8B92-6666-62F1-B94A9A893CDE}"/>
                  </a:ext>
                </a:extLst>
              </p:cNvPr>
              <p:cNvSpPr/>
              <p:nvPr/>
            </p:nvSpPr>
            <p:spPr>
              <a:xfrm>
                <a:off x="3928504" y="4185076"/>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63" name="Freeform: Shape 162">
                <a:extLst>
                  <a:ext uri="{FF2B5EF4-FFF2-40B4-BE49-F238E27FC236}">
                    <a16:creationId xmlns:a16="http://schemas.microsoft.com/office/drawing/2014/main" id="{54012FA9-1F36-E439-BB3B-BE49B2156DD8}"/>
                  </a:ext>
                </a:extLst>
              </p:cNvPr>
              <p:cNvSpPr/>
              <p:nvPr/>
            </p:nvSpPr>
            <p:spPr>
              <a:xfrm>
                <a:off x="2707554" y="3015058"/>
                <a:ext cx="12705" cy="77409"/>
              </a:xfrm>
              <a:custGeom>
                <a:avLst/>
                <a:gdLst>
                  <a:gd name="connsiteX0" fmla="*/ 0 w 12705"/>
                  <a:gd name="connsiteY0" fmla="*/ 0 h 77500"/>
                  <a:gd name="connsiteX1" fmla="*/ 0 w 12705"/>
                  <a:gd name="connsiteY1" fmla="*/ 77500 h 77500"/>
                </a:gdLst>
                <a:ahLst/>
                <a:cxnLst>
                  <a:cxn ang="0">
                    <a:pos x="connsiteX0" y="connsiteY0"/>
                  </a:cxn>
                  <a:cxn ang="0">
                    <a:pos x="connsiteX1" y="connsiteY1"/>
                  </a:cxn>
                </a:cxnLst>
                <a:rect l="l" t="t" r="r" b="b"/>
                <a:pathLst>
                  <a:path w="12705" h="77500">
                    <a:moveTo>
                      <a:pt x="0" y="0"/>
                    </a:moveTo>
                    <a:lnTo>
                      <a:pt x="0" y="77500"/>
                    </a:lnTo>
                  </a:path>
                </a:pathLst>
              </a:custGeom>
              <a:ln w="19050" cap="flat">
                <a:solidFill>
                  <a:srgbClr val="00B0F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13" name="Group 112">
              <a:extLst>
                <a:ext uri="{FF2B5EF4-FFF2-40B4-BE49-F238E27FC236}">
                  <a16:creationId xmlns:a16="http://schemas.microsoft.com/office/drawing/2014/main" id="{91E5C849-966F-9C0B-69D5-5C48AD0A4AC0}"/>
                </a:ext>
              </a:extLst>
            </p:cNvPr>
            <p:cNvGrpSpPr/>
            <p:nvPr/>
          </p:nvGrpSpPr>
          <p:grpSpPr>
            <a:xfrm>
              <a:off x="1130437" y="2061887"/>
              <a:ext cx="4879203" cy="2952000"/>
              <a:chOff x="1130437" y="2061887"/>
              <a:chExt cx="4879203" cy="2952000"/>
            </a:xfrm>
          </p:grpSpPr>
          <p:cxnSp>
            <p:nvCxnSpPr>
              <p:cNvPr id="159" name="Straight Connector 158">
                <a:extLst>
                  <a:ext uri="{FF2B5EF4-FFF2-40B4-BE49-F238E27FC236}">
                    <a16:creationId xmlns:a16="http://schemas.microsoft.com/office/drawing/2014/main" id="{2F272182-B52E-B297-5972-1414CC7E15BA}"/>
                  </a:ext>
                </a:extLst>
              </p:cNvPr>
              <p:cNvCxnSpPr>
                <a:cxnSpLocks/>
              </p:cNvCxnSpPr>
              <p:nvPr/>
            </p:nvCxnSpPr>
            <p:spPr>
              <a:xfrm>
                <a:off x="1130437" y="2061887"/>
                <a:ext cx="0" cy="2949767"/>
              </a:xfrm>
              <a:prstGeom prst="line">
                <a:avLst/>
              </a:prstGeom>
              <a:noFill/>
              <a:ln w="28575" cap="sq" cmpd="sng" algn="ctr">
                <a:solidFill>
                  <a:schemeClr val="tx1"/>
                </a:solidFill>
                <a:prstDash val="solid"/>
                <a:miter lim="800000"/>
              </a:ln>
              <a:effectLst/>
            </p:spPr>
          </p:cxnSp>
          <p:cxnSp>
            <p:nvCxnSpPr>
              <p:cNvPr id="160" name="Straight Connector 159">
                <a:extLst>
                  <a:ext uri="{FF2B5EF4-FFF2-40B4-BE49-F238E27FC236}">
                    <a16:creationId xmlns:a16="http://schemas.microsoft.com/office/drawing/2014/main" id="{67A65A63-C36F-5BA7-0900-CB0299AA4EA6}"/>
                  </a:ext>
                </a:extLst>
              </p:cNvPr>
              <p:cNvCxnSpPr>
                <a:cxnSpLocks/>
              </p:cNvCxnSpPr>
              <p:nvPr/>
            </p:nvCxnSpPr>
            <p:spPr>
              <a:xfrm>
                <a:off x="1130437" y="5013887"/>
                <a:ext cx="4879203" cy="0"/>
              </a:xfrm>
              <a:prstGeom prst="line">
                <a:avLst/>
              </a:prstGeom>
              <a:noFill/>
              <a:ln w="28575" cap="sq" cmpd="sng" algn="ctr">
                <a:solidFill>
                  <a:schemeClr val="tx1"/>
                </a:solidFill>
                <a:prstDash val="solid"/>
                <a:miter lim="800000"/>
              </a:ln>
              <a:effectLst/>
            </p:spPr>
          </p:cxnSp>
        </p:grpSp>
        <p:grpSp>
          <p:nvGrpSpPr>
            <p:cNvPr id="114" name="Group 113">
              <a:extLst>
                <a:ext uri="{FF2B5EF4-FFF2-40B4-BE49-F238E27FC236}">
                  <a16:creationId xmlns:a16="http://schemas.microsoft.com/office/drawing/2014/main" id="{8FE9785B-4F89-9425-A0FE-6BF77D821325}"/>
                </a:ext>
              </a:extLst>
            </p:cNvPr>
            <p:cNvGrpSpPr/>
            <p:nvPr/>
          </p:nvGrpSpPr>
          <p:grpSpPr>
            <a:xfrm>
              <a:off x="1058437" y="2061887"/>
              <a:ext cx="72000" cy="2952000"/>
              <a:chOff x="1058437" y="2061887"/>
              <a:chExt cx="72000" cy="2520000"/>
            </a:xfrm>
          </p:grpSpPr>
          <p:cxnSp>
            <p:nvCxnSpPr>
              <p:cNvPr id="153" name="Straight Connector 152">
                <a:extLst>
                  <a:ext uri="{FF2B5EF4-FFF2-40B4-BE49-F238E27FC236}">
                    <a16:creationId xmlns:a16="http://schemas.microsoft.com/office/drawing/2014/main" id="{9C8CED08-B275-DC72-E077-F219B1B211E7}"/>
                  </a:ext>
                </a:extLst>
              </p:cNvPr>
              <p:cNvCxnSpPr/>
              <p:nvPr/>
            </p:nvCxnSpPr>
            <p:spPr>
              <a:xfrm>
                <a:off x="1058437" y="2061887"/>
                <a:ext cx="72000" cy="0"/>
              </a:xfrm>
              <a:prstGeom prst="line">
                <a:avLst/>
              </a:prstGeom>
              <a:noFill/>
              <a:ln w="28575" cap="sq" cmpd="sng" algn="ctr">
                <a:solidFill>
                  <a:schemeClr val="tx1"/>
                </a:solidFill>
                <a:prstDash val="solid"/>
                <a:miter lim="800000"/>
              </a:ln>
              <a:effectLst/>
            </p:spPr>
          </p:cxnSp>
          <p:cxnSp>
            <p:nvCxnSpPr>
              <p:cNvPr id="154" name="Straight Connector 153">
                <a:extLst>
                  <a:ext uri="{FF2B5EF4-FFF2-40B4-BE49-F238E27FC236}">
                    <a16:creationId xmlns:a16="http://schemas.microsoft.com/office/drawing/2014/main" id="{6EE0C518-0562-A7B0-6C25-10CAE9AABF8E}"/>
                  </a:ext>
                </a:extLst>
              </p:cNvPr>
              <p:cNvCxnSpPr/>
              <p:nvPr/>
            </p:nvCxnSpPr>
            <p:spPr>
              <a:xfrm>
                <a:off x="1058437" y="4077887"/>
                <a:ext cx="72000" cy="0"/>
              </a:xfrm>
              <a:prstGeom prst="line">
                <a:avLst/>
              </a:prstGeom>
              <a:noFill/>
              <a:ln w="28575" cap="sq" cmpd="sng" algn="ctr">
                <a:solidFill>
                  <a:schemeClr val="tx1"/>
                </a:solidFill>
                <a:prstDash val="solid"/>
                <a:miter lim="800000"/>
              </a:ln>
              <a:effectLst/>
            </p:spPr>
          </p:cxnSp>
          <p:cxnSp>
            <p:nvCxnSpPr>
              <p:cNvPr id="155" name="Straight Connector 154">
                <a:extLst>
                  <a:ext uri="{FF2B5EF4-FFF2-40B4-BE49-F238E27FC236}">
                    <a16:creationId xmlns:a16="http://schemas.microsoft.com/office/drawing/2014/main" id="{168F7A6B-CFA9-4749-91F8-518528F7B807}"/>
                  </a:ext>
                </a:extLst>
              </p:cNvPr>
              <p:cNvCxnSpPr/>
              <p:nvPr/>
            </p:nvCxnSpPr>
            <p:spPr>
              <a:xfrm>
                <a:off x="1058437" y="4581887"/>
                <a:ext cx="72000" cy="0"/>
              </a:xfrm>
              <a:prstGeom prst="line">
                <a:avLst/>
              </a:prstGeom>
              <a:noFill/>
              <a:ln w="28575" cap="sq" cmpd="sng" algn="ctr">
                <a:solidFill>
                  <a:schemeClr val="tx1"/>
                </a:solidFill>
                <a:prstDash val="solid"/>
                <a:miter lim="800000"/>
              </a:ln>
              <a:effectLst/>
            </p:spPr>
          </p:cxnSp>
          <p:cxnSp>
            <p:nvCxnSpPr>
              <p:cNvPr id="156" name="Straight Connector 155">
                <a:extLst>
                  <a:ext uri="{FF2B5EF4-FFF2-40B4-BE49-F238E27FC236}">
                    <a16:creationId xmlns:a16="http://schemas.microsoft.com/office/drawing/2014/main" id="{6D482AF7-2E55-84AD-CA7C-B9CBAC95FD38}"/>
                  </a:ext>
                </a:extLst>
              </p:cNvPr>
              <p:cNvCxnSpPr/>
              <p:nvPr/>
            </p:nvCxnSpPr>
            <p:spPr>
              <a:xfrm>
                <a:off x="1058437" y="2565887"/>
                <a:ext cx="72000" cy="0"/>
              </a:xfrm>
              <a:prstGeom prst="line">
                <a:avLst/>
              </a:prstGeom>
              <a:noFill/>
              <a:ln w="28575" cap="sq" cmpd="sng" algn="ctr">
                <a:solidFill>
                  <a:schemeClr val="tx1"/>
                </a:solidFill>
                <a:prstDash val="solid"/>
                <a:miter lim="800000"/>
              </a:ln>
              <a:effectLst/>
            </p:spPr>
          </p:cxnSp>
          <p:cxnSp>
            <p:nvCxnSpPr>
              <p:cNvPr id="157" name="Straight Connector 156">
                <a:extLst>
                  <a:ext uri="{FF2B5EF4-FFF2-40B4-BE49-F238E27FC236}">
                    <a16:creationId xmlns:a16="http://schemas.microsoft.com/office/drawing/2014/main" id="{8F95A1F5-B82B-FB7A-5432-F0929F0779D7}"/>
                  </a:ext>
                </a:extLst>
              </p:cNvPr>
              <p:cNvCxnSpPr/>
              <p:nvPr/>
            </p:nvCxnSpPr>
            <p:spPr>
              <a:xfrm>
                <a:off x="1058437" y="3069887"/>
                <a:ext cx="72000" cy="0"/>
              </a:xfrm>
              <a:prstGeom prst="line">
                <a:avLst/>
              </a:prstGeom>
              <a:noFill/>
              <a:ln w="28575" cap="sq" cmpd="sng" algn="ctr">
                <a:solidFill>
                  <a:schemeClr val="tx1"/>
                </a:solidFill>
                <a:prstDash val="solid"/>
                <a:miter lim="800000"/>
              </a:ln>
              <a:effectLst/>
            </p:spPr>
          </p:cxnSp>
          <p:cxnSp>
            <p:nvCxnSpPr>
              <p:cNvPr id="158" name="Straight Connector 157">
                <a:extLst>
                  <a:ext uri="{FF2B5EF4-FFF2-40B4-BE49-F238E27FC236}">
                    <a16:creationId xmlns:a16="http://schemas.microsoft.com/office/drawing/2014/main" id="{2F76ACD3-45C3-EC18-E6E7-8142B0FCABB7}"/>
                  </a:ext>
                </a:extLst>
              </p:cNvPr>
              <p:cNvCxnSpPr/>
              <p:nvPr/>
            </p:nvCxnSpPr>
            <p:spPr>
              <a:xfrm>
                <a:off x="1058437" y="3573887"/>
                <a:ext cx="72000" cy="0"/>
              </a:xfrm>
              <a:prstGeom prst="line">
                <a:avLst/>
              </a:prstGeom>
              <a:noFill/>
              <a:ln w="28575" cap="sq" cmpd="sng" algn="ctr">
                <a:solidFill>
                  <a:schemeClr val="tx1"/>
                </a:solidFill>
                <a:prstDash val="solid"/>
                <a:miter lim="800000"/>
              </a:ln>
              <a:effectLst/>
            </p:spPr>
          </p:cxnSp>
        </p:grpSp>
        <p:sp>
          <p:nvSpPr>
            <p:cNvPr id="115" name="TextBox 114">
              <a:extLst>
                <a:ext uri="{FF2B5EF4-FFF2-40B4-BE49-F238E27FC236}">
                  <a16:creationId xmlns:a16="http://schemas.microsoft.com/office/drawing/2014/main" id="{AF13D06A-66AC-7DF2-C8A4-2B90FC78E9E7}"/>
                </a:ext>
              </a:extLst>
            </p:cNvPr>
            <p:cNvSpPr txBox="1"/>
            <p:nvPr/>
          </p:nvSpPr>
          <p:spPr>
            <a:xfrm rot="16200000">
              <a:off x="-937167" y="3509314"/>
              <a:ext cx="2949754" cy="307777"/>
            </a:xfrm>
            <a:prstGeom prst="rect">
              <a:avLst/>
            </a:prstGeom>
            <a:noFill/>
            <a:ln>
              <a:solidFill>
                <a:srgbClr val="FFFFFF"/>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en-GB" sz="1400" i="0" u="none" strike="noStrike" kern="0" cap="none" spc="0" normalizeH="0" baseline="0" noProof="0" dirty="0">
                  <a:ln>
                    <a:noFill/>
                  </a:ln>
                  <a:effectLst/>
                  <a:uLnTx/>
                  <a:uFillTx/>
                  <a:latin typeface="+mj-lt"/>
                  <a:cs typeface="Arial"/>
                  <a:sym typeface="Arial"/>
                </a:rPr>
                <a:t>Cumulative Survival</a:t>
              </a:r>
            </a:p>
          </p:txBody>
        </p:sp>
        <p:grpSp>
          <p:nvGrpSpPr>
            <p:cNvPr id="116" name="Group 115">
              <a:extLst>
                <a:ext uri="{FF2B5EF4-FFF2-40B4-BE49-F238E27FC236}">
                  <a16:creationId xmlns:a16="http://schemas.microsoft.com/office/drawing/2014/main" id="{AF80B0E4-D5ED-02CB-152B-082E22E949AF}"/>
                </a:ext>
              </a:extLst>
            </p:cNvPr>
            <p:cNvGrpSpPr/>
            <p:nvPr/>
          </p:nvGrpSpPr>
          <p:grpSpPr>
            <a:xfrm>
              <a:off x="872861" y="1971719"/>
              <a:ext cx="164592" cy="3129935"/>
              <a:chOff x="872861" y="1971719"/>
              <a:chExt cx="164592" cy="3129935"/>
            </a:xfrm>
          </p:grpSpPr>
          <p:sp>
            <p:nvSpPr>
              <p:cNvPr id="147" name="Rectangle 146">
                <a:extLst>
                  <a:ext uri="{FF2B5EF4-FFF2-40B4-BE49-F238E27FC236}">
                    <a16:creationId xmlns:a16="http://schemas.microsoft.com/office/drawing/2014/main" id="{654A60DB-1507-D9A6-E245-E2115A0B44A7}"/>
                  </a:ext>
                </a:extLst>
              </p:cNvPr>
              <p:cNvSpPr/>
              <p:nvPr/>
            </p:nvSpPr>
            <p:spPr>
              <a:xfrm>
                <a:off x="872861" y="2561706"/>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0.8</a:t>
                </a:r>
              </a:p>
            </p:txBody>
          </p:sp>
          <p:sp>
            <p:nvSpPr>
              <p:cNvPr id="148" name="Rectangle 147">
                <a:extLst>
                  <a:ext uri="{FF2B5EF4-FFF2-40B4-BE49-F238E27FC236}">
                    <a16:creationId xmlns:a16="http://schemas.microsoft.com/office/drawing/2014/main" id="{49C2E166-6734-78AF-FFF6-F88B21BBB85D}"/>
                  </a:ext>
                </a:extLst>
              </p:cNvPr>
              <p:cNvSpPr/>
              <p:nvPr/>
            </p:nvSpPr>
            <p:spPr>
              <a:xfrm>
                <a:off x="872861" y="3151693"/>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0.6</a:t>
                </a:r>
              </a:p>
            </p:txBody>
          </p:sp>
          <p:sp>
            <p:nvSpPr>
              <p:cNvPr id="149" name="Rectangle 148">
                <a:extLst>
                  <a:ext uri="{FF2B5EF4-FFF2-40B4-BE49-F238E27FC236}">
                    <a16:creationId xmlns:a16="http://schemas.microsoft.com/office/drawing/2014/main" id="{A0006D00-2B30-541B-1850-57E800D50A9E}"/>
                  </a:ext>
                </a:extLst>
              </p:cNvPr>
              <p:cNvSpPr/>
              <p:nvPr/>
            </p:nvSpPr>
            <p:spPr>
              <a:xfrm>
                <a:off x="872861" y="1971719"/>
                <a:ext cx="164592" cy="180000"/>
              </a:xfrm>
              <a:prstGeom prst="rect">
                <a:avLst/>
              </a:prstGeom>
              <a:ln>
                <a:solidFill>
                  <a:srgbClr val="FFFFFF"/>
                </a:solid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1.0</a:t>
                </a:r>
              </a:p>
            </p:txBody>
          </p:sp>
          <p:sp>
            <p:nvSpPr>
              <p:cNvPr id="150" name="Rectangle 149">
                <a:extLst>
                  <a:ext uri="{FF2B5EF4-FFF2-40B4-BE49-F238E27FC236}">
                    <a16:creationId xmlns:a16="http://schemas.microsoft.com/office/drawing/2014/main" id="{7D49EE1C-EC36-673F-7102-A5A046981E22}"/>
                  </a:ext>
                </a:extLst>
              </p:cNvPr>
              <p:cNvSpPr/>
              <p:nvPr/>
            </p:nvSpPr>
            <p:spPr>
              <a:xfrm>
                <a:off x="872861" y="4921654"/>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0.0</a:t>
                </a:r>
              </a:p>
            </p:txBody>
          </p:sp>
          <p:sp>
            <p:nvSpPr>
              <p:cNvPr id="151" name="Rectangle 150">
                <a:extLst>
                  <a:ext uri="{FF2B5EF4-FFF2-40B4-BE49-F238E27FC236}">
                    <a16:creationId xmlns:a16="http://schemas.microsoft.com/office/drawing/2014/main" id="{9E1F669A-701C-9BC1-8812-0040E4045D04}"/>
                  </a:ext>
                </a:extLst>
              </p:cNvPr>
              <p:cNvSpPr/>
              <p:nvPr/>
            </p:nvSpPr>
            <p:spPr>
              <a:xfrm>
                <a:off x="872861" y="3741680"/>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0.4</a:t>
                </a:r>
              </a:p>
            </p:txBody>
          </p:sp>
          <p:sp>
            <p:nvSpPr>
              <p:cNvPr id="152" name="Rectangle 151">
                <a:extLst>
                  <a:ext uri="{FF2B5EF4-FFF2-40B4-BE49-F238E27FC236}">
                    <a16:creationId xmlns:a16="http://schemas.microsoft.com/office/drawing/2014/main" id="{8856B3A5-CE54-76A9-2BD6-182903FD2111}"/>
                  </a:ext>
                </a:extLst>
              </p:cNvPr>
              <p:cNvSpPr/>
              <p:nvPr/>
            </p:nvSpPr>
            <p:spPr>
              <a:xfrm>
                <a:off x="872861" y="4331667"/>
                <a:ext cx="164592" cy="180000"/>
              </a:xfrm>
              <a:prstGeom prst="rect">
                <a:avLst/>
              </a:prstGeom>
              <a:ln>
                <a:noFill/>
              </a:ln>
            </p:spPr>
            <p:txBody>
              <a:bodyPr wrap="none" lIns="0" tIns="0" rIns="36000" bIns="0" anchor="ctr">
                <a:no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0.2</a:t>
                </a:r>
              </a:p>
            </p:txBody>
          </p:sp>
        </p:grpSp>
        <p:sp>
          <p:nvSpPr>
            <p:cNvPr id="117" name="TextBox 116">
              <a:extLst>
                <a:ext uri="{FF2B5EF4-FFF2-40B4-BE49-F238E27FC236}">
                  <a16:creationId xmlns:a16="http://schemas.microsoft.com/office/drawing/2014/main" id="{401FA2F4-5A17-D2D5-C515-ADD1CBF0AF9F}"/>
                </a:ext>
              </a:extLst>
            </p:cNvPr>
            <p:cNvSpPr txBox="1"/>
            <p:nvPr/>
          </p:nvSpPr>
          <p:spPr>
            <a:xfrm>
              <a:off x="1130439" y="5325890"/>
              <a:ext cx="4807279" cy="318675"/>
            </a:xfrm>
            <a:prstGeom prst="rect">
              <a:avLst/>
            </a:prstGeom>
            <a:noFill/>
            <a:ln>
              <a:no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en-GB" sz="1400" i="0" u="none" strike="noStrike" kern="0" cap="none" spc="0" normalizeH="0" baseline="0" noProof="0" dirty="0">
                  <a:ln>
                    <a:noFill/>
                  </a:ln>
                  <a:effectLst/>
                  <a:uLnTx/>
                  <a:uFillTx/>
                  <a:latin typeface="+mj-lt"/>
                  <a:cs typeface="Arial"/>
                  <a:sym typeface="Arial"/>
                </a:rPr>
                <a:t>Time to Event (Qualified Surgical Success), in Months</a:t>
              </a:r>
            </a:p>
          </p:txBody>
        </p:sp>
        <p:grpSp>
          <p:nvGrpSpPr>
            <p:cNvPr id="118" name="Group 117">
              <a:extLst>
                <a:ext uri="{FF2B5EF4-FFF2-40B4-BE49-F238E27FC236}">
                  <a16:creationId xmlns:a16="http://schemas.microsoft.com/office/drawing/2014/main" id="{CE97056F-2321-64FE-5E2C-378FB72BC7DE}"/>
                </a:ext>
              </a:extLst>
            </p:cNvPr>
            <p:cNvGrpSpPr/>
            <p:nvPr/>
          </p:nvGrpSpPr>
          <p:grpSpPr>
            <a:xfrm>
              <a:off x="1130437" y="5142226"/>
              <a:ext cx="4813472" cy="216000"/>
              <a:chOff x="1130437" y="4710226"/>
              <a:chExt cx="4813472" cy="216000"/>
            </a:xfrm>
          </p:grpSpPr>
          <p:sp>
            <p:nvSpPr>
              <p:cNvPr id="142" name="Rectangle 141">
                <a:extLst>
                  <a:ext uri="{FF2B5EF4-FFF2-40B4-BE49-F238E27FC236}">
                    <a16:creationId xmlns:a16="http://schemas.microsoft.com/office/drawing/2014/main" id="{54A6B7E0-5F0E-00FD-C863-651C8C0CF8B8}"/>
                  </a:ext>
                </a:extLst>
              </p:cNvPr>
              <p:cNvSpPr/>
              <p:nvPr/>
            </p:nvSpPr>
            <p:spPr>
              <a:xfrm>
                <a:off x="1130437" y="4710226"/>
                <a:ext cx="360000" cy="216000"/>
              </a:xfrm>
              <a:prstGeom prst="rect">
                <a:avLst/>
              </a:prstGeom>
              <a:ln>
                <a:solidFill>
                  <a:srgbClr val="FFFFFF"/>
                </a:solid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0</a:t>
                </a:r>
              </a:p>
            </p:txBody>
          </p:sp>
          <p:sp>
            <p:nvSpPr>
              <p:cNvPr id="143" name="Rectangle 142">
                <a:extLst>
                  <a:ext uri="{FF2B5EF4-FFF2-40B4-BE49-F238E27FC236}">
                    <a16:creationId xmlns:a16="http://schemas.microsoft.com/office/drawing/2014/main" id="{5FA5FB36-5E63-4C14-B2D3-D928D5A609F2}"/>
                  </a:ext>
                </a:extLst>
              </p:cNvPr>
              <p:cNvSpPr/>
              <p:nvPr/>
            </p:nvSpPr>
            <p:spPr>
              <a:xfrm>
                <a:off x="2243805"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20</a:t>
                </a:r>
              </a:p>
            </p:txBody>
          </p:sp>
          <p:sp>
            <p:nvSpPr>
              <p:cNvPr id="144" name="Rectangle 143">
                <a:extLst>
                  <a:ext uri="{FF2B5EF4-FFF2-40B4-BE49-F238E27FC236}">
                    <a16:creationId xmlns:a16="http://schemas.microsoft.com/office/drawing/2014/main" id="{F01D06FF-CF2C-C3FC-6CBF-60FA8CB153EA}"/>
                  </a:ext>
                </a:extLst>
              </p:cNvPr>
              <p:cNvSpPr/>
              <p:nvPr/>
            </p:nvSpPr>
            <p:spPr>
              <a:xfrm>
                <a:off x="3357173"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40</a:t>
                </a:r>
              </a:p>
            </p:txBody>
          </p:sp>
          <p:sp>
            <p:nvSpPr>
              <p:cNvPr id="145" name="Rectangle 144">
                <a:extLst>
                  <a:ext uri="{FF2B5EF4-FFF2-40B4-BE49-F238E27FC236}">
                    <a16:creationId xmlns:a16="http://schemas.microsoft.com/office/drawing/2014/main" id="{98F789D3-04F2-9B6F-240A-B2B668FB5BFD}"/>
                  </a:ext>
                </a:extLst>
              </p:cNvPr>
              <p:cNvSpPr/>
              <p:nvPr/>
            </p:nvSpPr>
            <p:spPr>
              <a:xfrm>
                <a:off x="4470541"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60</a:t>
                </a:r>
              </a:p>
            </p:txBody>
          </p:sp>
          <p:sp>
            <p:nvSpPr>
              <p:cNvPr id="146" name="Rectangle 145">
                <a:extLst>
                  <a:ext uri="{FF2B5EF4-FFF2-40B4-BE49-F238E27FC236}">
                    <a16:creationId xmlns:a16="http://schemas.microsoft.com/office/drawing/2014/main" id="{DCC6C4A3-1CF3-3169-AB7E-7F5C231B2690}"/>
                  </a:ext>
                </a:extLst>
              </p:cNvPr>
              <p:cNvSpPr/>
              <p:nvPr/>
            </p:nvSpPr>
            <p:spPr>
              <a:xfrm>
                <a:off x="5583909" y="4710226"/>
                <a:ext cx="360000" cy="216000"/>
              </a:xfrm>
              <a:prstGeom prst="rect">
                <a:avLst/>
              </a:prstGeom>
              <a:ln>
                <a:noFill/>
              </a:ln>
            </p:spPr>
            <p:txBody>
              <a:bodyPr wrap="none" lIns="0" tIns="36000" rIns="0" bIns="0">
                <a:noAutofit/>
              </a:bodyPr>
              <a:lstStyle/>
              <a:p>
                <a:pPr marL="0" marR="0" lvl="0" indent="0" algn="ctr" defTabSz="914377" eaLnBrk="1" fontAlgn="auto" latinLnBrk="0" hangingPunct="1">
                  <a:lnSpc>
                    <a:spcPts val="1200"/>
                  </a:lnSpc>
                  <a:spcBef>
                    <a:spcPts val="0"/>
                  </a:spcBef>
                  <a:spcAft>
                    <a:spcPts val="0"/>
                  </a:spcAft>
                  <a:buClrTx/>
                  <a:buSzTx/>
                  <a:buFontTx/>
                  <a:buNone/>
                  <a:tabLst/>
                  <a:defRPr/>
                </a:pPr>
                <a:r>
                  <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rPr>
                  <a:t>80</a:t>
                </a:r>
              </a:p>
            </p:txBody>
          </p:sp>
        </p:grpSp>
        <p:grpSp>
          <p:nvGrpSpPr>
            <p:cNvPr id="119" name="Group 118">
              <a:extLst>
                <a:ext uri="{FF2B5EF4-FFF2-40B4-BE49-F238E27FC236}">
                  <a16:creationId xmlns:a16="http://schemas.microsoft.com/office/drawing/2014/main" id="{A5EE6730-DF74-1B3E-8EB9-B760A06636DE}"/>
                </a:ext>
              </a:extLst>
            </p:cNvPr>
            <p:cNvGrpSpPr/>
            <p:nvPr/>
          </p:nvGrpSpPr>
          <p:grpSpPr>
            <a:xfrm>
              <a:off x="1310437" y="5013887"/>
              <a:ext cx="4453472" cy="72000"/>
              <a:chOff x="1310437" y="4581887"/>
              <a:chExt cx="4453472" cy="72000"/>
            </a:xfrm>
          </p:grpSpPr>
          <p:cxnSp>
            <p:nvCxnSpPr>
              <p:cNvPr id="137" name="Straight Connector 136">
                <a:extLst>
                  <a:ext uri="{FF2B5EF4-FFF2-40B4-BE49-F238E27FC236}">
                    <a16:creationId xmlns:a16="http://schemas.microsoft.com/office/drawing/2014/main" id="{CDBFA9EB-26ED-A129-E6A2-73BB6F289DFD}"/>
                  </a:ext>
                </a:extLst>
              </p:cNvPr>
              <p:cNvCxnSpPr>
                <a:cxnSpLocks/>
              </p:cNvCxnSpPr>
              <p:nvPr/>
            </p:nvCxnSpPr>
            <p:spPr>
              <a:xfrm>
                <a:off x="1310437" y="4581887"/>
                <a:ext cx="0" cy="72000"/>
              </a:xfrm>
              <a:prstGeom prst="line">
                <a:avLst/>
              </a:prstGeom>
              <a:noFill/>
              <a:ln w="28575" cap="sq" cmpd="sng" algn="ctr">
                <a:solidFill>
                  <a:schemeClr val="tx1"/>
                </a:solidFill>
                <a:prstDash val="solid"/>
                <a:miter lim="800000"/>
              </a:ln>
              <a:effectLst/>
            </p:spPr>
          </p:cxnSp>
          <p:cxnSp>
            <p:nvCxnSpPr>
              <p:cNvPr id="138" name="Straight Connector 137">
                <a:extLst>
                  <a:ext uri="{FF2B5EF4-FFF2-40B4-BE49-F238E27FC236}">
                    <a16:creationId xmlns:a16="http://schemas.microsoft.com/office/drawing/2014/main" id="{D27043B5-F951-83F8-1E71-E6BDAF655C02}"/>
                  </a:ext>
                </a:extLst>
              </p:cNvPr>
              <p:cNvCxnSpPr>
                <a:cxnSpLocks/>
              </p:cNvCxnSpPr>
              <p:nvPr/>
            </p:nvCxnSpPr>
            <p:spPr>
              <a:xfrm>
                <a:off x="2423805" y="4581887"/>
                <a:ext cx="0" cy="72000"/>
              </a:xfrm>
              <a:prstGeom prst="line">
                <a:avLst/>
              </a:prstGeom>
              <a:noFill/>
              <a:ln w="28575" cap="sq" cmpd="sng" algn="ctr">
                <a:solidFill>
                  <a:schemeClr val="tx1"/>
                </a:solidFill>
                <a:prstDash val="solid"/>
                <a:miter lim="800000"/>
              </a:ln>
              <a:effectLst/>
            </p:spPr>
          </p:cxnSp>
          <p:cxnSp>
            <p:nvCxnSpPr>
              <p:cNvPr id="139" name="Straight Connector 138">
                <a:extLst>
                  <a:ext uri="{FF2B5EF4-FFF2-40B4-BE49-F238E27FC236}">
                    <a16:creationId xmlns:a16="http://schemas.microsoft.com/office/drawing/2014/main" id="{6762BE93-8A5A-E992-2332-33AA3EF8C0E8}"/>
                  </a:ext>
                </a:extLst>
              </p:cNvPr>
              <p:cNvCxnSpPr>
                <a:cxnSpLocks/>
              </p:cNvCxnSpPr>
              <p:nvPr/>
            </p:nvCxnSpPr>
            <p:spPr>
              <a:xfrm>
                <a:off x="3537173" y="4581887"/>
                <a:ext cx="0" cy="72000"/>
              </a:xfrm>
              <a:prstGeom prst="line">
                <a:avLst/>
              </a:prstGeom>
              <a:noFill/>
              <a:ln w="28575" cap="sq" cmpd="sng" algn="ctr">
                <a:solidFill>
                  <a:schemeClr val="tx1"/>
                </a:solidFill>
                <a:prstDash val="solid"/>
                <a:miter lim="800000"/>
              </a:ln>
              <a:effectLst/>
            </p:spPr>
          </p:cxnSp>
          <p:cxnSp>
            <p:nvCxnSpPr>
              <p:cNvPr id="140" name="Straight Connector 139">
                <a:extLst>
                  <a:ext uri="{FF2B5EF4-FFF2-40B4-BE49-F238E27FC236}">
                    <a16:creationId xmlns:a16="http://schemas.microsoft.com/office/drawing/2014/main" id="{D2DCE01E-AFC3-BC15-87B8-5C9A48A2BEBD}"/>
                  </a:ext>
                </a:extLst>
              </p:cNvPr>
              <p:cNvCxnSpPr>
                <a:cxnSpLocks/>
              </p:cNvCxnSpPr>
              <p:nvPr/>
            </p:nvCxnSpPr>
            <p:spPr>
              <a:xfrm>
                <a:off x="4650541" y="4581887"/>
                <a:ext cx="0" cy="72000"/>
              </a:xfrm>
              <a:prstGeom prst="line">
                <a:avLst/>
              </a:prstGeom>
              <a:noFill/>
              <a:ln w="28575" cap="sq" cmpd="sng" algn="ctr">
                <a:solidFill>
                  <a:schemeClr val="tx1"/>
                </a:solidFill>
                <a:prstDash val="solid"/>
                <a:miter lim="800000"/>
              </a:ln>
              <a:effectLst/>
            </p:spPr>
          </p:cxnSp>
          <p:cxnSp>
            <p:nvCxnSpPr>
              <p:cNvPr id="141" name="Straight Connector 140">
                <a:extLst>
                  <a:ext uri="{FF2B5EF4-FFF2-40B4-BE49-F238E27FC236}">
                    <a16:creationId xmlns:a16="http://schemas.microsoft.com/office/drawing/2014/main" id="{E6BC5814-1C04-49A2-F322-EB85262D21DA}"/>
                  </a:ext>
                </a:extLst>
              </p:cNvPr>
              <p:cNvCxnSpPr>
                <a:cxnSpLocks/>
              </p:cNvCxnSpPr>
              <p:nvPr/>
            </p:nvCxnSpPr>
            <p:spPr>
              <a:xfrm>
                <a:off x="5763909" y="4581887"/>
                <a:ext cx="0" cy="72000"/>
              </a:xfrm>
              <a:prstGeom prst="line">
                <a:avLst/>
              </a:prstGeom>
              <a:noFill/>
              <a:ln w="28575" cap="sq" cmpd="sng" algn="ctr">
                <a:solidFill>
                  <a:schemeClr val="tx1"/>
                </a:solidFill>
                <a:prstDash val="solid"/>
                <a:miter lim="800000"/>
              </a:ln>
              <a:effectLst/>
            </p:spPr>
          </p:cxnSp>
        </p:grpSp>
        <p:grpSp>
          <p:nvGrpSpPr>
            <p:cNvPr id="120" name="Group 119">
              <a:extLst>
                <a:ext uri="{FF2B5EF4-FFF2-40B4-BE49-F238E27FC236}">
                  <a16:creationId xmlns:a16="http://schemas.microsoft.com/office/drawing/2014/main" id="{FD09582B-AE9D-8464-05BC-7D5AE644BDFE}"/>
                </a:ext>
              </a:extLst>
            </p:cNvPr>
            <p:cNvGrpSpPr/>
            <p:nvPr/>
          </p:nvGrpSpPr>
          <p:grpSpPr>
            <a:xfrm>
              <a:off x="1359553" y="2242236"/>
              <a:ext cx="3862320" cy="1699191"/>
              <a:chOff x="1359553" y="2242236"/>
              <a:chExt cx="3862320" cy="1699191"/>
            </a:xfrm>
          </p:grpSpPr>
          <p:sp>
            <p:nvSpPr>
              <p:cNvPr id="124" name="Freeform: Shape 123">
                <a:extLst>
                  <a:ext uri="{FF2B5EF4-FFF2-40B4-BE49-F238E27FC236}">
                    <a16:creationId xmlns:a16="http://schemas.microsoft.com/office/drawing/2014/main" id="{6920865A-7B01-28EC-B8B8-EA3FF294361E}"/>
                  </a:ext>
                </a:extLst>
              </p:cNvPr>
              <p:cNvSpPr/>
              <p:nvPr/>
            </p:nvSpPr>
            <p:spPr>
              <a:xfrm>
                <a:off x="1359553" y="2242236"/>
                <a:ext cx="3852156" cy="1657314"/>
              </a:xfrm>
              <a:custGeom>
                <a:avLst/>
                <a:gdLst>
                  <a:gd name="connsiteX0" fmla="*/ 3852156 w 3852156"/>
                  <a:gd name="connsiteY0" fmla="*/ 1659273 h 1659273"/>
                  <a:gd name="connsiteX1" fmla="*/ 3064446 w 3852156"/>
                  <a:gd name="connsiteY1" fmla="*/ 1659273 h 1659273"/>
                  <a:gd name="connsiteX2" fmla="*/ 3064446 w 3852156"/>
                  <a:gd name="connsiteY2" fmla="*/ 1393739 h 1659273"/>
                  <a:gd name="connsiteX3" fmla="*/ 2345343 w 3852156"/>
                  <a:gd name="connsiteY3" fmla="*/ 1393739 h 1659273"/>
                  <a:gd name="connsiteX4" fmla="*/ 2345343 w 3852156"/>
                  <a:gd name="connsiteY4" fmla="*/ 1271771 h 1659273"/>
                  <a:gd name="connsiteX5" fmla="*/ 1622429 w 3852156"/>
                  <a:gd name="connsiteY5" fmla="*/ 1271771 h 1659273"/>
                  <a:gd name="connsiteX6" fmla="*/ 1622429 w 3852156"/>
                  <a:gd name="connsiteY6" fmla="*/ 1175213 h 1659273"/>
                  <a:gd name="connsiteX7" fmla="*/ 1504272 w 3852156"/>
                  <a:gd name="connsiteY7" fmla="*/ 1175213 h 1659273"/>
                  <a:gd name="connsiteX8" fmla="*/ 1504272 w 3852156"/>
                  <a:gd name="connsiteY8" fmla="*/ 1076114 h 1659273"/>
                  <a:gd name="connsiteX9" fmla="*/ 1177754 w 3852156"/>
                  <a:gd name="connsiteY9" fmla="*/ 1076114 h 1659273"/>
                  <a:gd name="connsiteX10" fmla="*/ 1177754 w 3852156"/>
                  <a:gd name="connsiteY10" fmla="*/ 984637 h 1659273"/>
                  <a:gd name="connsiteX11" fmla="*/ 842341 w 3852156"/>
                  <a:gd name="connsiteY11" fmla="*/ 984637 h 1659273"/>
                  <a:gd name="connsiteX12" fmla="*/ 842341 w 3852156"/>
                  <a:gd name="connsiteY12" fmla="*/ 893162 h 1659273"/>
                  <a:gd name="connsiteX13" fmla="*/ 668283 w 3852156"/>
                  <a:gd name="connsiteY13" fmla="*/ 893162 h 1659273"/>
                  <a:gd name="connsiteX14" fmla="*/ 668283 w 3852156"/>
                  <a:gd name="connsiteY14" fmla="*/ 814391 h 1659273"/>
                  <a:gd name="connsiteX15" fmla="*/ 625086 w 3852156"/>
                  <a:gd name="connsiteY15" fmla="*/ 814391 h 1659273"/>
                  <a:gd name="connsiteX16" fmla="*/ 625086 w 3852156"/>
                  <a:gd name="connsiteY16" fmla="*/ 717832 h 1659273"/>
                  <a:gd name="connsiteX17" fmla="*/ 459921 w 3852156"/>
                  <a:gd name="connsiteY17" fmla="*/ 717832 h 1659273"/>
                  <a:gd name="connsiteX18" fmla="*/ 459921 w 3852156"/>
                  <a:gd name="connsiteY18" fmla="*/ 539963 h 1659273"/>
                  <a:gd name="connsiteX19" fmla="*/ 398937 w 3852156"/>
                  <a:gd name="connsiteY19" fmla="*/ 539963 h 1659273"/>
                  <a:gd name="connsiteX20" fmla="*/ 398937 w 3852156"/>
                  <a:gd name="connsiteY20" fmla="*/ 445946 h 1659273"/>
                  <a:gd name="connsiteX21" fmla="*/ 231231 w 3852156"/>
                  <a:gd name="connsiteY21" fmla="*/ 445946 h 1659273"/>
                  <a:gd name="connsiteX22" fmla="*/ 231231 w 3852156"/>
                  <a:gd name="connsiteY22" fmla="*/ 174059 h 1659273"/>
                  <a:gd name="connsiteX23" fmla="*/ 180411 w 3852156"/>
                  <a:gd name="connsiteY23" fmla="*/ 174059 h 1659273"/>
                  <a:gd name="connsiteX24" fmla="*/ 180411 w 3852156"/>
                  <a:gd name="connsiteY24" fmla="*/ 0 h 1659273"/>
                  <a:gd name="connsiteX25" fmla="*/ 0 w 3852156"/>
                  <a:gd name="connsiteY25" fmla="*/ 0 h 165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52156" h="1659273">
                    <a:moveTo>
                      <a:pt x="3852156" y="1659273"/>
                    </a:moveTo>
                    <a:lnTo>
                      <a:pt x="3064446" y="1659273"/>
                    </a:lnTo>
                    <a:lnTo>
                      <a:pt x="3064446" y="1393739"/>
                    </a:lnTo>
                    <a:lnTo>
                      <a:pt x="2345343" y="1393739"/>
                    </a:lnTo>
                    <a:lnTo>
                      <a:pt x="2345343" y="1271771"/>
                    </a:lnTo>
                    <a:lnTo>
                      <a:pt x="1622429" y="1271771"/>
                    </a:lnTo>
                    <a:lnTo>
                      <a:pt x="1622429" y="1175213"/>
                    </a:lnTo>
                    <a:lnTo>
                      <a:pt x="1504272" y="1175213"/>
                    </a:lnTo>
                    <a:lnTo>
                      <a:pt x="1504272" y="1076114"/>
                    </a:lnTo>
                    <a:lnTo>
                      <a:pt x="1177754" y="1076114"/>
                    </a:lnTo>
                    <a:lnTo>
                      <a:pt x="1177754" y="984637"/>
                    </a:lnTo>
                    <a:lnTo>
                      <a:pt x="842341" y="984637"/>
                    </a:lnTo>
                    <a:lnTo>
                      <a:pt x="842341" y="893162"/>
                    </a:lnTo>
                    <a:lnTo>
                      <a:pt x="668283" y="893162"/>
                    </a:lnTo>
                    <a:lnTo>
                      <a:pt x="668283" y="814391"/>
                    </a:lnTo>
                    <a:lnTo>
                      <a:pt x="625086" y="814391"/>
                    </a:lnTo>
                    <a:lnTo>
                      <a:pt x="625086" y="717832"/>
                    </a:lnTo>
                    <a:lnTo>
                      <a:pt x="459921" y="717832"/>
                    </a:lnTo>
                    <a:lnTo>
                      <a:pt x="459921" y="539963"/>
                    </a:lnTo>
                    <a:lnTo>
                      <a:pt x="398937" y="539963"/>
                    </a:lnTo>
                    <a:lnTo>
                      <a:pt x="398937" y="445946"/>
                    </a:lnTo>
                    <a:lnTo>
                      <a:pt x="231231" y="445946"/>
                    </a:lnTo>
                    <a:lnTo>
                      <a:pt x="231231" y="174059"/>
                    </a:lnTo>
                    <a:lnTo>
                      <a:pt x="180411" y="174059"/>
                    </a:lnTo>
                    <a:lnTo>
                      <a:pt x="180411" y="0"/>
                    </a:lnTo>
                    <a:lnTo>
                      <a:pt x="0" y="0"/>
                    </a:lnTo>
                  </a:path>
                </a:pathLst>
              </a:custGeom>
              <a:noFill/>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5" name="Freeform: Shape 124">
                <a:extLst>
                  <a:ext uri="{FF2B5EF4-FFF2-40B4-BE49-F238E27FC236}">
                    <a16:creationId xmlns:a16="http://schemas.microsoft.com/office/drawing/2014/main" id="{817FD227-7119-B589-943B-64C810AAA8A1}"/>
                  </a:ext>
                </a:extLst>
              </p:cNvPr>
              <p:cNvSpPr/>
              <p:nvPr/>
            </p:nvSpPr>
            <p:spPr>
              <a:xfrm>
                <a:off x="5209168"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6" name="Freeform: Shape 125">
                <a:extLst>
                  <a:ext uri="{FF2B5EF4-FFF2-40B4-BE49-F238E27FC236}">
                    <a16:creationId xmlns:a16="http://schemas.microsoft.com/office/drawing/2014/main" id="{EDD19479-D9C0-3C79-A442-37FFE7A02128}"/>
                  </a:ext>
                </a:extLst>
              </p:cNvPr>
              <p:cNvSpPr/>
              <p:nvPr/>
            </p:nvSpPr>
            <p:spPr>
              <a:xfrm>
                <a:off x="5098635"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7" name="Freeform: Shape 126">
                <a:extLst>
                  <a:ext uri="{FF2B5EF4-FFF2-40B4-BE49-F238E27FC236}">
                    <a16:creationId xmlns:a16="http://schemas.microsoft.com/office/drawing/2014/main" id="{52AC1705-7490-2699-1044-9633F7398767}"/>
                  </a:ext>
                </a:extLst>
              </p:cNvPr>
              <p:cNvSpPr/>
              <p:nvPr/>
            </p:nvSpPr>
            <p:spPr>
              <a:xfrm>
                <a:off x="5037651"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8" name="Freeform: Shape 127">
                <a:extLst>
                  <a:ext uri="{FF2B5EF4-FFF2-40B4-BE49-F238E27FC236}">
                    <a16:creationId xmlns:a16="http://schemas.microsoft.com/office/drawing/2014/main" id="{A0D7B2D5-6A1B-2C5E-7199-7188F34E1776}"/>
                  </a:ext>
                </a:extLst>
              </p:cNvPr>
              <p:cNvSpPr/>
              <p:nvPr/>
            </p:nvSpPr>
            <p:spPr>
              <a:xfrm>
                <a:off x="4825477" y="386275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9" name="Freeform: Shape 128">
                <a:extLst>
                  <a:ext uri="{FF2B5EF4-FFF2-40B4-BE49-F238E27FC236}">
                    <a16:creationId xmlns:a16="http://schemas.microsoft.com/office/drawing/2014/main" id="{36F50766-87F1-BC61-F25E-BAAFD67A7D17}"/>
                  </a:ext>
                </a:extLst>
              </p:cNvPr>
              <p:cNvSpPr/>
              <p:nvPr/>
            </p:nvSpPr>
            <p:spPr>
              <a:xfrm>
                <a:off x="4319818"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0" name="Freeform: Shape 129">
                <a:extLst>
                  <a:ext uri="{FF2B5EF4-FFF2-40B4-BE49-F238E27FC236}">
                    <a16:creationId xmlns:a16="http://schemas.microsoft.com/office/drawing/2014/main" id="{AABB33BD-FADA-4D38-6999-1E456E18B0BE}"/>
                  </a:ext>
                </a:extLst>
              </p:cNvPr>
              <p:cNvSpPr/>
              <p:nvPr/>
            </p:nvSpPr>
            <p:spPr>
              <a:xfrm>
                <a:off x="4209285"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1" name="Freeform: Shape 130">
                <a:extLst>
                  <a:ext uri="{FF2B5EF4-FFF2-40B4-BE49-F238E27FC236}">
                    <a16:creationId xmlns:a16="http://schemas.microsoft.com/office/drawing/2014/main" id="{825BA682-5A8D-971F-B16C-7FC847056A10}"/>
                  </a:ext>
                </a:extLst>
              </p:cNvPr>
              <p:cNvSpPr/>
              <p:nvPr/>
            </p:nvSpPr>
            <p:spPr>
              <a:xfrm>
                <a:off x="4155924"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2" name="Freeform: Shape 131">
                <a:extLst>
                  <a:ext uri="{FF2B5EF4-FFF2-40B4-BE49-F238E27FC236}">
                    <a16:creationId xmlns:a16="http://schemas.microsoft.com/office/drawing/2014/main" id="{CDC43760-A5FC-8D0C-5F2B-B15E9C66C0C3}"/>
                  </a:ext>
                </a:extLst>
              </p:cNvPr>
              <p:cNvSpPr/>
              <p:nvPr/>
            </p:nvSpPr>
            <p:spPr>
              <a:xfrm>
                <a:off x="4041579"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3" name="Freeform: Shape 132">
                <a:extLst>
                  <a:ext uri="{FF2B5EF4-FFF2-40B4-BE49-F238E27FC236}">
                    <a16:creationId xmlns:a16="http://schemas.microsoft.com/office/drawing/2014/main" id="{20074DB7-6CDF-6A4F-19AF-DAFFE571E877}"/>
                  </a:ext>
                </a:extLst>
              </p:cNvPr>
              <p:cNvSpPr/>
              <p:nvPr/>
            </p:nvSpPr>
            <p:spPr>
              <a:xfrm>
                <a:off x="3871332"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4" name="Freeform: Shape 133">
                <a:extLst>
                  <a:ext uri="{FF2B5EF4-FFF2-40B4-BE49-F238E27FC236}">
                    <a16:creationId xmlns:a16="http://schemas.microsoft.com/office/drawing/2014/main" id="{9324CA5F-DF33-A6AC-12F9-25CC6025E4F1}"/>
                  </a:ext>
                </a:extLst>
              </p:cNvPr>
              <p:cNvSpPr/>
              <p:nvPr/>
            </p:nvSpPr>
            <p:spPr>
              <a:xfrm>
                <a:off x="3817971" y="3596260"/>
                <a:ext cx="12705" cy="78677"/>
              </a:xfrm>
              <a:custGeom>
                <a:avLst/>
                <a:gdLst>
                  <a:gd name="connsiteX0" fmla="*/ 0 w 12705"/>
                  <a:gd name="connsiteY0" fmla="*/ 0 h 78770"/>
                  <a:gd name="connsiteX1" fmla="*/ 0 w 12705"/>
                  <a:gd name="connsiteY1" fmla="*/ 78771 h 78770"/>
                </a:gdLst>
                <a:ahLst/>
                <a:cxnLst>
                  <a:cxn ang="0">
                    <a:pos x="connsiteX0" y="connsiteY0"/>
                  </a:cxn>
                  <a:cxn ang="0">
                    <a:pos x="connsiteX1" y="connsiteY1"/>
                  </a:cxn>
                </a:cxnLst>
                <a:rect l="l" t="t" r="r" b="b"/>
                <a:pathLst>
                  <a:path w="12705" h="78770">
                    <a:moveTo>
                      <a:pt x="0" y="0"/>
                    </a:moveTo>
                    <a:lnTo>
                      <a:pt x="0" y="7877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5" name="Freeform: Shape 134">
                <a:extLst>
                  <a:ext uri="{FF2B5EF4-FFF2-40B4-BE49-F238E27FC236}">
                    <a16:creationId xmlns:a16="http://schemas.microsoft.com/office/drawing/2014/main" id="{D426EB90-3561-19E1-1360-FFA0079870A0}"/>
                  </a:ext>
                </a:extLst>
              </p:cNvPr>
              <p:cNvSpPr/>
              <p:nvPr/>
            </p:nvSpPr>
            <p:spPr>
              <a:xfrm>
                <a:off x="2760915" y="3279010"/>
                <a:ext cx="12705" cy="77409"/>
              </a:xfrm>
              <a:custGeom>
                <a:avLst/>
                <a:gdLst>
                  <a:gd name="connsiteX0" fmla="*/ 0 w 12705"/>
                  <a:gd name="connsiteY0" fmla="*/ 0 h 77500"/>
                  <a:gd name="connsiteX1" fmla="*/ 0 w 12705"/>
                  <a:gd name="connsiteY1" fmla="*/ 77501 h 77500"/>
                </a:gdLst>
                <a:ahLst/>
                <a:cxnLst>
                  <a:cxn ang="0">
                    <a:pos x="connsiteX0" y="connsiteY0"/>
                  </a:cxn>
                  <a:cxn ang="0">
                    <a:pos x="connsiteX1" y="connsiteY1"/>
                  </a:cxn>
                </a:cxnLst>
                <a:rect l="l" t="t" r="r" b="b"/>
                <a:pathLst>
                  <a:path w="12705" h="77500">
                    <a:moveTo>
                      <a:pt x="0" y="0"/>
                    </a:moveTo>
                    <a:lnTo>
                      <a:pt x="0" y="7750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36" name="Freeform: Shape 135">
                <a:extLst>
                  <a:ext uri="{FF2B5EF4-FFF2-40B4-BE49-F238E27FC236}">
                    <a16:creationId xmlns:a16="http://schemas.microsoft.com/office/drawing/2014/main" id="{EA341700-BBAE-2A4C-B9B5-0646A0CA8127}"/>
                  </a:ext>
                </a:extLst>
              </p:cNvPr>
              <p:cNvSpPr/>
              <p:nvPr/>
            </p:nvSpPr>
            <p:spPr>
              <a:xfrm>
                <a:off x="2649111" y="3279010"/>
                <a:ext cx="12705" cy="77409"/>
              </a:xfrm>
              <a:custGeom>
                <a:avLst/>
                <a:gdLst>
                  <a:gd name="connsiteX0" fmla="*/ 0 w 12705"/>
                  <a:gd name="connsiteY0" fmla="*/ 0 h 77500"/>
                  <a:gd name="connsiteX1" fmla="*/ 0 w 12705"/>
                  <a:gd name="connsiteY1" fmla="*/ 77501 h 77500"/>
                </a:gdLst>
                <a:ahLst/>
                <a:cxnLst>
                  <a:cxn ang="0">
                    <a:pos x="connsiteX0" y="connsiteY0"/>
                  </a:cxn>
                  <a:cxn ang="0">
                    <a:pos x="connsiteX1" y="connsiteY1"/>
                  </a:cxn>
                </a:cxnLst>
                <a:rect l="l" t="t" r="r" b="b"/>
                <a:pathLst>
                  <a:path w="12705" h="77500">
                    <a:moveTo>
                      <a:pt x="0" y="0"/>
                    </a:moveTo>
                    <a:lnTo>
                      <a:pt x="0" y="77501"/>
                    </a:lnTo>
                  </a:path>
                </a:pathLst>
              </a:custGeom>
              <a:ln w="19050" cap="flat">
                <a:solidFill>
                  <a:srgbClr val="F37F30"/>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nvGrpSpPr>
            <p:cNvPr id="121" name="Group 120">
              <a:extLst>
                <a:ext uri="{FF2B5EF4-FFF2-40B4-BE49-F238E27FC236}">
                  <a16:creationId xmlns:a16="http://schemas.microsoft.com/office/drawing/2014/main" id="{33D5A7BF-E347-F40E-49BF-AE2C7C30C71B}"/>
                </a:ext>
              </a:extLst>
            </p:cNvPr>
            <p:cNvGrpSpPr/>
            <p:nvPr/>
          </p:nvGrpSpPr>
          <p:grpSpPr>
            <a:xfrm>
              <a:off x="1308733" y="2059501"/>
              <a:ext cx="4256175" cy="2551959"/>
              <a:chOff x="1308733" y="2059501"/>
              <a:chExt cx="4256175" cy="2551959"/>
            </a:xfrm>
          </p:grpSpPr>
          <p:sp>
            <p:nvSpPr>
              <p:cNvPr id="122" name="Freeform: Shape 121">
                <a:extLst>
                  <a:ext uri="{FF2B5EF4-FFF2-40B4-BE49-F238E27FC236}">
                    <a16:creationId xmlns:a16="http://schemas.microsoft.com/office/drawing/2014/main" id="{CB0696FE-0BCE-8D9B-7370-E0043B2A80BF}"/>
                  </a:ext>
                </a:extLst>
              </p:cNvPr>
              <p:cNvSpPr/>
              <p:nvPr/>
            </p:nvSpPr>
            <p:spPr>
              <a:xfrm>
                <a:off x="1308733" y="2059501"/>
                <a:ext cx="4256174" cy="2513889"/>
              </a:xfrm>
              <a:custGeom>
                <a:avLst/>
                <a:gdLst>
                  <a:gd name="connsiteX0" fmla="*/ 4256175 w 4256174"/>
                  <a:gd name="connsiteY0" fmla="*/ 2516861 h 2516860"/>
                  <a:gd name="connsiteX1" fmla="*/ 2844650 w 4256174"/>
                  <a:gd name="connsiteY1" fmla="*/ 2516861 h 2516860"/>
                  <a:gd name="connsiteX2" fmla="*/ 2844650 w 4256174"/>
                  <a:gd name="connsiteY2" fmla="*/ 2077268 h 2516860"/>
                  <a:gd name="connsiteX3" fmla="*/ 2405057 w 4256174"/>
                  <a:gd name="connsiteY3" fmla="*/ 2077268 h 2516860"/>
                  <a:gd name="connsiteX4" fmla="*/ 2405057 w 4256174"/>
                  <a:gd name="connsiteY4" fmla="*/ 1777430 h 2516860"/>
                  <a:gd name="connsiteX5" fmla="*/ 274428 w 4256174"/>
                  <a:gd name="connsiteY5" fmla="*/ 1777430 h 2516860"/>
                  <a:gd name="connsiteX6" fmla="*/ 274428 w 4256174"/>
                  <a:gd name="connsiteY6" fmla="*/ 1472510 h 2516860"/>
                  <a:gd name="connsiteX7" fmla="*/ 227420 w 4256174"/>
                  <a:gd name="connsiteY7" fmla="*/ 1472510 h 2516860"/>
                  <a:gd name="connsiteX8" fmla="*/ 227420 w 4256174"/>
                  <a:gd name="connsiteY8" fmla="*/ 896973 h 2516860"/>
                  <a:gd name="connsiteX9" fmla="*/ 53361 w 4256174"/>
                  <a:gd name="connsiteY9" fmla="*/ 896973 h 2516860"/>
                  <a:gd name="connsiteX10" fmla="*/ 53361 w 4256174"/>
                  <a:gd name="connsiteY10" fmla="*/ 0 h 2516860"/>
                  <a:gd name="connsiteX11" fmla="*/ 0 w 4256174"/>
                  <a:gd name="connsiteY11" fmla="*/ 0 h 2516860"/>
                  <a:gd name="connsiteX12" fmla="*/ 0 w 4256174"/>
                  <a:gd name="connsiteY12" fmla="*/ 290945 h 251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6174" h="2516860">
                    <a:moveTo>
                      <a:pt x="4256175" y="2516861"/>
                    </a:moveTo>
                    <a:lnTo>
                      <a:pt x="2844650" y="2516861"/>
                    </a:lnTo>
                    <a:lnTo>
                      <a:pt x="2844650" y="2077268"/>
                    </a:lnTo>
                    <a:lnTo>
                      <a:pt x="2405057" y="2077268"/>
                    </a:lnTo>
                    <a:lnTo>
                      <a:pt x="2405057" y="1777430"/>
                    </a:lnTo>
                    <a:lnTo>
                      <a:pt x="274428" y="1777430"/>
                    </a:lnTo>
                    <a:lnTo>
                      <a:pt x="274428" y="1472510"/>
                    </a:lnTo>
                    <a:lnTo>
                      <a:pt x="227420" y="1472510"/>
                    </a:lnTo>
                    <a:lnTo>
                      <a:pt x="227420" y="896973"/>
                    </a:lnTo>
                    <a:lnTo>
                      <a:pt x="53361" y="896973"/>
                    </a:lnTo>
                    <a:lnTo>
                      <a:pt x="53361" y="0"/>
                    </a:lnTo>
                    <a:lnTo>
                      <a:pt x="0" y="0"/>
                    </a:lnTo>
                    <a:lnTo>
                      <a:pt x="0" y="290945"/>
                    </a:lnTo>
                  </a:path>
                </a:pathLst>
              </a:custGeom>
              <a:noFill/>
              <a:ln w="19050" cap="flat">
                <a:solidFill>
                  <a:srgbClr val="EC008C"/>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sp>
            <p:nvSpPr>
              <p:cNvPr id="123" name="Freeform: Shape 122">
                <a:extLst>
                  <a:ext uri="{FF2B5EF4-FFF2-40B4-BE49-F238E27FC236}">
                    <a16:creationId xmlns:a16="http://schemas.microsoft.com/office/drawing/2014/main" id="{F1E3C0B4-17C6-557D-2C26-EFCDA017082E}"/>
                  </a:ext>
                </a:extLst>
              </p:cNvPr>
              <p:cNvSpPr/>
              <p:nvPr/>
            </p:nvSpPr>
            <p:spPr>
              <a:xfrm>
                <a:off x="5552203" y="4532782"/>
                <a:ext cx="12705" cy="78678"/>
              </a:xfrm>
              <a:custGeom>
                <a:avLst/>
                <a:gdLst>
                  <a:gd name="connsiteX0" fmla="*/ 0 w 12705"/>
                  <a:gd name="connsiteY0" fmla="*/ 0 h 78771"/>
                  <a:gd name="connsiteX1" fmla="*/ 0 w 12705"/>
                  <a:gd name="connsiteY1" fmla="*/ 78771 h 78771"/>
                </a:gdLst>
                <a:ahLst/>
                <a:cxnLst>
                  <a:cxn ang="0">
                    <a:pos x="connsiteX0" y="connsiteY0"/>
                  </a:cxn>
                  <a:cxn ang="0">
                    <a:pos x="connsiteX1" y="connsiteY1"/>
                  </a:cxn>
                </a:cxnLst>
                <a:rect l="l" t="t" r="r" b="b"/>
                <a:pathLst>
                  <a:path w="12705" h="78771">
                    <a:moveTo>
                      <a:pt x="0" y="0"/>
                    </a:moveTo>
                    <a:lnTo>
                      <a:pt x="0" y="78771"/>
                    </a:lnTo>
                  </a:path>
                </a:pathLst>
              </a:custGeom>
              <a:ln w="19050" cap="flat">
                <a:solidFill>
                  <a:srgbClr val="EC008C"/>
                </a:solid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1" lang="en-GB" sz="1400" b="0" i="0" u="none" strike="noStrike" kern="0" cap="none" spc="0" normalizeH="0" baseline="0" noProof="0">
                  <a:ln>
                    <a:noFill/>
                  </a:ln>
                  <a:solidFill>
                    <a:srgbClr val="000000">
                      <a:lumMod val="75000"/>
                      <a:lumOff val="25000"/>
                    </a:srgbClr>
                  </a:solidFill>
                  <a:effectLst/>
                  <a:uLnTx/>
                  <a:uFillTx/>
                  <a:latin typeface="+mj-lt"/>
                  <a:cs typeface="Arial"/>
                  <a:sym typeface="Arial"/>
                </a:endParaRPr>
              </a:p>
            </p:txBody>
          </p:sp>
        </p:grpSp>
      </p:grpSp>
      <p:sp>
        <p:nvSpPr>
          <p:cNvPr id="194" name="TextBox 193">
            <a:extLst>
              <a:ext uri="{FF2B5EF4-FFF2-40B4-BE49-F238E27FC236}">
                <a16:creationId xmlns:a16="http://schemas.microsoft.com/office/drawing/2014/main" id="{7409C6B5-7760-9ADF-3531-7194A27F3691}"/>
              </a:ext>
            </a:extLst>
          </p:cNvPr>
          <p:cNvSpPr txBox="1"/>
          <p:nvPr/>
        </p:nvSpPr>
        <p:spPr>
          <a:xfrm>
            <a:off x="4526372" y="1782084"/>
            <a:ext cx="2342799" cy="385595"/>
          </a:xfrm>
          <a:prstGeom prst="rect">
            <a:avLst/>
          </a:prstGeom>
          <a:noFill/>
        </p:spPr>
        <p:txBody>
          <a:bodyPr wrap="square" lIns="0" rtlCol="0">
            <a:noAutofit/>
          </a:bodyPr>
          <a:lstStyle/>
          <a:p>
            <a:pPr defTabSz="914377"/>
            <a:r>
              <a:rPr kumimoji="1" lang="en-GB" sz="1200" b="1">
                <a:latin typeface="+mj-lt"/>
                <a:cs typeface="Arial"/>
                <a:sym typeface="Arial"/>
              </a:rPr>
              <a:t>Number of BAK-preserved drops used per day</a:t>
            </a:r>
          </a:p>
        </p:txBody>
      </p:sp>
      <p:grpSp>
        <p:nvGrpSpPr>
          <p:cNvPr id="3" name="Group 2">
            <a:extLst>
              <a:ext uri="{FF2B5EF4-FFF2-40B4-BE49-F238E27FC236}">
                <a16:creationId xmlns:a16="http://schemas.microsoft.com/office/drawing/2014/main" id="{061ED321-4762-6F95-E59B-85AE5DA3F29B}"/>
              </a:ext>
            </a:extLst>
          </p:cNvPr>
          <p:cNvGrpSpPr/>
          <p:nvPr/>
        </p:nvGrpSpPr>
        <p:grpSpPr>
          <a:xfrm>
            <a:off x="4682215" y="2227030"/>
            <a:ext cx="1536889" cy="733793"/>
            <a:chOff x="5087076" y="2369414"/>
            <a:chExt cx="1536889" cy="733793"/>
          </a:xfrm>
        </p:grpSpPr>
        <p:grpSp>
          <p:nvGrpSpPr>
            <p:cNvPr id="195" name="Group 194">
              <a:extLst>
                <a:ext uri="{FF2B5EF4-FFF2-40B4-BE49-F238E27FC236}">
                  <a16:creationId xmlns:a16="http://schemas.microsoft.com/office/drawing/2014/main" id="{0686BFFA-944E-79A4-929A-C60B428F34EB}"/>
                </a:ext>
              </a:extLst>
            </p:cNvPr>
            <p:cNvGrpSpPr/>
            <p:nvPr/>
          </p:nvGrpSpPr>
          <p:grpSpPr>
            <a:xfrm>
              <a:off x="5087078" y="2369414"/>
              <a:ext cx="1244923" cy="733793"/>
              <a:chOff x="5597323" y="2474346"/>
              <a:chExt cx="1244923" cy="733793"/>
            </a:xfrm>
          </p:grpSpPr>
          <p:grpSp>
            <p:nvGrpSpPr>
              <p:cNvPr id="196" name="Group 195">
                <a:extLst>
                  <a:ext uri="{FF2B5EF4-FFF2-40B4-BE49-F238E27FC236}">
                    <a16:creationId xmlns:a16="http://schemas.microsoft.com/office/drawing/2014/main" id="{BE260248-ACFC-A870-C445-FFE2F5B1F6D6}"/>
                  </a:ext>
                </a:extLst>
              </p:cNvPr>
              <p:cNvGrpSpPr/>
              <p:nvPr/>
            </p:nvGrpSpPr>
            <p:grpSpPr>
              <a:xfrm>
                <a:off x="5597323" y="2474346"/>
                <a:ext cx="507252" cy="246221"/>
                <a:chOff x="615950" y="5492090"/>
                <a:chExt cx="507252" cy="246221"/>
              </a:xfrm>
            </p:grpSpPr>
            <p:sp>
              <p:nvSpPr>
                <p:cNvPr id="207" name="TextBox 206">
                  <a:extLst>
                    <a:ext uri="{FF2B5EF4-FFF2-40B4-BE49-F238E27FC236}">
                      <a16:creationId xmlns:a16="http://schemas.microsoft.com/office/drawing/2014/main" id="{595DAB19-1571-87A3-6E98-0BB764939E32}"/>
                    </a:ext>
                  </a:extLst>
                </p:cNvPr>
                <p:cNvSpPr txBox="1"/>
                <p:nvPr/>
              </p:nvSpPr>
              <p:spPr>
                <a:xfrm>
                  <a:off x="615950" y="549209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1-2</a:t>
                  </a:r>
                </a:p>
              </p:txBody>
            </p:sp>
            <p:cxnSp>
              <p:nvCxnSpPr>
                <p:cNvPr id="208" name="Straight Connector 207">
                  <a:extLst>
                    <a:ext uri="{FF2B5EF4-FFF2-40B4-BE49-F238E27FC236}">
                      <a16:creationId xmlns:a16="http://schemas.microsoft.com/office/drawing/2014/main" id="{A72F4EA1-8406-9EC5-5C99-4B64A5FD65EF}"/>
                    </a:ext>
                  </a:extLst>
                </p:cNvPr>
                <p:cNvCxnSpPr>
                  <a:cxnSpLocks/>
                </p:cNvCxnSpPr>
                <p:nvPr/>
              </p:nvCxnSpPr>
              <p:spPr>
                <a:xfrm>
                  <a:off x="626127" y="5638747"/>
                  <a:ext cx="144000" cy="0"/>
                </a:xfrm>
                <a:prstGeom prst="line">
                  <a:avLst/>
                </a:prstGeom>
                <a:noFill/>
                <a:ln w="19050" cap="flat" cmpd="sng" algn="ctr">
                  <a:solidFill>
                    <a:schemeClr val="tx2"/>
                  </a:solidFill>
                  <a:prstDash val="solid"/>
                </a:ln>
                <a:effectLst/>
              </p:spPr>
            </p:cxnSp>
          </p:grpSp>
          <p:grpSp>
            <p:nvGrpSpPr>
              <p:cNvPr id="197" name="Group 196">
                <a:extLst>
                  <a:ext uri="{FF2B5EF4-FFF2-40B4-BE49-F238E27FC236}">
                    <a16:creationId xmlns:a16="http://schemas.microsoft.com/office/drawing/2014/main" id="{72CEBAF9-AF3E-3B16-9CE1-824983F5D602}"/>
                  </a:ext>
                </a:extLst>
              </p:cNvPr>
              <p:cNvGrpSpPr/>
              <p:nvPr/>
            </p:nvGrpSpPr>
            <p:grpSpPr>
              <a:xfrm>
                <a:off x="6334994" y="2474346"/>
                <a:ext cx="507252" cy="246221"/>
                <a:chOff x="-525662" y="5754130"/>
                <a:chExt cx="507252" cy="246221"/>
              </a:xfrm>
            </p:grpSpPr>
            <p:sp>
              <p:nvSpPr>
                <p:cNvPr id="205" name="TextBox 204">
                  <a:extLst>
                    <a:ext uri="{FF2B5EF4-FFF2-40B4-BE49-F238E27FC236}">
                      <a16:creationId xmlns:a16="http://schemas.microsoft.com/office/drawing/2014/main" id="{EDEFCB22-5EF2-E7F3-D942-4368AC4E48D1}"/>
                    </a:ext>
                  </a:extLst>
                </p:cNvPr>
                <p:cNvSpPr txBox="1"/>
                <p:nvPr/>
              </p:nvSpPr>
              <p:spPr>
                <a:xfrm>
                  <a:off x="-525662" y="575413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3</a:t>
                  </a:r>
                </a:p>
              </p:txBody>
            </p:sp>
            <p:cxnSp>
              <p:nvCxnSpPr>
                <p:cNvPr id="206" name="Straight Connector 205">
                  <a:extLst>
                    <a:ext uri="{FF2B5EF4-FFF2-40B4-BE49-F238E27FC236}">
                      <a16:creationId xmlns:a16="http://schemas.microsoft.com/office/drawing/2014/main" id="{A44AEDE2-EE01-BC2C-C5BB-53941411C355}"/>
                    </a:ext>
                  </a:extLst>
                </p:cNvPr>
                <p:cNvCxnSpPr>
                  <a:cxnSpLocks/>
                  <a:stCxn id="205" idx="1"/>
                </p:cNvCxnSpPr>
                <p:nvPr/>
              </p:nvCxnSpPr>
              <p:spPr>
                <a:xfrm>
                  <a:off x="-525662" y="5877241"/>
                  <a:ext cx="144000" cy="0"/>
                </a:xfrm>
                <a:prstGeom prst="line">
                  <a:avLst/>
                </a:prstGeom>
                <a:noFill/>
                <a:ln w="19050" cap="flat" cmpd="sng" algn="ctr">
                  <a:solidFill>
                    <a:srgbClr val="00B050"/>
                  </a:solidFill>
                  <a:prstDash val="solid"/>
                </a:ln>
                <a:effectLst/>
              </p:spPr>
            </p:cxnSp>
          </p:grpSp>
          <p:grpSp>
            <p:nvGrpSpPr>
              <p:cNvPr id="198" name="Group 197">
                <a:extLst>
                  <a:ext uri="{FF2B5EF4-FFF2-40B4-BE49-F238E27FC236}">
                    <a16:creationId xmlns:a16="http://schemas.microsoft.com/office/drawing/2014/main" id="{743B8302-81C4-7357-65AC-E04B2741F284}"/>
                  </a:ext>
                </a:extLst>
              </p:cNvPr>
              <p:cNvGrpSpPr/>
              <p:nvPr/>
            </p:nvGrpSpPr>
            <p:grpSpPr>
              <a:xfrm>
                <a:off x="5611621" y="2715664"/>
                <a:ext cx="507252" cy="246221"/>
                <a:chOff x="-1651764" y="5967940"/>
                <a:chExt cx="507252" cy="246221"/>
              </a:xfrm>
            </p:grpSpPr>
            <p:sp>
              <p:nvSpPr>
                <p:cNvPr id="203" name="TextBox 202">
                  <a:extLst>
                    <a:ext uri="{FF2B5EF4-FFF2-40B4-BE49-F238E27FC236}">
                      <a16:creationId xmlns:a16="http://schemas.microsoft.com/office/drawing/2014/main" id="{35967DE4-F6A0-702C-36C1-C74224FD5D81}"/>
                    </a:ext>
                  </a:extLst>
                </p:cNvPr>
                <p:cNvSpPr txBox="1"/>
                <p:nvPr/>
              </p:nvSpPr>
              <p:spPr>
                <a:xfrm>
                  <a:off x="-1651764" y="5967940"/>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4</a:t>
                  </a:r>
                </a:p>
              </p:txBody>
            </p:sp>
            <p:cxnSp>
              <p:nvCxnSpPr>
                <p:cNvPr id="204" name="Straight Connector 203">
                  <a:extLst>
                    <a:ext uri="{FF2B5EF4-FFF2-40B4-BE49-F238E27FC236}">
                      <a16:creationId xmlns:a16="http://schemas.microsoft.com/office/drawing/2014/main" id="{AF038956-CFCA-B47B-1614-01F6A4859E70}"/>
                    </a:ext>
                  </a:extLst>
                </p:cNvPr>
                <p:cNvCxnSpPr>
                  <a:cxnSpLocks/>
                  <a:stCxn id="203" idx="1"/>
                </p:cNvCxnSpPr>
                <p:nvPr/>
              </p:nvCxnSpPr>
              <p:spPr>
                <a:xfrm>
                  <a:off x="-1651764" y="6091051"/>
                  <a:ext cx="144000" cy="0"/>
                </a:xfrm>
                <a:prstGeom prst="line">
                  <a:avLst/>
                </a:prstGeom>
                <a:noFill/>
                <a:ln w="19050" cap="flat" cmpd="sng" algn="ctr">
                  <a:solidFill>
                    <a:srgbClr val="045BA3">
                      <a:lumMod val="60000"/>
                      <a:lumOff val="40000"/>
                    </a:srgbClr>
                  </a:solidFill>
                  <a:prstDash val="solid"/>
                </a:ln>
                <a:effectLst/>
              </p:spPr>
            </p:cxnSp>
          </p:grpSp>
          <p:grpSp>
            <p:nvGrpSpPr>
              <p:cNvPr id="199" name="Group 198">
                <a:extLst>
                  <a:ext uri="{FF2B5EF4-FFF2-40B4-BE49-F238E27FC236}">
                    <a16:creationId xmlns:a16="http://schemas.microsoft.com/office/drawing/2014/main" id="{A2F2219B-0B49-4983-8CEC-AAA5E75153AE}"/>
                  </a:ext>
                </a:extLst>
              </p:cNvPr>
              <p:cNvGrpSpPr/>
              <p:nvPr/>
            </p:nvGrpSpPr>
            <p:grpSpPr>
              <a:xfrm>
                <a:off x="6334994" y="2715664"/>
                <a:ext cx="507252" cy="246221"/>
                <a:chOff x="-2795675" y="6158308"/>
                <a:chExt cx="507252" cy="246221"/>
              </a:xfrm>
            </p:grpSpPr>
            <p:sp>
              <p:nvSpPr>
                <p:cNvPr id="201" name="TextBox 200">
                  <a:extLst>
                    <a:ext uri="{FF2B5EF4-FFF2-40B4-BE49-F238E27FC236}">
                      <a16:creationId xmlns:a16="http://schemas.microsoft.com/office/drawing/2014/main" id="{9A11C4A5-0363-E34D-5690-7BCF311F8F86}"/>
                    </a:ext>
                  </a:extLst>
                </p:cNvPr>
                <p:cNvSpPr txBox="1"/>
                <p:nvPr/>
              </p:nvSpPr>
              <p:spPr>
                <a:xfrm>
                  <a:off x="-2795675" y="6158308"/>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5</a:t>
                  </a:r>
                </a:p>
              </p:txBody>
            </p:sp>
            <p:cxnSp>
              <p:nvCxnSpPr>
                <p:cNvPr id="202" name="Straight Connector 201">
                  <a:extLst>
                    <a:ext uri="{FF2B5EF4-FFF2-40B4-BE49-F238E27FC236}">
                      <a16:creationId xmlns:a16="http://schemas.microsoft.com/office/drawing/2014/main" id="{14EC6A0E-93CD-A2E1-2853-3479C8AFF36D}"/>
                    </a:ext>
                  </a:extLst>
                </p:cNvPr>
                <p:cNvCxnSpPr>
                  <a:cxnSpLocks/>
                  <a:stCxn id="201" idx="1"/>
                </p:cNvCxnSpPr>
                <p:nvPr/>
              </p:nvCxnSpPr>
              <p:spPr>
                <a:xfrm>
                  <a:off x="-2795675" y="6281419"/>
                  <a:ext cx="144000" cy="0"/>
                </a:xfrm>
                <a:prstGeom prst="line">
                  <a:avLst/>
                </a:prstGeom>
                <a:noFill/>
                <a:ln w="19050" cap="flat" cmpd="sng" algn="ctr">
                  <a:solidFill>
                    <a:srgbClr val="F37F30"/>
                  </a:solidFill>
                  <a:prstDash val="solid"/>
                </a:ln>
                <a:effectLst/>
              </p:spPr>
            </p:cxnSp>
          </p:grpSp>
          <p:sp>
            <p:nvSpPr>
              <p:cNvPr id="200" name="TextBox 199">
                <a:extLst>
                  <a:ext uri="{FF2B5EF4-FFF2-40B4-BE49-F238E27FC236}">
                    <a16:creationId xmlns:a16="http://schemas.microsoft.com/office/drawing/2014/main" id="{4D9F6DFB-43E6-2B0C-F281-A4B0E037DF60}"/>
                  </a:ext>
                </a:extLst>
              </p:cNvPr>
              <p:cNvSpPr txBox="1"/>
              <p:nvPr/>
            </p:nvSpPr>
            <p:spPr>
              <a:xfrm>
                <a:off x="5597323" y="2961918"/>
                <a:ext cx="507252" cy="246221"/>
              </a:xfrm>
              <a:prstGeom prst="rect">
                <a:avLst/>
              </a:prstGeom>
              <a:noFill/>
            </p:spPr>
            <p:txBody>
              <a:bodyPr wrap="square" lIns="180000" tIns="0" rIns="0" bIns="0" rtlCol="0" anchor="ctr" anchorCtr="0">
                <a:no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a:ln>
                      <a:noFill/>
                    </a:ln>
                    <a:effectLst/>
                    <a:uLnTx/>
                    <a:uFillTx/>
                    <a:latin typeface="+mj-lt"/>
                    <a:cs typeface="Arial"/>
                    <a:sym typeface="Arial"/>
                  </a:rPr>
                  <a:t>6</a:t>
                </a:r>
              </a:p>
            </p:txBody>
          </p:sp>
        </p:grpSp>
        <p:cxnSp>
          <p:nvCxnSpPr>
            <p:cNvPr id="209" name="Straight Connector 208">
              <a:extLst>
                <a:ext uri="{FF2B5EF4-FFF2-40B4-BE49-F238E27FC236}">
                  <a16:creationId xmlns:a16="http://schemas.microsoft.com/office/drawing/2014/main" id="{8A49E95D-72F7-16BB-22C9-CD9CC921C6B5}"/>
                </a:ext>
              </a:extLst>
            </p:cNvPr>
            <p:cNvCxnSpPr>
              <a:cxnSpLocks/>
              <a:stCxn id="200" idx="1"/>
            </p:cNvCxnSpPr>
            <p:nvPr/>
          </p:nvCxnSpPr>
          <p:spPr>
            <a:xfrm>
              <a:off x="5087076" y="2980096"/>
              <a:ext cx="144000" cy="0"/>
            </a:xfrm>
            <a:prstGeom prst="line">
              <a:avLst/>
            </a:prstGeom>
            <a:noFill/>
            <a:ln w="19050" cap="flat" cmpd="sng" algn="ctr">
              <a:solidFill>
                <a:srgbClr val="EC008C"/>
              </a:solidFill>
              <a:prstDash val="solid"/>
            </a:ln>
            <a:effectLst/>
          </p:spPr>
        </p:cxnSp>
        <p:sp>
          <p:nvSpPr>
            <p:cNvPr id="210" name="TextBox 209">
              <a:extLst>
                <a:ext uri="{FF2B5EF4-FFF2-40B4-BE49-F238E27FC236}">
                  <a16:creationId xmlns:a16="http://schemas.microsoft.com/office/drawing/2014/main" id="{C6DD8B25-46F6-D57B-5298-545F86C85C43}"/>
                </a:ext>
              </a:extLst>
            </p:cNvPr>
            <p:cNvSpPr txBox="1"/>
            <p:nvPr/>
          </p:nvSpPr>
          <p:spPr>
            <a:xfrm>
              <a:off x="5654846" y="2843240"/>
              <a:ext cx="969119" cy="246221"/>
            </a:xfrm>
            <a:prstGeom prst="rect">
              <a:avLst/>
            </a:prstGeom>
            <a:noFill/>
          </p:spPr>
          <p:txBody>
            <a:bodyPr wrap="square" lIns="180000" tIns="0" rIns="0" bIns="0" rtlCol="0" anchor="ctr" anchorCtr="0">
              <a:noAutofit/>
            </a:bodyPr>
            <a:lstStyle/>
            <a:p>
              <a:pPr defTabSz="914377"/>
              <a:r>
                <a:rPr kumimoji="1" lang="en-GB" sz="1200">
                  <a:solidFill>
                    <a:srgbClr val="000000">
                      <a:lumMod val="75000"/>
                      <a:lumOff val="25000"/>
                    </a:srgbClr>
                  </a:solidFill>
                  <a:latin typeface="+mj-lt"/>
                  <a:cs typeface="Arial"/>
                  <a:sym typeface="Arial"/>
                </a:rPr>
                <a:t>+-censored</a:t>
              </a:r>
            </a:p>
          </p:txBody>
        </p:sp>
      </p:grpSp>
      <p:sp>
        <p:nvSpPr>
          <p:cNvPr id="212" name="Footer Placeholder 4">
            <a:extLst>
              <a:ext uri="{FF2B5EF4-FFF2-40B4-BE49-F238E27FC236}">
                <a16:creationId xmlns:a16="http://schemas.microsoft.com/office/drawing/2014/main" id="{7496AE2A-DC80-6F54-2007-A709971AFAAD}"/>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BAK: benzalkonium chloride; HR: hazard ratio</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Boimer C,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J Glaucoma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2013;22(9):730–5</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6" name="Content Placeholder 9">
            <a:extLst>
              <a:ext uri="{FF2B5EF4-FFF2-40B4-BE49-F238E27FC236}">
                <a16:creationId xmlns:a16="http://schemas.microsoft.com/office/drawing/2014/main" id="{8EB6D127-BFA7-2245-5C13-0BE735B07E25}"/>
              </a:ext>
            </a:extLst>
          </p:cNvPr>
          <p:cNvSpPr txBox="1">
            <a:spLocks/>
          </p:cNvSpPr>
          <p:nvPr/>
        </p:nvSpPr>
        <p:spPr>
          <a:xfrm>
            <a:off x="6869171" y="1709737"/>
            <a:ext cx="4807279" cy="222845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rgbClr val="111111"/>
              </a:buClr>
              <a:buFont typeface="Arial" panose="020B0604020202020204" pitchFamily="34" charset="0"/>
              <a:buChar char="•"/>
            </a:pPr>
            <a:r>
              <a:rPr lang="en-US" b="1" dirty="0">
                <a:solidFill>
                  <a:schemeClr val="tx2"/>
                </a:solidFill>
              </a:rPr>
              <a:t>More pre-operative BAK-containing drops </a:t>
            </a:r>
            <a:r>
              <a:rPr lang="en-US" dirty="0"/>
              <a:t>and higher dose-corrected exposure was associated with</a:t>
            </a:r>
            <a:r>
              <a:rPr lang="en-US" b="1" dirty="0">
                <a:solidFill>
                  <a:schemeClr val="tx2"/>
                </a:solidFill>
              </a:rPr>
              <a:t> higher risk of</a:t>
            </a:r>
            <a:r>
              <a:rPr lang="en-US" dirty="0"/>
              <a:t> </a:t>
            </a:r>
            <a:r>
              <a:rPr lang="en-US" b="1" dirty="0">
                <a:solidFill>
                  <a:schemeClr val="tx2"/>
                </a:solidFill>
              </a:rPr>
              <a:t>early trabeculectomy failure </a:t>
            </a:r>
            <a:r>
              <a:rPr lang="en-US" dirty="0"/>
              <a:t>(HR=1.21; P=0.032)</a:t>
            </a:r>
            <a:endParaRPr lang="en-US" baseline="30000" dirty="0">
              <a:solidFill>
                <a:schemeClr val="tx2"/>
              </a:solidFill>
            </a:endParaRPr>
          </a:p>
          <a:p>
            <a:pPr marL="285750" indent="-285750">
              <a:buClr>
                <a:srgbClr val="111111"/>
              </a:buClr>
              <a:buFont typeface="Arial" panose="020B0604020202020204" pitchFamily="34" charset="0"/>
              <a:buChar char="•"/>
            </a:pPr>
            <a:r>
              <a:rPr lang="en-US" dirty="0"/>
              <a:t>Patients with </a:t>
            </a:r>
            <a:r>
              <a:rPr lang="en-US" b="1" dirty="0">
                <a:solidFill>
                  <a:schemeClr val="tx2"/>
                </a:solidFill>
              </a:rPr>
              <a:t>higher pre-operative daily doses of BAK </a:t>
            </a:r>
            <a:r>
              <a:rPr lang="en-US" dirty="0"/>
              <a:t>had </a:t>
            </a:r>
            <a:r>
              <a:rPr lang="en-US" b="1" dirty="0">
                <a:solidFill>
                  <a:schemeClr val="tx2"/>
                </a:solidFill>
              </a:rPr>
              <a:t>shorter time to surgical failure </a:t>
            </a:r>
            <a:r>
              <a:rPr lang="en-US" dirty="0"/>
              <a:t>than those with less BAK exposure (P=0.008)</a:t>
            </a:r>
            <a:endParaRPr lang="en-US" baseline="30000" dirty="0"/>
          </a:p>
        </p:txBody>
      </p:sp>
      <p:sp>
        <p:nvSpPr>
          <p:cNvPr id="5" name="Rectangle: Rounded Corners 4">
            <a:extLst>
              <a:ext uri="{FF2B5EF4-FFF2-40B4-BE49-F238E27FC236}">
                <a16:creationId xmlns:a16="http://schemas.microsoft.com/office/drawing/2014/main" id="{342916B4-38F2-166A-1769-9D67E43BFCCF}"/>
              </a:ext>
            </a:extLst>
          </p:cNvPr>
          <p:cNvSpPr/>
          <p:nvPr/>
        </p:nvSpPr>
        <p:spPr bwMode="gray">
          <a:xfrm>
            <a:off x="6642874" y="4248946"/>
            <a:ext cx="5069701" cy="1380330"/>
          </a:xfrm>
          <a:prstGeom prst="roundRect">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Increased pre-operative BAK exposure</a:t>
            </a:r>
            <a:br>
              <a:rPr kumimoji="0" lang="en-GB" i="0" u="none" strike="noStrike" kern="1200" cap="none" spc="0" normalizeH="0" baseline="0" noProof="0" dirty="0">
                <a:ln>
                  <a:noFill/>
                </a:ln>
                <a:solidFill>
                  <a:srgbClr val="FFFFFF"/>
                </a:solidFill>
                <a:effectLst/>
                <a:uLnTx/>
                <a:uFillTx/>
                <a:latin typeface="Arial"/>
                <a:ea typeface="游ゴシック"/>
                <a:cs typeface="+mn-cs"/>
              </a:rPr>
            </a:br>
            <a:r>
              <a:rPr kumimoji="0" lang="en-GB" i="0" u="none" strike="noStrike" kern="1200" cap="none" spc="0" normalizeH="0" baseline="0" noProof="0" dirty="0">
                <a:ln>
                  <a:noFill/>
                </a:ln>
                <a:solidFill>
                  <a:srgbClr val="FFFFFF"/>
                </a:solidFill>
                <a:effectLst/>
                <a:uLnTx/>
                <a:uFillTx/>
                <a:latin typeface="Arial"/>
                <a:ea typeface="游ゴシック"/>
                <a:cs typeface="+mn-cs"/>
              </a:rPr>
              <a:t>is a risk factor for earlier surgical failure, </a:t>
            </a:r>
            <a:br>
              <a:rPr kumimoji="0" lang="en-GB" b="1" i="0" u="none" strike="noStrike" kern="1200" cap="none" spc="0" normalizeH="0" baseline="0" noProof="0" dirty="0">
                <a:ln>
                  <a:noFill/>
                </a:ln>
                <a:solidFill>
                  <a:srgbClr val="FFFFFF"/>
                </a:solidFill>
                <a:effectLst/>
                <a:uLnTx/>
                <a:uFillTx/>
                <a:latin typeface="Arial"/>
                <a:ea typeface="游ゴシック"/>
                <a:cs typeface="+mn-cs"/>
              </a:rPr>
            </a:br>
            <a:r>
              <a:rPr kumimoji="0" lang="en-GB" b="1" i="0" u="sng" strike="noStrike" kern="1200" cap="none" spc="0" normalizeH="0" baseline="0" noProof="0" dirty="0">
                <a:ln>
                  <a:noFill/>
                </a:ln>
                <a:solidFill>
                  <a:srgbClr val="FFFFFF"/>
                </a:solidFill>
                <a:effectLst/>
                <a:uLnTx/>
                <a:uFillTx/>
                <a:latin typeface="Arial"/>
                <a:ea typeface="游ゴシック"/>
                <a:cs typeface="+mn-cs"/>
              </a:rPr>
              <a:t>independent of the </a:t>
            </a:r>
            <a:br>
              <a:rPr kumimoji="0" lang="en-GB" b="1" i="0" u="sng" strike="noStrike" kern="1200" cap="none" spc="0" normalizeH="0" baseline="0" noProof="0" dirty="0">
                <a:ln>
                  <a:noFill/>
                </a:ln>
                <a:solidFill>
                  <a:srgbClr val="FFFFFF"/>
                </a:solidFill>
                <a:effectLst/>
                <a:uLnTx/>
                <a:uFillTx/>
                <a:latin typeface="Arial"/>
                <a:ea typeface="游ゴシック"/>
                <a:cs typeface="+mn-cs"/>
              </a:rPr>
            </a:br>
            <a:r>
              <a:rPr kumimoji="0" lang="en-GB" b="1" i="0" u="sng" strike="noStrike" kern="1200" cap="none" spc="0" normalizeH="0" baseline="0" noProof="0" dirty="0">
                <a:ln>
                  <a:noFill/>
                </a:ln>
                <a:solidFill>
                  <a:srgbClr val="FFFFFF"/>
                </a:solidFill>
                <a:effectLst/>
                <a:uLnTx/>
                <a:uFillTx/>
                <a:latin typeface="Arial"/>
                <a:ea typeface="游ゴシック"/>
                <a:cs typeface="+mn-cs"/>
              </a:rPr>
              <a:t>number of medications used </a:t>
            </a:r>
          </a:p>
        </p:txBody>
      </p:sp>
    </p:spTree>
    <p:extLst>
      <p:ext uri="{BB962C8B-B14F-4D97-AF65-F5344CB8AC3E}">
        <p14:creationId xmlns:p14="http://schemas.microsoft.com/office/powerpoint/2010/main" val="86174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5208-9138-3CBE-C6F4-640AD0E703E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8C8ABAC-6E62-0ED8-3AB7-8DCB285C7111}"/>
              </a:ext>
            </a:extLst>
          </p:cNvPr>
          <p:cNvSpPr>
            <a:spLocks noGrp="1"/>
          </p:cNvSpPr>
          <p:nvPr>
            <p:ph type="title"/>
          </p:nvPr>
        </p:nvSpPr>
        <p:spPr/>
        <p:txBody>
          <a:bodyPr/>
          <a:lstStyle/>
          <a:p>
            <a:r>
              <a:rPr lang="en-US" dirty="0"/>
              <a:t>Master Deck guidance</a:t>
            </a:r>
          </a:p>
        </p:txBody>
      </p:sp>
      <p:sp>
        <p:nvSpPr>
          <p:cNvPr id="10" name="Content Placeholder 9">
            <a:extLst>
              <a:ext uri="{FF2B5EF4-FFF2-40B4-BE49-F238E27FC236}">
                <a16:creationId xmlns:a16="http://schemas.microsoft.com/office/drawing/2014/main" id="{8312C1D7-B77A-54C2-EF46-BD58AC39EA2F}"/>
              </a:ext>
            </a:extLst>
          </p:cNvPr>
          <p:cNvSpPr>
            <a:spLocks noGrp="1"/>
          </p:cNvSpPr>
          <p:nvPr>
            <p:ph idx="1"/>
          </p:nvPr>
        </p:nvSpPr>
        <p:spPr/>
        <p:txBody>
          <a:bodyPr vert="horz" lIns="0" tIns="0" rIns="0" bIns="0" rtlCol="0" anchor="t">
            <a:noAutofit/>
          </a:bodyPr>
          <a:lstStyle/>
          <a:p>
            <a:pPr marL="285750" indent="-285750">
              <a:buFont typeface="Arial" panose="020B0604020202020204" pitchFamily="34" charset="0"/>
              <a:buChar char="•"/>
            </a:pPr>
            <a:r>
              <a:rPr lang="en-US" sz="2000" dirty="0">
                <a:latin typeface="Arial"/>
                <a:ea typeface="游ゴシック Medium"/>
                <a:cs typeface="Arial"/>
              </a:rPr>
              <a:t>This slide deck is intended to be a library of slides around OSD epidemiology, etiology and management in the context of glaucoma</a:t>
            </a:r>
            <a:endParaRPr lang="en-US" sz="2000" dirty="0"/>
          </a:p>
          <a:p>
            <a:pPr marL="285750" indent="-285750">
              <a:buFont typeface="Arial" panose="020B0604020202020204" pitchFamily="34" charset="0"/>
              <a:buChar char="•"/>
            </a:pPr>
            <a:r>
              <a:rPr lang="en-US" sz="2000" dirty="0">
                <a:latin typeface="Arial"/>
                <a:ea typeface="游ゴシック Medium"/>
                <a:cs typeface="Arial"/>
              </a:rPr>
              <a:t>You may choose slides in this deck and adapt them according to your presentation needs</a:t>
            </a:r>
          </a:p>
          <a:p>
            <a:pPr marL="285750" indent="-285750">
              <a:buFont typeface="Arial" panose="020B0604020202020204" pitchFamily="34" charset="0"/>
              <a:buChar char="•"/>
            </a:pPr>
            <a:r>
              <a:rPr lang="en-US" sz="2000" dirty="0">
                <a:latin typeface="Arial"/>
                <a:ea typeface="游ゴシック Medium"/>
                <a:cs typeface="Arial"/>
              </a:rPr>
              <a:t>Template slides for presenting patient cases are provided at the end of this slide deck, should case presentations be required</a:t>
            </a:r>
            <a:endParaRPr lang="en-US" sz="2000" dirty="0"/>
          </a:p>
          <a:p>
            <a:pPr marL="285750" indent="-285750">
              <a:buFont typeface="Arial" panose="020B0604020202020204" pitchFamily="34" charset="0"/>
              <a:buChar char="•"/>
            </a:pPr>
            <a:r>
              <a:rPr lang="en-US" sz="2000" dirty="0"/>
              <a:t>This master deck has been approved at the regional level. Local approval may be required, depending </a:t>
            </a:r>
            <a:r>
              <a:rPr lang="en-US" sz="2000" dirty="0">
                <a:latin typeface="Arial"/>
                <a:ea typeface="游ゴシック Medium"/>
                <a:cs typeface="Arial"/>
              </a:rPr>
              <a:t>on your respective country’s regulations</a:t>
            </a:r>
          </a:p>
          <a:p>
            <a:pPr marL="285750" indent="-285750">
              <a:buFont typeface="Arial" panose="020B0604020202020204" pitchFamily="34" charset="0"/>
              <a:buChar char="•"/>
            </a:pPr>
            <a:endParaRPr lang="en-US" sz="2000" dirty="0"/>
          </a:p>
        </p:txBody>
      </p:sp>
      <p:sp>
        <p:nvSpPr>
          <p:cNvPr id="2" name="Footer Placeholder 4">
            <a:extLst>
              <a:ext uri="{FF2B5EF4-FFF2-40B4-BE49-F238E27FC236}">
                <a16:creationId xmlns:a16="http://schemas.microsoft.com/office/drawing/2014/main" id="{6D8858D6-7805-8230-627B-68754BE80FDC}"/>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Tree>
    <p:extLst>
      <p:ext uri="{BB962C8B-B14F-4D97-AF65-F5344CB8AC3E}">
        <p14:creationId xmlns:p14="http://schemas.microsoft.com/office/powerpoint/2010/main" val="3654347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E70CF-99A1-19BC-C64E-22D58EA2457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633766F-42BF-08DD-CE08-ECCB53DA2CD3}"/>
              </a:ext>
            </a:extLst>
          </p:cNvPr>
          <p:cNvSpPr>
            <a:spLocks noGrp="1"/>
          </p:cNvSpPr>
          <p:nvPr>
            <p:ph type="body" sz="quarter" idx="11"/>
          </p:nvPr>
        </p:nvSpPr>
        <p:spPr/>
        <p:txBody>
          <a:bodyPr/>
          <a:lstStyle/>
          <a:p>
            <a:r>
              <a:rPr lang="en-US"/>
              <a:t>Management of OSD</a:t>
            </a:r>
          </a:p>
        </p:txBody>
      </p:sp>
      <p:sp>
        <p:nvSpPr>
          <p:cNvPr id="6" name="Text Placeholder 5">
            <a:extLst>
              <a:ext uri="{FF2B5EF4-FFF2-40B4-BE49-F238E27FC236}">
                <a16:creationId xmlns:a16="http://schemas.microsoft.com/office/drawing/2014/main" id="{5CC47B43-2B1F-3E02-DBE7-D2CA21200B13}"/>
              </a:ext>
            </a:extLst>
          </p:cNvPr>
          <p:cNvSpPr>
            <a:spLocks noGrp="1"/>
          </p:cNvSpPr>
          <p:nvPr>
            <p:ph type="body" sz="quarter" idx="12"/>
          </p:nvPr>
        </p:nvSpPr>
        <p:spPr/>
        <p:txBody>
          <a:bodyPr/>
          <a:lstStyle/>
          <a:p>
            <a:r>
              <a:rPr lang="en-US"/>
              <a:t>2</a:t>
            </a:r>
          </a:p>
        </p:txBody>
      </p:sp>
    </p:spTree>
    <p:extLst>
      <p:ext uri="{BB962C8B-B14F-4D97-AF65-F5344CB8AC3E}">
        <p14:creationId xmlns:p14="http://schemas.microsoft.com/office/powerpoint/2010/main" val="170715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68DA8-9840-5780-C415-A4E9B7714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82E4D-F6F6-A595-43FD-1DF9D725DAE4}"/>
              </a:ext>
            </a:extLst>
          </p:cNvPr>
          <p:cNvSpPr>
            <a:spLocks noGrp="1"/>
          </p:cNvSpPr>
          <p:nvPr>
            <p:ph type="title"/>
          </p:nvPr>
        </p:nvSpPr>
        <p:spPr/>
        <p:txBody>
          <a:bodyPr/>
          <a:lstStyle/>
          <a:p>
            <a:r>
              <a:rPr lang="en-US"/>
              <a:t>Section summary</a:t>
            </a:r>
          </a:p>
        </p:txBody>
      </p:sp>
      <p:sp>
        <p:nvSpPr>
          <p:cNvPr id="5" name="Footer Placeholder 4">
            <a:extLst>
              <a:ext uri="{FF2B5EF4-FFF2-40B4-BE49-F238E27FC236}">
                <a16:creationId xmlns:a16="http://schemas.microsoft.com/office/drawing/2014/main" id="{52878BF0-872E-C357-B65D-81DCA1920656}"/>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PF: preservative-free;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 TM: trabecular meshwork</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lang="nl-NL" b="1" dirty="0">
                <a:solidFill>
                  <a:srgbClr val="333333"/>
                </a:solidFill>
              </a:rPr>
              <a:t>1. </a:t>
            </a:r>
            <a:r>
              <a:rPr lang="nl-NL" dirty="0">
                <a:solidFill>
                  <a:srgbClr val="333333"/>
                </a:solidFill>
              </a:rPr>
              <a:t>Konstas AG, et al. </a:t>
            </a:r>
            <a:r>
              <a:rPr lang="nl-NL" i="1" dirty="0">
                <a:solidFill>
                  <a:srgbClr val="333333"/>
                </a:solidFill>
              </a:rPr>
              <a:t>Expert Opin Drug Saf </a:t>
            </a:r>
            <a:r>
              <a:rPr lang="nl-NL" dirty="0">
                <a:solidFill>
                  <a:srgbClr val="333333"/>
                </a:solidFill>
              </a:rPr>
              <a:t>2021;20:453–66; </a:t>
            </a:r>
            <a:r>
              <a:rPr lang="nl-NL" b="1" dirty="0">
                <a:solidFill>
                  <a:srgbClr val="333333"/>
                </a:solidFill>
              </a:rPr>
              <a:t>2. </a:t>
            </a:r>
            <a:r>
              <a:rPr lang="nl-NL" dirty="0">
                <a:solidFill>
                  <a:srgbClr val="333333"/>
                </a:solidFill>
              </a:rPr>
              <a:t>Zhou A, et al. </a:t>
            </a:r>
            <a:r>
              <a:rPr lang="nl-NL" i="1" dirty="0">
                <a:solidFill>
                  <a:srgbClr val="333333"/>
                </a:solidFill>
              </a:rPr>
              <a:t>Ophthalmol Ther </a:t>
            </a:r>
            <a:r>
              <a:rPr lang="nl-NL" dirty="0">
                <a:solidFill>
                  <a:srgbClr val="333333"/>
                </a:solidFill>
              </a:rPr>
              <a:t>2022;11:1681–704; </a:t>
            </a:r>
            <a:r>
              <a:rPr lang="nl-NL" b="1" dirty="0">
                <a:solidFill>
                  <a:srgbClr val="333333"/>
                </a:solidFill>
              </a:rPr>
              <a:t>3. </a:t>
            </a:r>
            <a:r>
              <a:rPr lang="nl-NL" dirty="0">
                <a:solidFill>
                  <a:srgbClr val="333333"/>
                </a:solidFill>
              </a:rPr>
              <a:t>Figus M, et al. </a:t>
            </a:r>
            <a:r>
              <a:rPr lang="nl-NL" i="1" dirty="0">
                <a:solidFill>
                  <a:srgbClr val="333333"/>
                </a:solidFill>
              </a:rPr>
              <a:t>Expert Opin Drug Deliv </a:t>
            </a:r>
            <a:r>
              <a:rPr lang="nl-NL" dirty="0">
                <a:solidFill>
                  <a:srgbClr val="333333"/>
                </a:solidFill>
              </a:rPr>
              <a:t>2021;18:655–72; </a:t>
            </a:r>
            <a:r>
              <a:rPr lang="nl-NL" b="1" dirty="0">
                <a:solidFill>
                  <a:srgbClr val="333333"/>
                </a:solidFill>
              </a:rPr>
              <a:t>4. </a:t>
            </a:r>
            <a:r>
              <a:rPr lang="en-US" dirty="0">
                <a:solidFill>
                  <a:srgbClr val="333333"/>
                </a:solidFill>
              </a:rPr>
              <a:t>Asia-Pacific Glaucoma Society (APGS). Asia Pacific Glaucoma Guidelines. 4</a:t>
            </a:r>
            <a:r>
              <a:rPr lang="en-US" baseline="30000" dirty="0">
                <a:solidFill>
                  <a:srgbClr val="333333"/>
                </a:solidFill>
              </a:rPr>
              <a:t>th</a:t>
            </a:r>
            <a:r>
              <a:rPr lang="en-US" dirty="0">
                <a:solidFill>
                  <a:srgbClr val="333333"/>
                </a:solidFill>
              </a:rPr>
              <a:t> ed. May 2024.</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6" name="Rounded Rectangle 4">
            <a:extLst>
              <a:ext uri="{FF2B5EF4-FFF2-40B4-BE49-F238E27FC236}">
                <a16:creationId xmlns:a16="http://schemas.microsoft.com/office/drawing/2014/main" id="{F66B84F2-30E8-1F04-453B-4D4AAF07CB8B}"/>
              </a:ext>
            </a:extLst>
          </p:cNvPr>
          <p:cNvSpPr/>
          <p:nvPr/>
        </p:nvSpPr>
        <p:spPr>
          <a:xfrm>
            <a:off x="1498769" y="1397852"/>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FC4CCF32-D4E8-F2E7-28CC-4347327D5E5F}"/>
              </a:ext>
            </a:extLst>
          </p:cNvPr>
          <p:cNvGrpSpPr/>
          <p:nvPr/>
        </p:nvGrpSpPr>
        <p:grpSpPr>
          <a:xfrm>
            <a:off x="1160839" y="1397852"/>
            <a:ext cx="850490" cy="850490"/>
            <a:chOff x="426819" y="1163348"/>
            <a:chExt cx="850490" cy="850490"/>
          </a:xfrm>
        </p:grpSpPr>
        <p:sp>
          <p:nvSpPr>
            <p:cNvPr id="8" name="Oval 7">
              <a:extLst>
                <a:ext uri="{FF2B5EF4-FFF2-40B4-BE49-F238E27FC236}">
                  <a16:creationId xmlns:a16="http://schemas.microsoft.com/office/drawing/2014/main" id="{11C45A35-968B-3207-2076-33F493F1CD49}"/>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CC8FF074-E49E-A400-259F-C41D27E8E057}"/>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3E2CA561-3CEE-3521-F3BA-61CFA1BCF386}"/>
                </a:ext>
              </a:extLst>
            </p:cNvPr>
            <p:cNvSpPr txBox="1"/>
            <p:nvPr/>
          </p:nvSpPr>
          <p:spPr>
            <a:xfrm>
              <a:off x="673970" y="1357761"/>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1</a:t>
              </a:r>
            </a:p>
          </p:txBody>
        </p:sp>
      </p:grpSp>
      <p:sp>
        <p:nvSpPr>
          <p:cNvPr id="11" name="TextBox 10">
            <a:extLst>
              <a:ext uri="{FF2B5EF4-FFF2-40B4-BE49-F238E27FC236}">
                <a16:creationId xmlns:a16="http://schemas.microsoft.com/office/drawing/2014/main" id="{A5481711-D6C0-8FB3-429D-0DDF1823F036}"/>
              </a:ext>
            </a:extLst>
          </p:cNvPr>
          <p:cNvSpPr txBox="1"/>
          <p:nvPr/>
        </p:nvSpPr>
        <p:spPr>
          <a:xfrm>
            <a:off x="2079613" y="1638431"/>
            <a:ext cx="8673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OSD negatively impacts medication adherence and glaucoma surgical success</a:t>
            </a:r>
            <a:r>
              <a:rPr lang="en-US" baseline="30000" dirty="0">
                <a:latin typeface="Arial" panose="020B0604020202020204"/>
              </a:rPr>
              <a:t>1–3</a:t>
            </a:r>
            <a:endParaRPr kumimoji="0" lang="en-US" b="0" i="0" u="none" strike="noStrike" kern="1200" cap="none" spc="0" normalizeH="0" noProof="0" dirty="0">
              <a:ln>
                <a:noFill/>
              </a:ln>
              <a:effectLst/>
              <a:uLnTx/>
              <a:uFillTx/>
              <a:latin typeface="Arial" panose="020B0604020202020204"/>
              <a:ea typeface="+mn-ea"/>
              <a:cs typeface="+mn-cs"/>
            </a:endParaRPr>
          </a:p>
        </p:txBody>
      </p:sp>
      <p:grpSp>
        <p:nvGrpSpPr>
          <p:cNvPr id="31" name="Group 30">
            <a:extLst>
              <a:ext uri="{FF2B5EF4-FFF2-40B4-BE49-F238E27FC236}">
                <a16:creationId xmlns:a16="http://schemas.microsoft.com/office/drawing/2014/main" id="{C11F0979-0243-5ED2-FDD5-0B80DCBAF280}"/>
              </a:ext>
            </a:extLst>
          </p:cNvPr>
          <p:cNvGrpSpPr/>
          <p:nvPr/>
        </p:nvGrpSpPr>
        <p:grpSpPr>
          <a:xfrm>
            <a:off x="1160839" y="4699395"/>
            <a:ext cx="9849562" cy="851094"/>
            <a:chOff x="1161694" y="3297791"/>
            <a:chExt cx="9849562" cy="851094"/>
          </a:xfrm>
        </p:grpSpPr>
        <p:sp>
          <p:nvSpPr>
            <p:cNvPr id="18" name="Rounded Rectangle 4">
              <a:extLst>
                <a:ext uri="{FF2B5EF4-FFF2-40B4-BE49-F238E27FC236}">
                  <a16:creationId xmlns:a16="http://schemas.microsoft.com/office/drawing/2014/main" id="{462497DE-29D3-4AA4-F050-C98A129934C4}"/>
                </a:ext>
              </a:extLst>
            </p:cNvPr>
            <p:cNvSpPr/>
            <p:nvPr/>
          </p:nvSpPr>
          <p:spPr>
            <a:xfrm>
              <a:off x="1498769" y="329779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E9D743A2-5E4E-A447-5D16-CBDC3BB5F5F9}"/>
                </a:ext>
              </a:extLst>
            </p:cNvPr>
            <p:cNvGrpSpPr/>
            <p:nvPr/>
          </p:nvGrpSpPr>
          <p:grpSpPr>
            <a:xfrm>
              <a:off x="1161694" y="3298395"/>
              <a:ext cx="850490" cy="850490"/>
              <a:chOff x="426819" y="3063287"/>
              <a:chExt cx="850490" cy="850490"/>
            </a:xfrm>
          </p:grpSpPr>
          <p:sp>
            <p:nvSpPr>
              <p:cNvPr id="20" name="Oval 19">
                <a:extLst>
                  <a:ext uri="{FF2B5EF4-FFF2-40B4-BE49-F238E27FC236}">
                    <a16:creationId xmlns:a16="http://schemas.microsoft.com/office/drawing/2014/main" id="{76E27880-AAD8-629F-A156-C06E93DEF85A}"/>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B872F52B-3181-E7D5-7DCD-C388B3E3CB8F}"/>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43968CC7-1069-C38E-2DFE-B4EAD32602A4}"/>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FFFF"/>
                    </a:solidFill>
                    <a:latin typeface="Arial" panose="020B0604020202020204"/>
                  </a:rPr>
                  <a:t>4</a:t>
                </a:r>
                <a:endParaRPr kumimoji="0" lang="en-GB"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36D12231-77C6-0AD2-B9A1-F8EC6992BA70}"/>
                </a:ext>
              </a:extLst>
            </p:cNvPr>
            <p:cNvSpPr txBox="1"/>
            <p:nvPr/>
          </p:nvSpPr>
          <p:spPr>
            <a:xfrm>
              <a:off x="2080468" y="3399870"/>
              <a:ext cx="8673664" cy="646331"/>
            </a:xfrm>
            <a:prstGeom prst="rect">
              <a:avLst/>
            </a:prstGeom>
            <a:noFill/>
          </p:spPr>
          <p:txBody>
            <a:bodyPr wrap="square" rtlCol="0">
              <a:spAutoFit/>
            </a:bodyPr>
            <a:lstStyle/>
            <a:p>
              <a:pPr lvl="0">
                <a:defRPr/>
              </a:pPr>
              <a:r>
                <a:rPr lang="en-US" dirty="0"/>
                <a:t>An expert-led, Asia-specific OSD practical guide has been developed to help ophthalmologists identify and manage OSD in everyday clinics</a:t>
              </a:r>
            </a:p>
          </p:txBody>
        </p:sp>
      </p:grpSp>
      <p:grpSp>
        <p:nvGrpSpPr>
          <p:cNvPr id="3" name="Group 2">
            <a:extLst>
              <a:ext uri="{FF2B5EF4-FFF2-40B4-BE49-F238E27FC236}">
                <a16:creationId xmlns:a16="http://schemas.microsoft.com/office/drawing/2014/main" id="{0F91E349-DE1C-A5AC-B26B-BB337179CA98}"/>
              </a:ext>
            </a:extLst>
          </p:cNvPr>
          <p:cNvGrpSpPr/>
          <p:nvPr/>
        </p:nvGrpSpPr>
        <p:grpSpPr>
          <a:xfrm>
            <a:off x="1161694" y="3598844"/>
            <a:ext cx="9849562" cy="851094"/>
            <a:chOff x="1161694" y="3297791"/>
            <a:chExt cx="9849562" cy="851094"/>
          </a:xfrm>
        </p:grpSpPr>
        <p:sp>
          <p:nvSpPr>
            <p:cNvPr id="24" name="Rounded Rectangle 4">
              <a:extLst>
                <a:ext uri="{FF2B5EF4-FFF2-40B4-BE49-F238E27FC236}">
                  <a16:creationId xmlns:a16="http://schemas.microsoft.com/office/drawing/2014/main" id="{15425CF8-9D70-BFCD-51CA-87C33A6F1EE5}"/>
                </a:ext>
              </a:extLst>
            </p:cNvPr>
            <p:cNvSpPr/>
            <p:nvPr/>
          </p:nvSpPr>
          <p:spPr>
            <a:xfrm>
              <a:off x="1498769" y="329779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B61EC115-47C2-CDC1-0C57-33DFD769D042}"/>
                </a:ext>
              </a:extLst>
            </p:cNvPr>
            <p:cNvGrpSpPr/>
            <p:nvPr/>
          </p:nvGrpSpPr>
          <p:grpSpPr>
            <a:xfrm>
              <a:off x="1161694" y="3298395"/>
              <a:ext cx="850490" cy="850490"/>
              <a:chOff x="426819" y="3063287"/>
              <a:chExt cx="850490" cy="850490"/>
            </a:xfrm>
          </p:grpSpPr>
          <p:sp>
            <p:nvSpPr>
              <p:cNvPr id="27" name="Oval 26">
                <a:extLst>
                  <a:ext uri="{FF2B5EF4-FFF2-40B4-BE49-F238E27FC236}">
                    <a16:creationId xmlns:a16="http://schemas.microsoft.com/office/drawing/2014/main" id="{85BDDAFF-115E-B199-7D64-67DFC8896D9A}"/>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230C0D31-50CD-72A6-9BD6-F07E4D55BB70}"/>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044C926A-A95F-647E-8836-D8CB4EE25027}"/>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3</a:t>
                </a:r>
              </a:p>
            </p:txBody>
          </p:sp>
        </p:grpSp>
        <p:sp>
          <p:nvSpPr>
            <p:cNvPr id="26" name="TextBox 25">
              <a:extLst>
                <a:ext uri="{FF2B5EF4-FFF2-40B4-BE49-F238E27FC236}">
                  <a16:creationId xmlns:a16="http://schemas.microsoft.com/office/drawing/2014/main" id="{6E00DB33-7273-2FEA-6790-0DB1C0C803B4}"/>
                </a:ext>
              </a:extLst>
            </p:cNvPr>
            <p:cNvSpPr txBox="1"/>
            <p:nvPr/>
          </p:nvSpPr>
          <p:spPr>
            <a:xfrm>
              <a:off x="2080468" y="3399870"/>
              <a:ext cx="8673664" cy="646331"/>
            </a:xfrm>
            <a:prstGeom prst="rect">
              <a:avLst/>
            </a:prstGeom>
            <a:noFill/>
          </p:spPr>
          <p:txBody>
            <a:bodyPr wrap="square" rtlCol="0">
              <a:spAutoFit/>
            </a:bodyPr>
            <a:lstStyle/>
            <a:p>
              <a:pPr lvl="0">
                <a:defRPr/>
              </a:pPr>
              <a:r>
                <a:rPr lang="en-US" dirty="0"/>
                <a:t>As part of medical management, PF options can be considered; specific subsets of glaucoma patients may also particularly benefit from PF therapy</a:t>
              </a:r>
              <a:r>
                <a:rPr lang="en-US" baseline="30000" dirty="0"/>
                <a:t>4</a:t>
              </a:r>
              <a:r>
                <a:rPr lang="en-US" dirty="0"/>
                <a:t> </a:t>
              </a:r>
            </a:p>
          </p:txBody>
        </p:sp>
      </p:grpSp>
      <p:grpSp>
        <p:nvGrpSpPr>
          <p:cNvPr id="32" name="Group 31">
            <a:extLst>
              <a:ext uri="{FF2B5EF4-FFF2-40B4-BE49-F238E27FC236}">
                <a16:creationId xmlns:a16="http://schemas.microsoft.com/office/drawing/2014/main" id="{7271E8EB-F49C-2D86-4F15-07DC4F332688}"/>
              </a:ext>
            </a:extLst>
          </p:cNvPr>
          <p:cNvGrpSpPr/>
          <p:nvPr/>
        </p:nvGrpSpPr>
        <p:grpSpPr>
          <a:xfrm>
            <a:off x="1161694" y="2497799"/>
            <a:ext cx="9849562" cy="851588"/>
            <a:chOff x="1161694" y="2348123"/>
            <a:chExt cx="9849562" cy="851588"/>
          </a:xfrm>
        </p:grpSpPr>
        <p:sp>
          <p:nvSpPr>
            <p:cNvPr id="33" name="Rounded Rectangle 4">
              <a:extLst>
                <a:ext uri="{FF2B5EF4-FFF2-40B4-BE49-F238E27FC236}">
                  <a16:creationId xmlns:a16="http://schemas.microsoft.com/office/drawing/2014/main" id="{0708DF20-18F3-7A0D-A218-9D28E71847DD}"/>
                </a:ext>
              </a:extLst>
            </p:cNvPr>
            <p:cNvSpPr/>
            <p:nvPr/>
          </p:nvSpPr>
          <p:spPr>
            <a:xfrm>
              <a:off x="1498769" y="234922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4" name="Group 33">
              <a:extLst>
                <a:ext uri="{FF2B5EF4-FFF2-40B4-BE49-F238E27FC236}">
                  <a16:creationId xmlns:a16="http://schemas.microsoft.com/office/drawing/2014/main" id="{171AE3F9-16D5-52D7-14E2-F8DA275E773D}"/>
                </a:ext>
              </a:extLst>
            </p:cNvPr>
            <p:cNvGrpSpPr/>
            <p:nvPr/>
          </p:nvGrpSpPr>
          <p:grpSpPr>
            <a:xfrm>
              <a:off x="1161694" y="2348123"/>
              <a:ext cx="850490" cy="850490"/>
              <a:chOff x="426819" y="2114717"/>
              <a:chExt cx="850490" cy="850490"/>
            </a:xfrm>
          </p:grpSpPr>
          <p:sp>
            <p:nvSpPr>
              <p:cNvPr id="36" name="Oval 35">
                <a:extLst>
                  <a:ext uri="{FF2B5EF4-FFF2-40B4-BE49-F238E27FC236}">
                    <a16:creationId xmlns:a16="http://schemas.microsoft.com/office/drawing/2014/main" id="{B39714B7-DF85-E9AE-C28E-8E44A6190B56}"/>
                  </a:ext>
                </a:extLst>
              </p:cNvPr>
              <p:cNvSpPr/>
              <p:nvPr/>
            </p:nvSpPr>
            <p:spPr>
              <a:xfrm>
                <a:off x="426819" y="211471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7F71A1F1-EBE1-2447-DB27-9CB754B0EDC3}"/>
                  </a:ext>
                </a:extLst>
              </p:cNvPr>
              <p:cNvSpPr/>
              <p:nvPr/>
            </p:nvSpPr>
            <p:spPr>
              <a:xfrm>
                <a:off x="475676" y="216357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CF08AE4C-E643-0B4E-20FF-1125AB921A3C}"/>
                  </a:ext>
                </a:extLst>
              </p:cNvPr>
              <p:cNvSpPr txBox="1"/>
              <p:nvPr/>
            </p:nvSpPr>
            <p:spPr>
              <a:xfrm>
                <a:off x="673970" y="230913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2</a:t>
                </a:r>
              </a:p>
            </p:txBody>
          </p:sp>
        </p:grpSp>
        <p:sp>
          <p:nvSpPr>
            <p:cNvPr id="35" name="TextBox 34">
              <a:extLst>
                <a:ext uri="{FF2B5EF4-FFF2-40B4-BE49-F238E27FC236}">
                  <a16:creationId xmlns:a16="http://schemas.microsoft.com/office/drawing/2014/main" id="{8726B43C-845E-91F0-8628-AA2E56FAD72F}"/>
                </a:ext>
              </a:extLst>
            </p:cNvPr>
            <p:cNvSpPr txBox="1"/>
            <p:nvPr/>
          </p:nvSpPr>
          <p:spPr>
            <a:xfrm>
              <a:off x="2079613" y="2588702"/>
              <a:ext cx="8473232" cy="369332"/>
            </a:xfrm>
            <a:prstGeom prst="rect">
              <a:avLst/>
            </a:prstGeom>
            <a:noFill/>
          </p:spPr>
          <p:txBody>
            <a:bodyPr wrap="square" rtlCol="0">
              <a:spAutoFit/>
            </a:bodyPr>
            <a:lstStyle/>
            <a:p>
              <a:pPr lvl="0">
                <a:defRPr/>
              </a:pPr>
              <a:r>
                <a:rPr lang="en-US" dirty="0"/>
                <a:t>APGG (4</a:t>
              </a:r>
              <a:r>
                <a:rPr lang="en-US" baseline="30000" dirty="0"/>
                <a:t>th</a:t>
              </a:r>
              <a:r>
                <a:rPr lang="en-US" dirty="0"/>
                <a:t> Edition) recommends medical and surgical strategies to manage OSD</a:t>
              </a:r>
              <a:r>
                <a:rPr lang="en-US" baseline="30000" dirty="0"/>
                <a:t>4</a:t>
              </a:r>
            </a:p>
          </p:txBody>
        </p:sp>
      </p:grpSp>
    </p:spTree>
    <p:extLst>
      <p:ext uri="{BB962C8B-B14F-4D97-AF65-F5344CB8AC3E}">
        <p14:creationId xmlns:p14="http://schemas.microsoft.com/office/powerpoint/2010/main" val="3443012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94B45-D4F7-52B3-3AD1-7ECCC4D70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477AA-2DF5-FACC-D53C-317A659A06C0}"/>
              </a:ext>
            </a:extLst>
          </p:cNvPr>
          <p:cNvSpPr>
            <a:spLocks noGrp="1"/>
          </p:cNvSpPr>
          <p:nvPr>
            <p:ph type="title"/>
          </p:nvPr>
        </p:nvSpPr>
        <p:spPr/>
        <p:txBody>
          <a:bodyPr/>
          <a:lstStyle/>
          <a:p>
            <a:r>
              <a:rPr lang="en-US" sz="2800" dirty="0"/>
              <a:t>Why is managing anti-glaucoma medication </a:t>
            </a:r>
            <a:br>
              <a:rPr lang="en-US" sz="2800" dirty="0"/>
            </a:br>
            <a:r>
              <a:rPr lang="en-US" sz="2800" dirty="0"/>
              <a:t>induced OSD important?</a:t>
            </a:r>
          </a:p>
        </p:txBody>
      </p:sp>
      <p:sp>
        <p:nvSpPr>
          <p:cNvPr id="5" name="Footer Placeholder 4">
            <a:extLst>
              <a:ext uri="{FF2B5EF4-FFF2-40B4-BE49-F238E27FC236}">
                <a16:creationId xmlns:a16="http://schemas.microsoft.com/office/drawing/2014/main" id="{9F59FACA-F420-ECA5-2DAC-E66044F21A09}"/>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IOP: intraocular pressure;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nl-NL" sz="1000" b="1" i="0" u="none" strike="noStrike" kern="1200" cap="none" spc="0" normalizeH="0" baseline="0" noProof="0" dirty="0">
                <a:ln>
                  <a:noFill/>
                </a:ln>
                <a:solidFill>
                  <a:srgbClr val="333333"/>
                </a:solidFill>
                <a:effectLst/>
                <a:uLnTx/>
                <a:uFillTx/>
                <a:latin typeface="Arial" panose="020B0604020202020204"/>
                <a:ea typeface="游ゴシック"/>
                <a:cs typeface="+mn-cs"/>
              </a:rPr>
              <a:t>1.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Konstas AG,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Expert Opin Drug Saf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2021;20:453–66; </a:t>
            </a:r>
            <a:r>
              <a:rPr kumimoji="0" lang="nl-NL" sz="1000" b="1" i="0" u="none" strike="noStrike" kern="1200" cap="none" spc="0" normalizeH="0" baseline="0" noProof="0" dirty="0">
                <a:ln>
                  <a:noFill/>
                </a:ln>
                <a:solidFill>
                  <a:srgbClr val="333333"/>
                </a:solidFill>
                <a:effectLst/>
                <a:uLnTx/>
                <a:uFillTx/>
                <a:latin typeface="Arial" panose="020B0604020202020204"/>
                <a:ea typeface="游ゴシック"/>
                <a:cs typeface="+mn-cs"/>
              </a:rPr>
              <a:t>2.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Zhou A,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Ophthalmol Ther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2022;11:1681–704</a:t>
            </a:r>
            <a:r>
              <a:rPr lang="nl-NL" dirty="0">
                <a:solidFill>
                  <a:srgbClr val="333333"/>
                </a:solidFill>
                <a:latin typeface="Arial" panose="020B0604020202020204"/>
                <a:ea typeface="游ゴシック"/>
              </a:rPr>
              <a:t>;</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b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br>
            <a:r>
              <a:rPr kumimoji="0" lang="nl-NL" sz="1000" b="1" i="0" u="none" strike="noStrike" kern="1200" cap="none" spc="0" normalizeH="0" baseline="0" noProof="0" dirty="0">
                <a:ln>
                  <a:noFill/>
                </a:ln>
                <a:solidFill>
                  <a:srgbClr val="333333"/>
                </a:solidFill>
                <a:effectLst/>
                <a:uLnTx/>
                <a:uFillTx/>
                <a:latin typeface="Arial" panose="020B0604020202020204"/>
                <a:ea typeface="游ゴシック"/>
                <a:cs typeface="+mn-cs"/>
              </a:rPr>
              <a:t>3. </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Figus M, et al. </a:t>
            </a:r>
            <a:r>
              <a:rPr kumimoji="0" lang="nl-NL" sz="1000" b="0" i="1" u="none" strike="noStrike" kern="1200" cap="none" spc="0" normalizeH="0" baseline="0" noProof="0" dirty="0">
                <a:ln>
                  <a:noFill/>
                </a:ln>
                <a:solidFill>
                  <a:srgbClr val="333333"/>
                </a:solidFill>
                <a:effectLst/>
                <a:uLnTx/>
                <a:uFillTx/>
                <a:latin typeface="Arial" panose="020B0604020202020204"/>
                <a:ea typeface="游ゴシック"/>
                <a:cs typeface="+mn-cs"/>
              </a:rPr>
              <a:t>Expert Opin Drug Deliv </a:t>
            </a:r>
            <a:r>
              <a:rPr lang="nl-NL" dirty="0">
                <a:solidFill>
                  <a:srgbClr val="333333"/>
                </a:solidFill>
              </a:rPr>
              <a:t>2021;18:655–72</a:t>
            </a:r>
            <a:r>
              <a:rPr kumimoji="0" lang="nl-NL" sz="1000" b="0" i="0" u="none" strike="noStrike" kern="1200" cap="none" spc="0" normalizeH="0" baseline="0" noProof="0" dirty="0">
                <a:ln>
                  <a:noFill/>
                </a:ln>
                <a:solidFill>
                  <a:srgbClr val="333333"/>
                </a:solidFill>
                <a:effectLst/>
                <a:uLnTx/>
                <a:uFillTx/>
                <a:latin typeface="Arial" panose="020B0604020202020204"/>
                <a:ea typeface="游ゴシック"/>
                <a:cs typeface="+mn-cs"/>
              </a:rPr>
              <a:t>.</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7" name="Rounded Rectangle 13">
            <a:extLst>
              <a:ext uri="{FF2B5EF4-FFF2-40B4-BE49-F238E27FC236}">
                <a16:creationId xmlns:a16="http://schemas.microsoft.com/office/drawing/2014/main" id="{64C76FB4-A907-596A-FA6E-9D28A5477B23}"/>
              </a:ext>
            </a:extLst>
          </p:cNvPr>
          <p:cNvSpPr/>
          <p:nvPr/>
        </p:nvSpPr>
        <p:spPr>
          <a:xfrm>
            <a:off x="7369806" y="2212897"/>
            <a:ext cx="4162201" cy="1161103"/>
          </a:xfrm>
          <a:prstGeom prst="roundRect">
            <a:avLst>
              <a:gd name="adj" fmla="val 977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b="1" kern="0">
                <a:solidFill>
                  <a:schemeClr val="tx1"/>
                </a:solidFill>
                <a:latin typeface="+mj-lt"/>
                <a:sym typeface="Arial"/>
              </a:rPr>
              <a:t>IOP fluctuations </a:t>
            </a:r>
            <a:r>
              <a:rPr lang="en-US" kern="0">
                <a:solidFill>
                  <a:schemeClr val="tx1"/>
                </a:solidFill>
                <a:latin typeface="+mj-lt"/>
                <a:sym typeface="Arial"/>
              </a:rPr>
              <a:t>and </a:t>
            </a:r>
            <a:br>
              <a:rPr lang="en-US" kern="0">
                <a:solidFill>
                  <a:schemeClr val="tx1"/>
                </a:solidFill>
                <a:latin typeface="+mj-lt"/>
                <a:sym typeface="Arial"/>
              </a:rPr>
            </a:br>
            <a:r>
              <a:rPr lang="en-US" b="1" kern="0">
                <a:solidFill>
                  <a:schemeClr val="tx1"/>
                </a:solidFill>
                <a:latin typeface="+mj-lt"/>
                <a:sym typeface="Arial"/>
              </a:rPr>
              <a:t>glaucomatous damage</a:t>
            </a:r>
            <a:endParaRPr lang="en-VN" b="1" kern="0">
              <a:solidFill>
                <a:schemeClr val="tx1"/>
              </a:solidFill>
              <a:latin typeface="+mj-lt"/>
              <a:sym typeface="Arial"/>
            </a:endParaRPr>
          </a:p>
        </p:txBody>
      </p:sp>
      <p:sp>
        <p:nvSpPr>
          <p:cNvPr id="8" name="Rounded Rectangle 10">
            <a:extLst>
              <a:ext uri="{FF2B5EF4-FFF2-40B4-BE49-F238E27FC236}">
                <a16:creationId xmlns:a16="http://schemas.microsoft.com/office/drawing/2014/main" id="{858D9D93-8772-1950-2669-981C01F04A2A}"/>
              </a:ext>
            </a:extLst>
          </p:cNvPr>
          <p:cNvSpPr/>
          <p:nvPr/>
        </p:nvSpPr>
        <p:spPr>
          <a:xfrm>
            <a:off x="479425" y="1706285"/>
            <a:ext cx="5743425" cy="3734356"/>
          </a:xfrm>
          <a:prstGeom prst="roundRect">
            <a:avLst>
              <a:gd name="adj" fmla="val 9775"/>
            </a:avLst>
          </a:prstGeom>
          <a:gradFill>
            <a:gsLst>
              <a:gs pos="0">
                <a:srgbClr val="D3E4F6"/>
              </a:gs>
              <a:gs pos="100000">
                <a:srgbClr val="FFFFFF">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600" kern="0">
              <a:solidFill>
                <a:srgbClr val="045BA3"/>
              </a:solidFill>
              <a:latin typeface="+mj-lt"/>
              <a:sym typeface="Arial"/>
            </a:endParaRPr>
          </a:p>
        </p:txBody>
      </p:sp>
      <p:sp>
        <p:nvSpPr>
          <p:cNvPr id="9" name="Isosceles Triangle 8">
            <a:extLst>
              <a:ext uri="{FF2B5EF4-FFF2-40B4-BE49-F238E27FC236}">
                <a16:creationId xmlns:a16="http://schemas.microsoft.com/office/drawing/2014/main" id="{DBED0258-3318-8AA8-3E2A-F43A3DC36604}"/>
              </a:ext>
            </a:extLst>
          </p:cNvPr>
          <p:cNvSpPr/>
          <p:nvPr/>
        </p:nvSpPr>
        <p:spPr>
          <a:xfrm rot="5400000">
            <a:off x="5384474" y="3288638"/>
            <a:ext cx="2743667" cy="592185"/>
          </a:xfrm>
          <a:prstGeom prst="triangl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sz="1600">
              <a:solidFill>
                <a:prstClr val="white"/>
              </a:solidFill>
              <a:latin typeface="+mj-lt"/>
              <a:sym typeface="Arial"/>
            </a:endParaRPr>
          </a:p>
        </p:txBody>
      </p:sp>
      <p:sp>
        <p:nvSpPr>
          <p:cNvPr id="10" name="Google Shape;343;p33">
            <a:extLst>
              <a:ext uri="{FF2B5EF4-FFF2-40B4-BE49-F238E27FC236}">
                <a16:creationId xmlns:a16="http://schemas.microsoft.com/office/drawing/2014/main" id="{301C0F20-C3DE-3706-E734-5F2A2C1952F1}"/>
              </a:ext>
            </a:extLst>
          </p:cNvPr>
          <p:cNvSpPr txBox="1">
            <a:spLocks/>
          </p:cNvSpPr>
          <p:nvPr/>
        </p:nvSpPr>
        <p:spPr>
          <a:xfrm>
            <a:off x="570289" y="1177301"/>
            <a:ext cx="5525711" cy="483833"/>
          </a:xfrm>
          <a:prstGeom prst="rect">
            <a:avLst/>
          </a:prstGeom>
          <a:noFill/>
          <a:ln>
            <a:noFill/>
          </a:ln>
        </p:spPr>
        <p:txBody>
          <a:bodyPr spcFirstLastPara="1" wrap="square" lIns="1200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ontserrat"/>
              <a:buNone/>
              <a:defRPr sz="3200" b="1" i="0" u="none" strike="noStrike" cap="none">
                <a:gradFill flip="none" rotWithShape="1">
                  <a:gsLst>
                    <a:gs pos="0">
                      <a:schemeClr val="accent4">
                        <a:lumMod val="40000"/>
                        <a:lumOff val="60000"/>
                      </a:schemeClr>
                    </a:gs>
                    <a:gs pos="94000">
                      <a:schemeClr val="accent4"/>
                    </a:gs>
                  </a:gsLst>
                  <a:lin ang="5400000" scaled="1"/>
                  <a:tileRect/>
                </a:gra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9pPr>
          </a:lstStyle>
          <a:p>
            <a:pPr algn="ctr" defTabSz="914286">
              <a:buClrTx/>
            </a:pPr>
            <a:r>
              <a:rPr lang="en-US" sz="1800">
                <a:solidFill>
                  <a:schemeClr val="tx2"/>
                </a:solidFill>
                <a:latin typeface="+mj-lt"/>
                <a:ea typeface="+mn-ea"/>
                <a:cs typeface="+mn-cs"/>
              </a:rPr>
              <a:t>Increasing OSD symptoms and signs</a:t>
            </a:r>
          </a:p>
        </p:txBody>
      </p:sp>
      <p:pic>
        <p:nvPicPr>
          <p:cNvPr id="11" name="Picture 10">
            <a:extLst>
              <a:ext uri="{FF2B5EF4-FFF2-40B4-BE49-F238E27FC236}">
                <a16:creationId xmlns:a16="http://schemas.microsoft.com/office/drawing/2014/main" id="{AA3099DD-ACF4-7EDD-5188-7F6C2C595C01}"/>
              </a:ext>
            </a:extLst>
          </p:cNvPr>
          <p:cNvPicPr>
            <a:picLocks noChangeAspect="1"/>
          </p:cNvPicPr>
          <p:nvPr/>
        </p:nvPicPr>
        <p:blipFill>
          <a:blip r:embed="rId3"/>
          <a:stretch>
            <a:fillRect/>
          </a:stretch>
        </p:blipFill>
        <p:spPr>
          <a:xfrm>
            <a:off x="1006580" y="1957312"/>
            <a:ext cx="461683" cy="567068"/>
          </a:xfrm>
          <a:prstGeom prst="rect">
            <a:avLst/>
          </a:prstGeom>
        </p:spPr>
      </p:pic>
      <p:pic>
        <p:nvPicPr>
          <p:cNvPr id="12" name="Picture 11">
            <a:extLst>
              <a:ext uri="{FF2B5EF4-FFF2-40B4-BE49-F238E27FC236}">
                <a16:creationId xmlns:a16="http://schemas.microsoft.com/office/drawing/2014/main" id="{F2813F40-99F9-B637-88E7-FA9115F3786F}"/>
              </a:ext>
            </a:extLst>
          </p:cNvPr>
          <p:cNvPicPr>
            <a:picLocks noChangeAspect="1"/>
          </p:cNvPicPr>
          <p:nvPr/>
        </p:nvPicPr>
        <p:blipFill>
          <a:blip r:embed="rId4"/>
          <a:stretch>
            <a:fillRect/>
          </a:stretch>
        </p:blipFill>
        <p:spPr>
          <a:xfrm>
            <a:off x="1006580" y="2922799"/>
            <a:ext cx="451200" cy="451200"/>
          </a:xfrm>
          <a:prstGeom prst="rect">
            <a:avLst/>
          </a:prstGeom>
        </p:spPr>
      </p:pic>
      <p:pic>
        <p:nvPicPr>
          <p:cNvPr id="13" name="Picture 12">
            <a:extLst>
              <a:ext uri="{FF2B5EF4-FFF2-40B4-BE49-F238E27FC236}">
                <a16:creationId xmlns:a16="http://schemas.microsoft.com/office/drawing/2014/main" id="{A92A2E08-1A5A-578E-49C4-679D98873572}"/>
              </a:ext>
            </a:extLst>
          </p:cNvPr>
          <p:cNvPicPr>
            <a:picLocks noChangeAspect="1"/>
          </p:cNvPicPr>
          <p:nvPr/>
        </p:nvPicPr>
        <p:blipFill>
          <a:blip r:embed="rId5"/>
          <a:stretch>
            <a:fillRect/>
          </a:stretch>
        </p:blipFill>
        <p:spPr>
          <a:xfrm>
            <a:off x="962349" y="3824817"/>
            <a:ext cx="572673" cy="516484"/>
          </a:xfrm>
          <a:prstGeom prst="rect">
            <a:avLst/>
          </a:prstGeom>
        </p:spPr>
      </p:pic>
      <p:pic>
        <p:nvPicPr>
          <p:cNvPr id="14" name="Picture 13">
            <a:extLst>
              <a:ext uri="{FF2B5EF4-FFF2-40B4-BE49-F238E27FC236}">
                <a16:creationId xmlns:a16="http://schemas.microsoft.com/office/drawing/2014/main" id="{788895D6-C46A-B576-876A-342F72607D12}"/>
              </a:ext>
            </a:extLst>
          </p:cNvPr>
          <p:cNvPicPr>
            <a:picLocks noChangeAspect="1"/>
          </p:cNvPicPr>
          <p:nvPr/>
        </p:nvPicPr>
        <p:blipFill>
          <a:blip r:embed="rId6"/>
          <a:stretch>
            <a:fillRect/>
          </a:stretch>
        </p:blipFill>
        <p:spPr>
          <a:xfrm>
            <a:off x="945843" y="4792119"/>
            <a:ext cx="605684" cy="492924"/>
          </a:xfrm>
          <a:prstGeom prst="rect">
            <a:avLst/>
          </a:prstGeom>
        </p:spPr>
      </p:pic>
      <p:sp>
        <p:nvSpPr>
          <p:cNvPr id="18" name="Rounded Rectangle 13">
            <a:extLst>
              <a:ext uri="{FF2B5EF4-FFF2-40B4-BE49-F238E27FC236}">
                <a16:creationId xmlns:a16="http://schemas.microsoft.com/office/drawing/2014/main" id="{DAA578CB-4509-B0BE-D918-D7A89AC27BFA}"/>
              </a:ext>
            </a:extLst>
          </p:cNvPr>
          <p:cNvSpPr/>
          <p:nvPr/>
        </p:nvSpPr>
        <p:spPr>
          <a:xfrm>
            <a:off x="7369806" y="3598417"/>
            <a:ext cx="4162201" cy="1161102"/>
          </a:xfrm>
          <a:prstGeom prst="roundRect">
            <a:avLst>
              <a:gd name="adj" fmla="val 977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kern="0" dirty="0">
                <a:solidFill>
                  <a:schemeClr val="bg1"/>
                </a:solidFill>
                <a:latin typeface="+mj-lt"/>
                <a:sym typeface="Arial"/>
              </a:rPr>
              <a:t>Reduction in </a:t>
            </a:r>
            <a:r>
              <a:rPr lang="en-US" b="1" kern="0" dirty="0">
                <a:solidFill>
                  <a:schemeClr val="bg1"/>
                </a:solidFill>
                <a:latin typeface="+mj-lt"/>
                <a:sym typeface="Arial"/>
              </a:rPr>
              <a:t>overall effectiveness and success </a:t>
            </a:r>
            <a:r>
              <a:rPr lang="en-US" kern="0" dirty="0">
                <a:solidFill>
                  <a:schemeClr val="bg1"/>
                </a:solidFill>
                <a:latin typeface="+mj-lt"/>
                <a:sym typeface="Arial"/>
              </a:rPr>
              <a:t>of therapy</a:t>
            </a:r>
            <a:endParaRPr lang="en-VN" kern="0" dirty="0">
              <a:solidFill>
                <a:schemeClr val="bg1"/>
              </a:solidFill>
              <a:latin typeface="+mj-lt"/>
              <a:sym typeface="Arial"/>
            </a:endParaRPr>
          </a:p>
        </p:txBody>
      </p:sp>
      <p:sp>
        <p:nvSpPr>
          <p:cNvPr id="19" name="TextBox 18">
            <a:extLst>
              <a:ext uri="{FF2B5EF4-FFF2-40B4-BE49-F238E27FC236}">
                <a16:creationId xmlns:a16="http://schemas.microsoft.com/office/drawing/2014/main" id="{06C533C0-2FB5-5B7F-C8F7-A748BE08AC11}"/>
              </a:ext>
            </a:extLst>
          </p:cNvPr>
          <p:cNvSpPr txBox="1"/>
          <p:nvPr/>
        </p:nvSpPr>
        <p:spPr>
          <a:xfrm>
            <a:off x="1695145" y="2098894"/>
            <a:ext cx="4431504" cy="3293209"/>
          </a:xfrm>
          <a:prstGeom prst="rect">
            <a:avLst/>
          </a:prstGeom>
          <a:noFill/>
        </p:spPr>
        <p:txBody>
          <a:bodyPr wrap="square" rtlCol="0">
            <a:spAutoFit/>
          </a:bodyPr>
          <a:lstStyle/>
          <a:p>
            <a:pPr defTabSz="914286"/>
            <a:r>
              <a:rPr lang="en-US" sz="1600">
                <a:solidFill>
                  <a:srgbClr val="000000"/>
                </a:solidFill>
                <a:latin typeface="+mj-lt"/>
                <a:cs typeface="Arial"/>
                <a:sym typeface="Arial"/>
              </a:rPr>
              <a:t>Undermines </a:t>
            </a:r>
            <a:r>
              <a:rPr lang="en-US" sz="1600" b="1">
                <a:solidFill>
                  <a:schemeClr val="tx2"/>
                </a:solidFill>
                <a:latin typeface="+mj-lt"/>
                <a:cs typeface="Arial"/>
                <a:sym typeface="Arial"/>
              </a:rPr>
              <a:t>patient’s quality of life</a:t>
            </a:r>
            <a:r>
              <a:rPr lang="en-US" sz="1600" b="1" baseline="30000">
                <a:solidFill>
                  <a:schemeClr val="tx2"/>
                </a:solidFill>
                <a:latin typeface="+mj-lt"/>
                <a:cs typeface="Arial"/>
                <a:sym typeface="Arial"/>
              </a:rPr>
              <a:t>1</a:t>
            </a:r>
            <a:r>
              <a:rPr lang="en-US" sz="1600" b="1" baseline="30000">
                <a:solidFill>
                  <a:schemeClr val="tx2"/>
                </a:solidFill>
                <a:ea typeface="Arial Unicode MS"/>
                <a:cs typeface="Calibri" panose="020F0502020204030204" pitchFamily="34" charset="0"/>
                <a:sym typeface="Arial"/>
              </a:rPr>
              <a:t>–</a:t>
            </a:r>
            <a:r>
              <a:rPr lang="en-US" sz="1600" b="1" baseline="30000">
                <a:solidFill>
                  <a:schemeClr val="tx2"/>
                </a:solidFill>
                <a:latin typeface="+mj-lt"/>
                <a:cs typeface="Arial"/>
                <a:sym typeface="Arial"/>
              </a:rPr>
              <a:t>3</a:t>
            </a:r>
          </a:p>
          <a:p>
            <a:pPr defTabSz="914286"/>
            <a:endParaRPr lang="en-US" sz="1600">
              <a:solidFill>
                <a:srgbClr val="000000"/>
              </a:solidFill>
              <a:latin typeface="+mj-lt"/>
              <a:cs typeface="Arial"/>
              <a:sym typeface="Arial"/>
            </a:endParaRPr>
          </a:p>
          <a:p>
            <a:pPr defTabSz="914286"/>
            <a:endParaRPr lang="en-US" sz="1600">
              <a:solidFill>
                <a:srgbClr val="000000"/>
              </a:solidFill>
              <a:latin typeface="+mj-lt"/>
              <a:cs typeface="Arial"/>
              <a:sym typeface="Arial"/>
            </a:endParaRPr>
          </a:p>
          <a:p>
            <a:pPr defTabSz="914286"/>
            <a:r>
              <a:rPr lang="en-US" sz="1600">
                <a:solidFill>
                  <a:srgbClr val="000000"/>
                </a:solidFill>
                <a:latin typeface="+mj-lt"/>
                <a:cs typeface="Arial"/>
                <a:sym typeface="Arial"/>
              </a:rPr>
              <a:t>Diminishes </a:t>
            </a:r>
            <a:r>
              <a:rPr lang="en-US" sz="1600" b="1">
                <a:solidFill>
                  <a:schemeClr val="tx2"/>
                </a:solidFill>
                <a:latin typeface="+mj-lt"/>
                <a:cs typeface="Arial"/>
                <a:sym typeface="Arial"/>
              </a:rPr>
              <a:t>long-term adherence and persistence</a:t>
            </a:r>
            <a:r>
              <a:rPr lang="en-US" sz="1600" b="1" baseline="30000">
                <a:solidFill>
                  <a:schemeClr val="tx2"/>
                </a:solidFill>
                <a:latin typeface="+mj-lt"/>
                <a:cs typeface="Arial"/>
                <a:sym typeface="Arial"/>
              </a:rPr>
              <a:t>1</a:t>
            </a:r>
            <a:r>
              <a:rPr lang="en-US" sz="1600" b="1" baseline="30000">
                <a:solidFill>
                  <a:schemeClr val="tx2"/>
                </a:solidFill>
                <a:ea typeface="Arial Unicode MS"/>
                <a:cs typeface="Calibri" panose="020F0502020204030204" pitchFamily="34" charset="0"/>
                <a:sym typeface="Arial"/>
              </a:rPr>
              <a:t>–</a:t>
            </a:r>
            <a:r>
              <a:rPr lang="en-US" sz="1600" b="1" baseline="30000">
                <a:solidFill>
                  <a:schemeClr val="tx2"/>
                </a:solidFill>
                <a:latin typeface="+mj-lt"/>
                <a:cs typeface="Arial"/>
                <a:sym typeface="Arial"/>
              </a:rPr>
              <a:t>3</a:t>
            </a:r>
          </a:p>
          <a:p>
            <a:pPr defTabSz="914286"/>
            <a:endParaRPr lang="en-US" sz="1600">
              <a:solidFill>
                <a:srgbClr val="000000"/>
              </a:solidFill>
              <a:latin typeface="+mj-lt"/>
              <a:cs typeface="Arial"/>
              <a:sym typeface="Arial"/>
            </a:endParaRPr>
          </a:p>
          <a:p>
            <a:pPr defTabSz="914286"/>
            <a:endParaRPr lang="en-US" sz="1600">
              <a:solidFill>
                <a:srgbClr val="000000"/>
              </a:solidFill>
              <a:latin typeface="+mj-lt"/>
              <a:cs typeface="Arial"/>
              <a:sym typeface="Arial"/>
            </a:endParaRPr>
          </a:p>
          <a:p>
            <a:pPr defTabSz="914286"/>
            <a:r>
              <a:rPr lang="en-US" sz="1600">
                <a:solidFill>
                  <a:srgbClr val="000000"/>
                </a:solidFill>
                <a:latin typeface="+mj-lt"/>
                <a:cs typeface="Arial"/>
                <a:sym typeface="Arial"/>
              </a:rPr>
              <a:t>Limits the </a:t>
            </a:r>
            <a:r>
              <a:rPr lang="en-US" sz="1600" b="1">
                <a:solidFill>
                  <a:schemeClr val="tx2"/>
                </a:solidFill>
                <a:latin typeface="+mj-lt"/>
                <a:cs typeface="Arial"/>
                <a:sym typeface="Arial"/>
              </a:rPr>
              <a:t>duration of therapy and number of drops</a:t>
            </a:r>
            <a:r>
              <a:rPr lang="en-US" sz="1600">
                <a:solidFill>
                  <a:schemeClr val="tx2"/>
                </a:solidFill>
                <a:latin typeface="+mj-lt"/>
                <a:cs typeface="Arial"/>
                <a:sym typeface="Arial"/>
              </a:rPr>
              <a:t> </a:t>
            </a:r>
            <a:r>
              <a:rPr lang="en-US" sz="1600">
                <a:solidFill>
                  <a:srgbClr val="000000"/>
                </a:solidFill>
                <a:latin typeface="+mj-lt"/>
                <a:cs typeface="Arial"/>
                <a:sym typeface="Arial"/>
              </a:rPr>
              <a:t>that can be prescribed</a:t>
            </a:r>
            <a:r>
              <a:rPr lang="en-US" sz="1600" baseline="30000">
                <a:solidFill>
                  <a:srgbClr val="000000"/>
                </a:solidFill>
                <a:latin typeface="+mj-lt"/>
                <a:cs typeface="Arial"/>
                <a:sym typeface="Arial"/>
              </a:rPr>
              <a:t>1</a:t>
            </a:r>
          </a:p>
          <a:p>
            <a:pPr defTabSz="914286"/>
            <a:endParaRPr lang="en-US" sz="1600">
              <a:solidFill>
                <a:prstClr val="black"/>
              </a:solidFill>
              <a:latin typeface="+mj-lt"/>
              <a:ea typeface="Arial Unicode MS"/>
              <a:cs typeface="Calibri" panose="020F0502020204030204" pitchFamily="34" charset="0"/>
              <a:sym typeface="Arial"/>
            </a:endParaRPr>
          </a:p>
          <a:p>
            <a:pPr defTabSz="914286"/>
            <a:endParaRPr lang="en-US" sz="1600">
              <a:solidFill>
                <a:prstClr val="black"/>
              </a:solidFill>
              <a:latin typeface="+mj-lt"/>
              <a:ea typeface="Arial Unicode MS"/>
              <a:cs typeface="Calibri" panose="020F0502020204030204" pitchFamily="34" charset="0"/>
              <a:sym typeface="Arial"/>
            </a:endParaRPr>
          </a:p>
          <a:p>
            <a:pPr defTabSz="914286"/>
            <a:r>
              <a:rPr lang="en-US" sz="1600">
                <a:solidFill>
                  <a:prstClr val="black"/>
                </a:solidFill>
                <a:latin typeface="+mj-lt"/>
                <a:ea typeface="Arial Unicode MS"/>
                <a:cs typeface="Calibri" panose="020F0502020204030204" pitchFamily="34" charset="0"/>
                <a:sym typeface="Arial"/>
              </a:rPr>
              <a:t>OSD is linked to </a:t>
            </a:r>
            <a:r>
              <a:rPr lang="en-US" sz="1600" b="1">
                <a:solidFill>
                  <a:schemeClr val="tx2"/>
                </a:solidFill>
                <a:latin typeface="+mj-lt"/>
                <a:ea typeface="Arial Unicode MS"/>
                <a:cs typeface="Calibri" panose="020F0502020204030204" pitchFamily="34" charset="0"/>
                <a:sym typeface="Arial"/>
              </a:rPr>
              <a:t>higher rate of failure in subconjunctival glaucoma surgery</a:t>
            </a:r>
            <a:r>
              <a:rPr lang="en-US" sz="1600" b="1" baseline="30000">
                <a:solidFill>
                  <a:schemeClr val="tx2"/>
                </a:solidFill>
                <a:latin typeface="+mj-lt"/>
                <a:ea typeface="Arial Unicode MS"/>
                <a:cs typeface="Calibri" panose="020F0502020204030204" pitchFamily="34" charset="0"/>
                <a:sym typeface="Arial"/>
              </a:rPr>
              <a:t>1–</a:t>
            </a:r>
            <a:r>
              <a:rPr lang="en-HK" sz="1600" b="1" baseline="30000">
                <a:solidFill>
                  <a:schemeClr val="tx2"/>
                </a:solidFill>
                <a:latin typeface="+mj-lt"/>
                <a:ea typeface="Arial Unicode MS"/>
                <a:cs typeface="Calibri" panose="020F0502020204030204" pitchFamily="34" charset="0"/>
                <a:sym typeface="Arial"/>
              </a:rPr>
              <a:t>3</a:t>
            </a:r>
            <a:endParaRPr lang="en-US" sz="1600" b="1">
              <a:solidFill>
                <a:schemeClr val="tx2"/>
              </a:solidFill>
              <a:latin typeface="+mj-lt"/>
              <a:ea typeface="Helvetica 75 Bold"/>
              <a:cs typeface="Helvetica 75 Bold"/>
              <a:sym typeface="Arial"/>
            </a:endParaRPr>
          </a:p>
        </p:txBody>
      </p:sp>
      <p:sp>
        <p:nvSpPr>
          <p:cNvPr id="3" name="TextBox 2">
            <a:extLst>
              <a:ext uri="{FF2B5EF4-FFF2-40B4-BE49-F238E27FC236}">
                <a16:creationId xmlns:a16="http://schemas.microsoft.com/office/drawing/2014/main" id="{D8CC0AC9-2350-A3E5-339E-D8BA0287C186}"/>
              </a:ext>
            </a:extLst>
          </p:cNvPr>
          <p:cNvSpPr txBox="1"/>
          <p:nvPr/>
        </p:nvSpPr>
        <p:spPr>
          <a:xfrm>
            <a:off x="7756020" y="1268254"/>
            <a:ext cx="3389773" cy="715089"/>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Arial"/>
                <a:ea typeface="Calibri"/>
                <a:cs typeface="Calibri"/>
              </a:rPr>
              <a:t>Lack of tolerability leads to IOP control issues</a:t>
            </a:r>
          </a:p>
        </p:txBody>
      </p:sp>
    </p:spTree>
    <p:extLst>
      <p:ext uri="{BB962C8B-B14F-4D97-AF65-F5344CB8AC3E}">
        <p14:creationId xmlns:p14="http://schemas.microsoft.com/office/powerpoint/2010/main" val="388532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82A9-4D18-D2EE-A972-364D5FEDA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DE1A4-22E3-69D7-89B7-10ADE090FC43}"/>
              </a:ext>
            </a:extLst>
          </p:cNvPr>
          <p:cNvSpPr>
            <a:spLocks noGrp="1"/>
          </p:cNvSpPr>
          <p:nvPr>
            <p:ph type="title"/>
          </p:nvPr>
        </p:nvSpPr>
        <p:spPr/>
        <p:txBody>
          <a:bodyPr/>
          <a:lstStyle/>
          <a:p>
            <a:r>
              <a:rPr lang="en-GB" sz="2800" dirty="0"/>
              <a:t>APGG (4</a:t>
            </a:r>
            <a:r>
              <a:rPr lang="en-GB" sz="2800" baseline="30000" dirty="0"/>
              <a:t>th</a:t>
            </a:r>
            <a:r>
              <a:rPr lang="en-GB" sz="2800" dirty="0"/>
              <a:t> Edition): Medical management</a:t>
            </a:r>
          </a:p>
        </p:txBody>
      </p:sp>
      <p:sp>
        <p:nvSpPr>
          <p:cNvPr id="13" name="Footer Placeholder 4">
            <a:extLst>
              <a:ext uri="{FF2B5EF4-FFF2-40B4-BE49-F238E27FC236}">
                <a16:creationId xmlns:a16="http://schemas.microsoft.com/office/drawing/2014/main" id="{DCFFE1FE-EBA5-557E-D52F-C477E0A9491F}"/>
              </a:ext>
            </a:extLst>
          </p:cNvPr>
          <p:cNvSpPr txBox="1">
            <a:spLocks/>
          </p:cNvSpPr>
          <p:nvPr/>
        </p:nvSpPr>
        <p:spPr>
          <a:xfrm>
            <a:off x="742793" y="5995528"/>
            <a:ext cx="7756773"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APGG: Asia Pacific Glaucoma Guidelines; MGD: meibomian gland dysfunction; OSD: ocular surface disease; PF: preservative-free.</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Asia-Pacific Glaucoma Society (APGS). Asia Pacific Glaucoma Guidelines. 4</a:t>
            </a:r>
            <a:r>
              <a:rPr kumimoji="0" lang="en-US" sz="1000" b="0" i="0" u="none" strike="noStrike" kern="1200" cap="none" spc="0" normalizeH="0" baseline="30000" noProof="0">
                <a:ln>
                  <a:noFill/>
                </a:ln>
                <a:solidFill>
                  <a:srgbClr val="333333"/>
                </a:solidFill>
                <a:effectLst/>
                <a:uLnTx/>
                <a:uFillTx/>
                <a:latin typeface="Arial" panose="020B0604020202020204"/>
                <a:ea typeface="游ゴシック"/>
                <a:cs typeface="+mn-cs"/>
              </a:rPr>
              <a:t>th</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 ed. May 2024.</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sp>
        <p:nvSpPr>
          <p:cNvPr id="9" name="TextBox 8">
            <a:extLst>
              <a:ext uri="{FF2B5EF4-FFF2-40B4-BE49-F238E27FC236}">
                <a16:creationId xmlns:a16="http://schemas.microsoft.com/office/drawing/2014/main" id="{5C80EA9F-94BE-0A8A-C758-F9903BC8B3B0}"/>
              </a:ext>
            </a:extLst>
          </p:cNvPr>
          <p:cNvSpPr txBox="1"/>
          <p:nvPr/>
        </p:nvSpPr>
        <p:spPr>
          <a:xfrm>
            <a:off x="479425" y="1257980"/>
            <a:ext cx="1123315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333333"/>
                </a:solidFill>
                <a:latin typeface="Arial"/>
                <a:ea typeface="游ゴシック"/>
              </a:rPr>
              <a:t>T</a:t>
            </a:r>
            <a:r>
              <a:rPr kumimoji="0" lang="en-GB" b="0" i="0" u="none" strike="noStrike" kern="1200" cap="none" spc="0" normalizeH="0" baseline="0" noProof="0">
                <a:ln>
                  <a:noFill/>
                </a:ln>
                <a:solidFill>
                  <a:srgbClr val="333333"/>
                </a:solidFill>
                <a:effectLst/>
                <a:uLnTx/>
                <a:uFillTx/>
                <a:latin typeface="Arial"/>
                <a:ea typeface="游ゴシック"/>
                <a:cs typeface="+mn-cs"/>
              </a:rPr>
              <a:t>he APGG (4</a:t>
            </a:r>
            <a:r>
              <a:rPr kumimoji="0" lang="en-GB" b="0" i="0" u="none" strike="noStrike" kern="1200" cap="none" spc="0" normalizeH="0" baseline="30000" noProof="0">
                <a:ln>
                  <a:noFill/>
                </a:ln>
                <a:solidFill>
                  <a:srgbClr val="333333"/>
                </a:solidFill>
                <a:effectLst/>
                <a:uLnTx/>
                <a:uFillTx/>
                <a:latin typeface="Arial"/>
                <a:ea typeface="游ゴシック"/>
                <a:cs typeface="+mn-cs"/>
              </a:rPr>
              <a:t>th</a:t>
            </a:r>
            <a:r>
              <a:rPr kumimoji="0" lang="en-GB" b="0" i="0" u="none" strike="noStrike" kern="1200" cap="none" spc="0" normalizeH="0" baseline="0" noProof="0">
                <a:ln>
                  <a:noFill/>
                </a:ln>
                <a:solidFill>
                  <a:srgbClr val="333333"/>
                </a:solidFill>
                <a:effectLst/>
                <a:uLnTx/>
                <a:uFillTx/>
                <a:latin typeface="Arial"/>
                <a:ea typeface="游ゴシック"/>
                <a:cs typeface="+mn-cs"/>
              </a:rPr>
              <a:t> Edition) </a:t>
            </a:r>
            <a:r>
              <a:rPr kumimoji="0" lang="en-GB" b="0" i="0" u="none" strike="noStrike" kern="1200" cap="none" spc="0" normalizeH="0" baseline="0" noProof="0">
                <a:ln>
                  <a:noFill/>
                </a:ln>
                <a:solidFill>
                  <a:srgbClr val="333333"/>
                </a:solidFill>
                <a:effectLst/>
                <a:uLnTx/>
                <a:uFillTx/>
                <a:latin typeface="Arial"/>
                <a:ea typeface="PMingLiU"/>
                <a:cs typeface="Arial"/>
              </a:rPr>
              <a:t>recommends considering </a:t>
            </a:r>
            <a:r>
              <a:rPr kumimoji="0" lang="en-US" b="1" i="0" u="none" strike="noStrike" kern="1200" cap="none" spc="0" normalizeH="0" baseline="0" noProof="0">
                <a:ln>
                  <a:noFill/>
                </a:ln>
                <a:solidFill>
                  <a:schemeClr val="tx2"/>
                </a:solidFill>
                <a:effectLst/>
                <a:uLnTx/>
                <a:uFillTx/>
                <a:latin typeface="Arial"/>
                <a:ea typeface="游ゴシック"/>
                <a:cs typeface="+mn-cs"/>
              </a:rPr>
              <a:t>the following medical strategies for managing OSD:</a:t>
            </a:r>
            <a:endParaRPr kumimoji="0" lang="en-GB" b="0" i="0" u="none" strike="noStrike" kern="1200" cap="none" spc="0" normalizeH="0" baseline="30000" noProof="0">
              <a:ln>
                <a:noFill/>
              </a:ln>
              <a:solidFill>
                <a:srgbClr val="333333"/>
              </a:solidFill>
              <a:effectLst/>
              <a:uLnTx/>
              <a:uFillTx/>
              <a:latin typeface="Arial"/>
              <a:ea typeface="游ゴシック"/>
              <a:cs typeface="+mn-cs"/>
            </a:endParaRPr>
          </a:p>
        </p:txBody>
      </p:sp>
      <p:grpSp>
        <p:nvGrpSpPr>
          <p:cNvPr id="3" name="Group 2">
            <a:extLst>
              <a:ext uri="{FF2B5EF4-FFF2-40B4-BE49-F238E27FC236}">
                <a16:creationId xmlns:a16="http://schemas.microsoft.com/office/drawing/2014/main" id="{4BD09188-5B04-CD5A-98CA-612A6165FA6A}"/>
              </a:ext>
            </a:extLst>
          </p:cNvPr>
          <p:cNvGrpSpPr/>
          <p:nvPr/>
        </p:nvGrpSpPr>
        <p:grpSpPr>
          <a:xfrm>
            <a:off x="2909231" y="2078495"/>
            <a:ext cx="6373537" cy="3465849"/>
            <a:chOff x="3059671" y="2461627"/>
            <a:chExt cx="6373537" cy="3465849"/>
          </a:xfrm>
        </p:grpSpPr>
        <p:sp>
          <p:nvSpPr>
            <p:cNvPr id="5" name="Rectangle: Rounded Corners 4">
              <a:extLst>
                <a:ext uri="{FF2B5EF4-FFF2-40B4-BE49-F238E27FC236}">
                  <a16:creationId xmlns:a16="http://schemas.microsoft.com/office/drawing/2014/main" id="{91DDB401-2D69-70CA-6336-D67C022680A8}"/>
                </a:ext>
              </a:extLst>
            </p:cNvPr>
            <p:cNvSpPr/>
            <p:nvPr/>
          </p:nvSpPr>
          <p:spPr bwMode="gray">
            <a:xfrm>
              <a:off x="3059671"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PF glaucoma medications</a:t>
              </a:r>
            </a:p>
          </p:txBody>
        </p:sp>
        <p:sp>
          <p:nvSpPr>
            <p:cNvPr id="6" name="Rectangle: Rounded Corners 5">
              <a:extLst>
                <a:ext uri="{FF2B5EF4-FFF2-40B4-BE49-F238E27FC236}">
                  <a16:creationId xmlns:a16="http://schemas.microsoft.com/office/drawing/2014/main" id="{06C50C83-02F1-4966-239D-9F7FA557BDDC}"/>
                </a:ext>
              </a:extLst>
            </p:cNvPr>
            <p:cNvSpPr/>
            <p:nvPr/>
          </p:nvSpPr>
          <p:spPr bwMode="gray">
            <a:xfrm>
              <a:off x="5224784"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Artificial tears and lubricants</a:t>
              </a:r>
            </a:p>
          </p:txBody>
        </p:sp>
        <p:sp>
          <p:nvSpPr>
            <p:cNvPr id="7" name="Rectangle: Rounded Corners 6">
              <a:extLst>
                <a:ext uri="{FF2B5EF4-FFF2-40B4-BE49-F238E27FC236}">
                  <a16:creationId xmlns:a16="http://schemas.microsoft.com/office/drawing/2014/main" id="{DB912819-F126-7610-695A-506C5F9AB3E9}"/>
                </a:ext>
              </a:extLst>
            </p:cNvPr>
            <p:cNvSpPr/>
            <p:nvPr/>
          </p:nvSpPr>
          <p:spPr bwMode="gray">
            <a:xfrm>
              <a:off x="7389896"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Topical cyclosporine </a:t>
              </a:r>
            </a:p>
          </p:txBody>
        </p:sp>
        <p:sp>
          <p:nvSpPr>
            <p:cNvPr id="8" name="Rectangle: Rounded Corners 7">
              <a:extLst>
                <a:ext uri="{FF2B5EF4-FFF2-40B4-BE49-F238E27FC236}">
                  <a16:creationId xmlns:a16="http://schemas.microsoft.com/office/drawing/2014/main" id="{A77A9D07-5BBB-C814-673E-EE1411FA3C00}"/>
                </a:ext>
              </a:extLst>
            </p:cNvPr>
            <p:cNvSpPr/>
            <p:nvPr/>
          </p:nvSpPr>
          <p:spPr bwMode="gray">
            <a:xfrm>
              <a:off x="5224784" y="4243806"/>
              <a:ext cx="4208424"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Lid hygiene, thermal pulsation and intense pulsed light to improve </a:t>
              </a:r>
              <a:r>
                <a:rPr kumimoji="0" lang="en-GB" sz="2000" i="0" u="none" strike="noStrike" kern="1200" cap="none" spc="0" normalizeH="0" baseline="0" noProof="0" err="1">
                  <a:ln>
                    <a:noFill/>
                  </a:ln>
                  <a:solidFill>
                    <a:srgbClr val="FFFFFF"/>
                  </a:solidFill>
                  <a:effectLst/>
                  <a:uLnTx/>
                  <a:uFillTx/>
                  <a:latin typeface="Arial"/>
                  <a:ea typeface="游ゴシック"/>
                  <a:cs typeface="+mn-cs"/>
                </a:rPr>
                <a:t>MGD</a:t>
              </a:r>
              <a:endParaRPr kumimoji="0" lang="en-GB" sz="2000" i="0" u="none" strike="noStrike" kern="1200" cap="none" spc="0" normalizeH="0" baseline="0" noProof="0">
                <a:ln>
                  <a:noFill/>
                </a:ln>
                <a:solidFill>
                  <a:srgbClr val="FFFFFF"/>
                </a:solidFill>
                <a:effectLst/>
                <a:uLnTx/>
                <a:uFillTx/>
                <a:latin typeface="Arial"/>
                <a:ea typeface="游ゴシック"/>
                <a:cs typeface="+mn-cs"/>
              </a:endParaRPr>
            </a:p>
          </p:txBody>
        </p:sp>
        <p:sp>
          <p:nvSpPr>
            <p:cNvPr id="10" name="Rectangle: Rounded Corners 9">
              <a:extLst>
                <a:ext uri="{FF2B5EF4-FFF2-40B4-BE49-F238E27FC236}">
                  <a16:creationId xmlns:a16="http://schemas.microsoft.com/office/drawing/2014/main" id="{959F0380-1CB4-6C35-3FD0-4E950FD91888}"/>
                </a:ext>
              </a:extLst>
            </p:cNvPr>
            <p:cNvSpPr/>
            <p:nvPr/>
          </p:nvSpPr>
          <p:spPr bwMode="gray">
            <a:xfrm>
              <a:off x="3059671" y="4243806"/>
              <a:ext cx="2043312" cy="1683670"/>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Novel drug delivery systems</a:t>
              </a:r>
            </a:p>
          </p:txBody>
        </p:sp>
      </p:grpSp>
    </p:spTree>
    <p:extLst>
      <p:ext uri="{BB962C8B-B14F-4D97-AF65-F5344CB8AC3E}">
        <p14:creationId xmlns:p14="http://schemas.microsoft.com/office/powerpoint/2010/main" val="2229429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6BA9-669C-44D6-0ED5-1FF7654029F8}"/>
              </a:ext>
            </a:extLst>
          </p:cNvPr>
          <p:cNvSpPr>
            <a:spLocks noGrp="1"/>
          </p:cNvSpPr>
          <p:nvPr>
            <p:ph type="title"/>
          </p:nvPr>
        </p:nvSpPr>
        <p:spPr/>
        <p:txBody>
          <a:bodyPr/>
          <a:lstStyle/>
          <a:p>
            <a:r>
              <a:rPr lang="en-GB" sz="2800"/>
              <a:t>APGG (4</a:t>
            </a:r>
            <a:r>
              <a:rPr lang="en-GB" sz="2800" baseline="30000"/>
              <a:t>th</a:t>
            </a:r>
            <a:r>
              <a:rPr lang="en-GB" sz="2800"/>
              <a:t> Edition): Selecting PF glaucoma medication</a:t>
            </a:r>
          </a:p>
        </p:txBody>
      </p:sp>
      <p:sp>
        <p:nvSpPr>
          <p:cNvPr id="13" name="Footer Placeholder 4">
            <a:extLst>
              <a:ext uri="{FF2B5EF4-FFF2-40B4-BE49-F238E27FC236}">
                <a16:creationId xmlns:a16="http://schemas.microsoft.com/office/drawing/2014/main" id="{1C0E04CD-63E5-DA7C-C65B-9EC5C88BE7EE}"/>
              </a:ext>
            </a:extLst>
          </p:cNvPr>
          <p:cNvSpPr txBox="1">
            <a:spLocks/>
          </p:cNvSpPr>
          <p:nvPr/>
        </p:nvSpPr>
        <p:spPr>
          <a:xfrm>
            <a:off x="742793" y="5995528"/>
            <a:ext cx="6707161"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APGG: Asia Pacific Glaucoma Guidelines; OSD: ocular surface disease; PF: preservative-free.</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Asia-Pacific Glaucoma Society (APGS). Asia Pacific Glaucoma Guidelines. 4</a:t>
            </a:r>
            <a:r>
              <a:rPr kumimoji="0" lang="en-US" sz="1000" b="0" i="0" u="none" strike="noStrike" kern="1200" cap="none" spc="0" normalizeH="0" baseline="30000" noProof="0">
                <a:ln>
                  <a:noFill/>
                </a:ln>
                <a:solidFill>
                  <a:srgbClr val="333333"/>
                </a:solidFill>
                <a:effectLst/>
                <a:uLnTx/>
                <a:uFillTx/>
                <a:latin typeface="Arial" panose="020B0604020202020204"/>
                <a:ea typeface="游ゴシック"/>
                <a:cs typeface="+mn-cs"/>
              </a:rPr>
              <a:t>th</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 ed. May 2024.</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sp>
        <p:nvSpPr>
          <p:cNvPr id="9" name="TextBox 8">
            <a:extLst>
              <a:ext uri="{FF2B5EF4-FFF2-40B4-BE49-F238E27FC236}">
                <a16:creationId xmlns:a16="http://schemas.microsoft.com/office/drawing/2014/main" id="{F3F8B424-9959-4FB4-01DF-9AA4DD457FCE}"/>
              </a:ext>
            </a:extLst>
          </p:cNvPr>
          <p:cNvSpPr txBox="1"/>
          <p:nvPr/>
        </p:nvSpPr>
        <p:spPr>
          <a:xfrm>
            <a:off x="479425" y="1257980"/>
            <a:ext cx="1123315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333333"/>
                </a:solidFill>
                <a:effectLst/>
                <a:uLnTx/>
                <a:uFillTx/>
                <a:latin typeface="Arial"/>
                <a:ea typeface="游ゴシック"/>
                <a:cs typeface="+mn-cs"/>
              </a:rPr>
              <a:t>The APGG (4</a:t>
            </a:r>
            <a:r>
              <a:rPr kumimoji="0" lang="en-GB" b="0" i="0" u="none" strike="noStrike" kern="1200" cap="none" spc="0" normalizeH="0" baseline="30000" noProof="0" dirty="0">
                <a:ln>
                  <a:noFill/>
                </a:ln>
                <a:solidFill>
                  <a:srgbClr val="333333"/>
                </a:solidFill>
                <a:effectLst/>
                <a:uLnTx/>
                <a:uFillTx/>
                <a:latin typeface="Arial"/>
                <a:ea typeface="游ゴシック"/>
                <a:cs typeface="+mn-cs"/>
              </a:rPr>
              <a:t>th</a:t>
            </a:r>
            <a:r>
              <a:rPr kumimoji="0" lang="en-GB" b="0" i="0" u="none" strike="noStrike" kern="1200" cap="none" spc="0" normalizeH="0" baseline="0" noProof="0" dirty="0">
                <a:ln>
                  <a:noFill/>
                </a:ln>
                <a:solidFill>
                  <a:srgbClr val="333333"/>
                </a:solidFill>
                <a:effectLst/>
                <a:uLnTx/>
                <a:uFillTx/>
                <a:latin typeface="Arial"/>
                <a:ea typeface="游ゴシック"/>
                <a:cs typeface="+mn-cs"/>
              </a:rPr>
              <a:t> Edition) </a:t>
            </a:r>
            <a:r>
              <a:rPr kumimoji="0" lang="en-GB" b="0" i="0" u="none" strike="noStrike" kern="1200" cap="none" spc="0" normalizeH="0" baseline="0" noProof="0" dirty="0">
                <a:ln>
                  <a:noFill/>
                </a:ln>
                <a:solidFill>
                  <a:srgbClr val="333333"/>
                </a:solidFill>
                <a:effectLst/>
                <a:uLnTx/>
                <a:uFillTx/>
                <a:latin typeface="Arial"/>
                <a:ea typeface="PMingLiU"/>
                <a:cs typeface="Arial"/>
              </a:rPr>
              <a:t>recommends </a:t>
            </a:r>
            <a:r>
              <a:rPr kumimoji="0" lang="en-GB" b="1" i="0" u="none" strike="noStrike" kern="1200" cap="none" spc="0" normalizeH="0" baseline="0" noProof="0" dirty="0">
                <a:ln>
                  <a:noFill/>
                </a:ln>
                <a:solidFill>
                  <a:schemeClr val="tx2"/>
                </a:solidFill>
                <a:effectLst/>
                <a:uLnTx/>
                <a:uFillTx/>
                <a:latin typeface="Arial"/>
                <a:ea typeface="游ゴシック"/>
                <a:cs typeface="+mn-cs"/>
              </a:rPr>
              <a:t>considering </a:t>
            </a:r>
            <a:r>
              <a:rPr kumimoji="0" lang="en-GB" b="1" i="0" u="none" strike="noStrike" kern="1200" cap="none" spc="0" normalizeH="0" baseline="0" noProof="0" dirty="0">
                <a:ln>
                  <a:noFill/>
                </a:ln>
                <a:solidFill>
                  <a:schemeClr val="tx2"/>
                </a:solidFill>
                <a:effectLst/>
                <a:uLnTx/>
                <a:uFillTx/>
                <a:latin typeface="Arial"/>
                <a:ea typeface="PMingLiU"/>
                <a:cs typeface="Arial"/>
              </a:rPr>
              <a:t>PF options for all patients</a:t>
            </a:r>
            <a:r>
              <a:rPr kumimoji="0" lang="en-GB" i="0" u="none" strike="noStrike" kern="1200" cap="none" spc="0" normalizeH="0" baseline="0" noProof="0" dirty="0">
                <a:ln>
                  <a:noFill/>
                </a:ln>
                <a:effectLst/>
                <a:uLnTx/>
                <a:uFillTx/>
                <a:latin typeface="Arial"/>
                <a:ea typeface="PMingLiU"/>
                <a:cs typeface="Arial"/>
              </a:rPr>
              <a:t>, where possible</a:t>
            </a:r>
            <a:r>
              <a:rPr kumimoji="0" lang="en-GB" i="0" u="none" strike="noStrike" kern="1200" cap="none" spc="0" normalizeH="0" baseline="0" noProof="0" dirty="0">
                <a:ln>
                  <a:noFill/>
                </a:ln>
                <a:solidFill>
                  <a:srgbClr val="333333"/>
                </a:solidFill>
                <a:effectLst/>
                <a:uLnTx/>
                <a:uFillTx/>
                <a:latin typeface="Arial"/>
                <a:ea typeface="PMingLiU"/>
                <a:cs typeface="Arial"/>
              </a:rPr>
              <a:t>.</a:t>
            </a:r>
            <a:r>
              <a:rPr kumimoji="0" lang="en-GB" b="1" i="0" u="none" strike="noStrike" kern="1200" cap="none" spc="0" normalizeH="0" baseline="0" noProof="0" dirty="0">
                <a:ln>
                  <a:noFill/>
                </a:ln>
                <a:solidFill>
                  <a:srgbClr val="333333"/>
                </a:solidFill>
                <a:effectLst/>
                <a:uLnTx/>
                <a:uFillTx/>
                <a:latin typeface="Arial"/>
                <a:ea typeface="PMingLiU"/>
                <a:cs typeface="Arial"/>
              </a:rPr>
              <a:t> </a:t>
            </a:r>
            <a:br>
              <a:rPr kumimoji="0" lang="en-GB" b="1" i="0" u="none" strike="noStrike" kern="1200" cap="none" spc="0" normalizeH="0" baseline="0" noProof="0" dirty="0">
                <a:ln>
                  <a:noFill/>
                </a:ln>
                <a:solidFill>
                  <a:srgbClr val="333333"/>
                </a:solidFill>
                <a:effectLst/>
                <a:uLnTx/>
                <a:uFillTx/>
                <a:latin typeface="Arial"/>
                <a:ea typeface="PMingLiU"/>
                <a:cs typeface="Arial"/>
              </a:rPr>
            </a:br>
            <a:r>
              <a:rPr kumimoji="0" lang="en-GB" b="0" i="0" u="none" strike="noStrike" kern="1200" cap="none" spc="0" normalizeH="0" baseline="0" noProof="0" dirty="0">
                <a:ln>
                  <a:noFill/>
                </a:ln>
                <a:solidFill>
                  <a:srgbClr val="333333"/>
                </a:solidFill>
                <a:effectLst/>
                <a:uLnTx/>
                <a:uFillTx/>
                <a:latin typeface="Arial"/>
                <a:ea typeface="游ゴシック"/>
                <a:cs typeface="Arial"/>
              </a:rPr>
              <a:t>T</a:t>
            </a:r>
            <a:r>
              <a:rPr kumimoji="0" lang="en-GB" b="0" i="0" u="none" strike="noStrike" kern="1200" cap="none" spc="0" normalizeH="0" baseline="0" noProof="0" dirty="0">
                <a:ln>
                  <a:noFill/>
                </a:ln>
                <a:solidFill>
                  <a:srgbClr val="333333"/>
                </a:solidFill>
                <a:effectLst/>
                <a:uLnTx/>
                <a:uFillTx/>
                <a:latin typeface="Arial"/>
                <a:ea typeface="游ゴシック"/>
                <a:cs typeface="+mn-cs"/>
              </a:rPr>
              <a:t>he following subsets of glaucoma patients may particularly benefit from PF therapy:</a:t>
            </a:r>
          </a:p>
        </p:txBody>
      </p:sp>
      <p:sp>
        <p:nvSpPr>
          <p:cNvPr id="17" name="Rectangle: Rounded Corners 16">
            <a:extLst>
              <a:ext uri="{FF2B5EF4-FFF2-40B4-BE49-F238E27FC236}">
                <a16:creationId xmlns:a16="http://schemas.microsoft.com/office/drawing/2014/main" id="{771B069B-E55B-1C41-11B3-CBDC46095A05}"/>
              </a:ext>
            </a:extLst>
          </p:cNvPr>
          <p:cNvSpPr/>
          <p:nvPr/>
        </p:nvSpPr>
        <p:spPr bwMode="gray">
          <a:xfrm>
            <a:off x="2248451" y="2299276"/>
            <a:ext cx="2831254" cy="1072986"/>
          </a:xfrm>
          <a:prstGeom prst="roundRect">
            <a:avLst/>
          </a:prstGeom>
          <a:solidFill>
            <a:schemeClr val="accent1"/>
          </a:solidFill>
          <a:ln w="19050" algn="ctr">
            <a:noFill/>
            <a:miter lim="800000"/>
            <a:headEnd/>
            <a:tailEnd/>
          </a:ln>
        </p:spPr>
        <p:txBody>
          <a:bodyPr wrap="square" lIns="0" tIns="0" rIns="0" bIns="0" rtlCol="0" anchor="ctr"/>
          <a:lstStyle/>
          <a:p>
            <a:pPr lvl="2">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Newly diagnosed patients </a:t>
            </a:r>
            <a:br>
              <a:rPr kumimoji="0" lang="en-GB" i="0" u="none" strike="noStrike" kern="1200" cap="none" spc="0" normalizeH="0" baseline="0" noProof="0" dirty="0">
                <a:ln>
                  <a:noFill/>
                </a:ln>
                <a:solidFill>
                  <a:srgbClr val="FFFFFF"/>
                </a:solidFill>
                <a:effectLst/>
                <a:uLnTx/>
                <a:uFillTx/>
                <a:latin typeface="Arial"/>
                <a:ea typeface="游ゴシック"/>
                <a:cs typeface="+mn-cs"/>
              </a:rPr>
            </a:br>
            <a:r>
              <a:rPr kumimoji="0" lang="en-GB" i="0" u="none" strike="noStrike" kern="1200" cap="none" spc="0" normalizeH="0" baseline="0" noProof="0" dirty="0">
                <a:ln>
                  <a:noFill/>
                </a:ln>
                <a:solidFill>
                  <a:srgbClr val="FFFFFF"/>
                </a:solidFill>
                <a:effectLst/>
                <a:uLnTx/>
                <a:uFillTx/>
                <a:latin typeface="Arial"/>
                <a:ea typeface="游ゴシック"/>
                <a:cs typeface="+mn-cs"/>
              </a:rPr>
              <a:t>with OSD</a:t>
            </a:r>
          </a:p>
        </p:txBody>
      </p:sp>
      <p:sp>
        <p:nvSpPr>
          <p:cNvPr id="18" name="Rectangle: Rounded Corners 17">
            <a:extLst>
              <a:ext uri="{FF2B5EF4-FFF2-40B4-BE49-F238E27FC236}">
                <a16:creationId xmlns:a16="http://schemas.microsoft.com/office/drawing/2014/main" id="{FD6DEE17-284A-45F8-69F7-ED3D1DE13EA6}"/>
              </a:ext>
            </a:extLst>
          </p:cNvPr>
          <p:cNvSpPr/>
          <p:nvPr/>
        </p:nvSpPr>
        <p:spPr bwMode="gray">
          <a:xfrm>
            <a:off x="5182197" y="2299276"/>
            <a:ext cx="2195489" cy="1072986"/>
          </a:xfrm>
          <a:prstGeom prst="roundRect">
            <a:avLst/>
          </a:prstGeom>
          <a:solidFill>
            <a:schemeClr val="accent1"/>
          </a:solidFill>
          <a:ln w="19050" algn="ctr">
            <a:noFill/>
            <a:miter lim="800000"/>
            <a:headEnd/>
            <a:tailEnd/>
          </a:ln>
        </p:spPr>
        <p:txBody>
          <a:bodyPr wrap="square" lIns="0" tIns="0" rIns="0" bIns="0" rtlCol="0" anchor="ctr"/>
          <a:lstStyle/>
          <a:p>
            <a:pPr lvl="2">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Patients on multiple </a:t>
            </a:r>
            <a:br>
              <a:rPr kumimoji="0" lang="en-GB" i="0" u="none" strike="noStrike" kern="1200" cap="none" spc="0" normalizeH="0" baseline="0" noProof="0" dirty="0">
                <a:ln>
                  <a:noFill/>
                </a:ln>
                <a:solidFill>
                  <a:srgbClr val="FFFFFF"/>
                </a:solidFill>
                <a:effectLst/>
                <a:uLnTx/>
                <a:uFillTx/>
                <a:latin typeface="Arial"/>
                <a:ea typeface="游ゴシック"/>
                <a:cs typeface="+mn-cs"/>
              </a:rPr>
            </a:br>
            <a:r>
              <a:rPr kumimoji="0" lang="en-GB" i="0" u="none" strike="noStrike" kern="1200" cap="none" spc="0" normalizeH="0" baseline="0" noProof="0" dirty="0">
                <a:ln>
                  <a:noFill/>
                </a:ln>
                <a:solidFill>
                  <a:srgbClr val="FFFFFF"/>
                </a:solidFill>
                <a:effectLst/>
                <a:uLnTx/>
                <a:uFillTx/>
                <a:latin typeface="Arial"/>
                <a:ea typeface="游ゴシック"/>
                <a:cs typeface="+mn-cs"/>
              </a:rPr>
              <a:t>eye drops</a:t>
            </a:r>
          </a:p>
        </p:txBody>
      </p:sp>
      <p:sp>
        <p:nvSpPr>
          <p:cNvPr id="19" name="Rectangle: Rounded Corners 18">
            <a:extLst>
              <a:ext uri="{FF2B5EF4-FFF2-40B4-BE49-F238E27FC236}">
                <a16:creationId xmlns:a16="http://schemas.microsoft.com/office/drawing/2014/main" id="{80D49661-81AA-A819-9D85-655EFF5DF94A}"/>
              </a:ext>
            </a:extLst>
          </p:cNvPr>
          <p:cNvSpPr/>
          <p:nvPr/>
        </p:nvSpPr>
        <p:spPr bwMode="gray">
          <a:xfrm>
            <a:off x="7449954" y="2299276"/>
            <a:ext cx="2562224" cy="1072986"/>
          </a:xfrm>
          <a:prstGeom prst="roundRect">
            <a:avLst/>
          </a:prstGeom>
          <a:solidFill>
            <a:schemeClr val="accent1"/>
          </a:solidFill>
          <a:ln w="19050" algn="ctr">
            <a:noFill/>
            <a:miter lim="800000"/>
            <a:headEnd/>
            <a:tailEnd/>
          </a:ln>
        </p:spPr>
        <p:txBody>
          <a:bodyPr wrap="square" lIns="0" tIns="0" rIns="0" bIns="0" rtlCol="0" anchor="ctr"/>
          <a:lstStyle/>
          <a:p>
            <a:pPr lvl="3">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Younger adult patients</a:t>
            </a:r>
          </a:p>
        </p:txBody>
      </p:sp>
      <p:sp>
        <p:nvSpPr>
          <p:cNvPr id="20" name="Rectangle: Rounded Corners 19">
            <a:extLst>
              <a:ext uri="{FF2B5EF4-FFF2-40B4-BE49-F238E27FC236}">
                <a16:creationId xmlns:a16="http://schemas.microsoft.com/office/drawing/2014/main" id="{7C504A7C-F80B-6CEB-2173-169E18A4D675}"/>
              </a:ext>
            </a:extLst>
          </p:cNvPr>
          <p:cNvSpPr/>
          <p:nvPr/>
        </p:nvSpPr>
        <p:spPr bwMode="gray">
          <a:xfrm>
            <a:off x="4914401" y="3485738"/>
            <a:ext cx="4716226" cy="1073974"/>
          </a:xfrm>
          <a:prstGeom prst="roundRect">
            <a:avLst/>
          </a:prstGeom>
          <a:solidFill>
            <a:schemeClr val="accent1"/>
          </a:solidFill>
          <a:ln w="19050" algn="ctr">
            <a:noFill/>
            <a:miter lim="800000"/>
            <a:headEnd/>
            <a:tailEnd/>
          </a:ln>
        </p:spPr>
        <p:txBody>
          <a:bodyPr wrap="square" lIns="0" tIns="0" rIns="0" bIns="0" rtlCol="0" anchor="ctr"/>
          <a:lstStyle/>
          <a:p>
            <a:pPr lvl="2">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Patients who work in air-conditioned environments or who use electronic screens frequently</a:t>
            </a:r>
          </a:p>
        </p:txBody>
      </p:sp>
      <p:sp>
        <p:nvSpPr>
          <p:cNvPr id="28" name="Rectangle: Rounded Corners 27">
            <a:extLst>
              <a:ext uri="{FF2B5EF4-FFF2-40B4-BE49-F238E27FC236}">
                <a16:creationId xmlns:a16="http://schemas.microsoft.com/office/drawing/2014/main" id="{BF6902A0-19D6-B695-2A14-03349A6CC28E}"/>
              </a:ext>
            </a:extLst>
          </p:cNvPr>
          <p:cNvSpPr/>
          <p:nvPr/>
        </p:nvSpPr>
        <p:spPr bwMode="gray">
          <a:xfrm>
            <a:off x="2638426" y="3485738"/>
            <a:ext cx="2162220" cy="1073974"/>
          </a:xfrm>
          <a:prstGeom prst="roundRect">
            <a:avLst/>
          </a:prstGeom>
          <a:solidFill>
            <a:schemeClr val="accent1"/>
          </a:solidFill>
          <a:ln w="19050" algn="ctr">
            <a:noFill/>
            <a:miter lim="800000"/>
            <a:headEnd/>
            <a:tailEnd/>
          </a:ln>
        </p:spPr>
        <p:txBody>
          <a:bodyPr wrap="square" lIns="0" tIns="0" rIns="0" bIns="0" rtlCol="0" anchor="ctr"/>
          <a:lstStyle/>
          <a:p>
            <a:pPr lvl="2">
              <a:defRPr/>
            </a:pPr>
            <a:r>
              <a:rPr kumimoji="0" lang="en-GB" i="0" u="none" strike="noStrike" kern="1200" cap="none" spc="0" normalizeH="0" baseline="0" noProof="0" dirty="0">
                <a:ln>
                  <a:noFill/>
                </a:ln>
                <a:solidFill>
                  <a:srgbClr val="FFFFFF"/>
                </a:solidFill>
                <a:effectLst/>
                <a:uLnTx/>
                <a:uFillTx/>
                <a:latin typeface="Arial"/>
                <a:ea typeface="游ゴシック"/>
                <a:cs typeface="+mn-cs"/>
              </a:rPr>
              <a:t>Contact lens users</a:t>
            </a:r>
          </a:p>
        </p:txBody>
      </p:sp>
      <p:sp>
        <p:nvSpPr>
          <p:cNvPr id="29" name="Rectangle: Rounded Corners 28">
            <a:extLst>
              <a:ext uri="{FF2B5EF4-FFF2-40B4-BE49-F238E27FC236}">
                <a16:creationId xmlns:a16="http://schemas.microsoft.com/office/drawing/2014/main" id="{9C87B482-B1D5-E364-D67A-01D7B47A6709}"/>
              </a:ext>
            </a:extLst>
          </p:cNvPr>
          <p:cNvSpPr/>
          <p:nvPr/>
        </p:nvSpPr>
        <p:spPr bwMode="gray">
          <a:xfrm>
            <a:off x="1036509" y="5017491"/>
            <a:ext cx="9837519" cy="803411"/>
          </a:xfrm>
          <a:prstGeom prst="roundRect">
            <a:avLst/>
          </a:prstGeom>
          <a:solidFill>
            <a:schemeClr val="tx2"/>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Arial"/>
                <a:ea typeface="游ゴシック"/>
              </a:rPr>
              <a:t>I</a:t>
            </a:r>
            <a:r>
              <a:rPr kumimoji="0" lang="en-GB" sz="1800" b="1" i="0" u="none" strike="noStrike" kern="1200" cap="none" spc="0" normalizeH="0" baseline="0" noProof="0" dirty="0">
                <a:ln>
                  <a:noFill/>
                </a:ln>
                <a:solidFill>
                  <a:srgbClr val="FFFFFF"/>
                </a:solidFill>
                <a:effectLst/>
                <a:uLnTx/>
                <a:uFillTx/>
                <a:latin typeface="Arial"/>
                <a:ea typeface="游ゴシック"/>
                <a:cs typeface="+mn-cs"/>
              </a:rPr>
              <a:t>f availability </a:t>
            </a:r>
            <a:r>
              <a:rPr lang="en-GB" b="1" dirty="0">
                <a:solidFill>
                  <a:srgbClr val="FFFFFF"/>
                </a:solidFill>
                <a:latin typeface="Arial"/>
                <a:ea typeface="游ゴシック"/>
              </a:rPr>
              <a:t>of PF medication is an issue</a:t>
            </a:r>
            <a:r>
              <a:rPr kumimoji="0" lang="en-GB" sz="1800" b="1" i="0" u="none" strike="noStrike" kern="1200" cap="none" spc="0" normalizeH="0" baseline="0" noProof="0" dirty="0">
                <a:ln>
                  <a:noFill/>
                </a:ln>
                <a:solidFill>
                  <a:srgbClr val="FFFFFF"/>
                </a:solidFill>
                <a:effectLst/>
                <a:uLnTx/>
                <a:uFillTx/>
                <a:latin typeface="Arial"/>
                <a:ea typeface="游ゴシック"/>
                <a:cs typeface="+mn-cs"/>
              </a:rPr>
              <a:t>,</a:t>
            </a:r>
            <a:r>
              <a:rPr lang="en-GB" b="1" dirty="0">
                <a:solidFill>
                  <a:srgbClr val="FFFFFF"/>
                </a:solidFill>
                <a:latin typeface="Arial"/>
                <a:ea typeface="游ゴシック"/>
              </a:rPr>
              <a:t> </a:t>
            </a:r>
            <a:r>
              <a:rPr kumimoji="0" lang="en-GB" sz="1800" b="1" i="0" u="none" strike="noStrike" kern="1200" cap="none" spc="0" normalizeH="0" baseline="0" noProof="0" dirty="0">
                <a:ln>
                  <a:noFill/>
                </a:ln>
                <a:solidFill>
                  <a:srgbClr val="FFFFFF"/>
                </a:solidFill>
                <a:effectLst/>
                <a:uLnTx/>
                <a:uFillTx/>
                <a:latin typeface="Arial"/>
                <a:ea typeface="游ゴシック"/>
                <a:cs typeface="+mn-cs"/>
              </a:rPr>
              <a:t>consider PF therapy for the above subsets </a:t>
            </a:r>
            <a:br>
              <a:rPr kumimoji="0" lang="en-GB" sz="1800" b="1" i="0" u="none" strike="noStrike" kern="1200" cap="none" spc="0" normalizeH="0" baseline="0" noProof="0" dirty="0">
                <a:ln>
                  <a:noFill/>
                </a:ln>
                <a:solidFill>
                  <a:srgbClr val="FFFFFF"/>
                </a:solidFill>
                <a:effectLst/>
                <a:uLnTx/>
                <a:uFillTx/>
                <a:latin typeface="Arial"/>
                <a:ea typeface="游ゴシック"/>
                <a:cs typeface="+mn-cs"/>
              </a:rPr>
            </a:br>
            <a:r>
              <a:rPr kumimoji="0" lang="en-GB" sz="1800" b="1" i="0" u="none" strike="noStrike" kern="1200" cap="none" spc="0" normalizeH="0" baseline="0" noProof="0" dirty="0">
                <a:ln>
                  <a:noFill/>
                </a:ln>
                <a:solidFill>
                  <a:srgbClr val="FFFFFF"/>
                </a:solidFill>
                <a:effectLst/>
                <a:uLnTx/>
                <a:uFillTx/>
                <a:latin typeface="Arial"/>
                <a:ea typeface="游ゴシック"/>
                <a:cs typeface="+mn-cs"/>
              </a:rPr>
              <a:t>of glaucoma patients who would benefit most from it</a:t>
            </a:r>
          </a:p>
        </p:txBody>
      </p:sp>
      <p:sp>
        <p:nvSpPr>
          <p:cNvPr id="30" name="Rectangle: Rounded Corners 29">
            <a:extLst>
              <a:ext uri="{FF2B5EF4-FFF2-40B4-BE49-F238E27FC236}">
                <a16:creationId xmlns:a16="http://schemas.microsoft.com/office/drawing/2014/main" id="{67E201AD-BB3A-FCA6-EE5F-5E114C3750D4}"/>
              </a:ext>
            </a:extLst>
          </p:cNvPr>
          <p:cNvSpPr/>
          <p:nvPr/>
        </p:nvSpPr>
        <p:spPr bwMode="gray">
          <a:xfrm>
            <a:off x="2000250" y="2097425"/>
            <a:ext cx="8248650" cy="2657540"/>
          </a:xfrm>
          <a:prstGeom prst="roundRect">
            <a:avLst/>
          </a:prstGeom>
          <a:noFill/>
          <a:ln w="38100" algn="ctr">
            <a:solidFill>
              <a:schemeClr val="accent3"/>
            </a:solidFill>
            <a:prstDash val="sysDash"/>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400" b="0" i="0" u="none" strike="noStrike" kern="1200" cap="none" spc="0" normalizeH="0" baseline="0" noProof="0">
              <a:ln>
                <a:noFill/>
              </a:ln>
              <a:solidFill>
                <a:srgbClr val="FFFFFF"/>
              </a:solidFill>
              <a:effectLst/>
              <a:uLnTx/>
              <a:uFillTx/>
              <a:latin typeface="Arial" panose="020B0604020202020204" pitchFamily="34" charset="0"/>
              <a:ea typeface="游ゴシック" panose="020B0400000000000000" pitchFamily="50" charset="-128"/>
              <a:cs typeface="Helvetica Neue" panose="02000503000000020004" pitchFamily="2" charset="0"/>
            </a:endParaRPr>
          </a:p>
        </p:txBody>
      </p:sp>
      <p:pic>
        <p:nvPicPr>
          <p:cNvPr id="3" name="Graphic 2">
            <a:extLst>
              <a:ext uri="{FF2B5EF4-FFF2-40B4-BE49-F238E27FC236}">
                <a16:creationId xmlns:a16="http://schemas.microsoft.com/office/drawing/2014/main" id="{A20A8477-DDC1-552B-406A-3365F749E6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3097" y="2528217"/>
            <a:ext cx="440262" cy="605360"/>
          </a:xfrm>
          <a:prstGeom prst="rect">
            <a:avLst/>
          </a:prstGeom>
        </p:spPr>
      </p:pic>
      <p:pic>
        <p:nvPicPr>
          <p:cNvPr id="5" name="Graphic 4">
            <a:extLst>
              <a:ext uri="{FF2B5EF4-FFF2-40B4-BE49-F238E27FC236}">
                <a16:creationId xmlns:a16="http://schemas.microsoft.com/office/drawing/2014/main" id="{EF7AEBDF-2DC3-49B0-77C8-1E757D3AA1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2016" y="2526100"/>
            <a:ext cx="440262" cy="609594"/>
          </a:xfrm>
          <a:prstGeom prst="rect">
            <a:avLst/>
          </a:prstGeom>
        </p:spPr>
      </p:pic>
      <p:pic>
        <p:nvPicPr>
          <p:cNvPr id="6" name="Graphic 5">
            <a:extLst>
              <a:ext uri="{FF2B5EF4-FFF2-40B4-BE49-F238E27FC236}">
                <a16:creationId xmlns:a16="http://schemas.microsoft.com/office/drawing/2014/main" id="{6E272F5A-DC69-13D4-19CC-31BBD2B65F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7181" y="2534366"/>
            <a:ext cx="265431" cy="619338"/>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F70971F1-79C3-0E09-D3A1-A8597F25EA4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5000"/>
                    </a14:imgEffect>
                  </a14:imgLayer>
                </a14:imgProps>
              </a:ext>
            </a:extLst>
          </a:blip>
          <a:stretch>
            <a:fillRect/>
          </a:stretch>
        </p:blipFill>
        <p:spPr>
          <a:xfrm>
            <a:off x="2834101" y="3763483"/>
            <a:ext cx="551942" cy="551942"/>
          </a:xfrm>
          <a:prstGeom prst="rect">
            <a:avLst/>
          </a:prstGeom>
        </p:spPr>
      </p:pic>
      <p:pic>
        <p:nvPicPr>
          <p:cNvPr id="12" name="Graphic 11">
            <a:extLst>
              <a:ext uri="{FF2B5EF4-FFF2-40B4-BE49-F238E27FC236}">
                <a16:creationId xmlns:a16="http://schemas.microsoft.com/office/drawing/2014/main" id="{203A0F86-5A1C-4E7A-BCDB-9105418D0F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4880" y="2534366"/>
            <a:ext cx="265431" cy="619338"/>
          </a:xfrm>
          <a:prstGeom prst="rect">
            <a:avLst/>
          </a:prstGeom>
        </p:spPr>
      </p:pic>
      <p:pic>
        <p:nvPicPr>
          <p:cNvPr id="14" name="Graphic 13">
            <a:extLst>
              <a:ext uri="{FF2B5EF4-FFF2-40B4-BE49-F238E27FC236}">
                <a16:creationId xmlns:a16="http://schemas.microsoft.com/office/drawing/2014/main" id="{0C9DF636-EA29-2F18-F52C-3652FE3A0F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67527" y="2600177"/>
            <a:ext cx="552450" cy="533400"/>
          </a:xfrm>
          <a:prstGeom prst="rect">
            <a:avLst/>
          </a:prstGeom>
        </p:spPr>
      </p:pic>
      <p:pic>
        <p:nvPicPr>
          <p:cNvPr id="15" name="Graphic 14">
            <a:extLst>
              <a:ext uri="{FF2B5EF4-FFF2-40B4-BE49-F238E27FC236}">
                <a16:creationId xmlns:a16="http://schemas.microsoft.com/office/drawing/2014/main" id="{7668E0B3-BDBA-A7BC-F661-18FA86F6B0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38345" y="3736975"/>
            <a:ext cx="571500" cy="571500"/>
          </a:xfrm>
          <a:prstGeom prst="rect">
            <a:avLst/>
          </a:prstGeom>
        </p:spPr>
      </p:pic>
    </p:spTree>
    <p:extLst>
      <p:ext uri="{BB962C8B-B14F-4D97-AF65-F5344CB8AC3E}">
        <p14:creationId xmlns:p14="http://schemas.microsoft.com/office/powerpoint/2010/main" val="391390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30B71-D693-5786-079D-888C831BF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EC13D-605D-26F8-E9BA-E2C8C6B13DC9}"/>
              </a:ext>
            </a:extLst>
          </p:cNvPr>
          <p:cNvSpPr>
            <a:spLocks noGrp="1"/>
          </p:cNvSpPr>
          <p:nvPr>
            <p:ph type="title"/>
          </p:nvPr>
        </p:nvSpPr>
        <p:spPr/>
        <p:txBody>
          <a:bodyPr/>
          <a:lstStyle/>
          <a:p>
            <a:r>
              <a:rPr lang="en-GB" sz="2800" dirty="0"/>
              <a:t>APGG (4</a:t>
            </a:r>
            <a:r>
              <a:rPr lang="en-GB" sz="2800" baseline="30000" dirty="0"/>
              <a:t>th</a:t>
            </a:r>
            <a:r>
              <a:rPr lang="en-GB" sz="2800" dirty="0"/>
              <a:t> Edition): Surgical management</a:t>
            </a:r>
          </a:p>
        </p:txBody>
      </p:sp>
      <p:sp>
        <p:nvSpPr>
          <p:cNvPr id="13" name="Footer Placeholder 4">
            <a:extLst>
              <a:ext uri="{FF2B5EF4-FFF2-40B4-BE49-F238E27FC236}">
                <a16:creationId xmlns:a16="http://schemas.microsoft.com/office/drawing/2014/main" id="{1BBA9AE1-3E05-12AB-DB84-6827AAECCAC8}"/>
              </a:ext>
            </a:extLst>
          </p:cNvPr>
          <p:cNvSpPr txBox="1">
            <a:spLocks/>
          </p:cNvSpPr>
          <p:nvPr/>
        </p:nvSpPr>
        <p:spPr>
          <a:xfrm>
            <a:off x="742793" y="5995528"/>
            <a:ext cx="8000613"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*Includes trabeculectomy or glaucoma drainage device.</a:t>
            </a:r>
          </a:p>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APGG: Asia Pacific Glaucoma Guidelines; MIGS: minimally invasive glaucoma surgery; OSD: ocular surface disease; </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SLT: selective laser trabeculoplasty.</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Asia-Pacific Glaucoma Society (APGS). Asia Pacific Glaucoma Guidelines. 4</a:t>
            </a:r>
            <a:r>
              <a:rPr kumimoji="0" lang="en-US" sz="1000" b="0" i="0" u="none" strike="noStrike" kern="1200" cap="none" spc="0" normalizeH="0" baseline="30000" noProof="0">
                <a:ln>
                  <a:noFill/>
                </a:ln>
                <a:solidFill>
                  <a:srgbClr val="333333"/>
                </a:solidFill>
                <a:effectLst/>
                <a:uLnTx/>
                <a:uFillTx/>
                <a:latin typeface="Arial" panose="020B0604020202020204"/>
                <a:ea typeface="游ゴシック"/>
                <a:cs typeface="+mn-cs"/>
              </a:rPr>
              <a:t>th</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 ed. May 2024.</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sp>
        <p:nvSpPr>
          <p:cNvPr id="9" name="TextBox 8">
            <a:extLst>
              <a:ext uri="{FF2B5EF4-FFF2-40B4-BE49-F238E27FC236}">
                <a16:creationId xmlns:a16="http://schemas.microsoft.com/office/drawing/2014/main" id="{ED7D5C00-D3C3-8C24-B6DC-A9B0828EA312}"/>
              </a:ext>
            </a:extLst>
          </p:cNvPr>
          <p:cNvSpPr txBox="1"/>
          <p:nvPr/>
        </p:nvSpPr>
        <p:spPr>
          <a:xfrm>
            <a:off x="479425" y="1257980"/>
            <a:ext cx="1123315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333333"/>
                </a:solidFill>
                <a:latin typeface="Arial"/>
                <a:ea typeface="游ゴシック"/>
              </a:rPr>
              <a:t>T</a:t>
            </a:r>
            <a:r>
              <a:rPr kumimoji="0" lang="en-GB" b="0" i="0" u="none" strike="noStrike" kern="1200" cap="none" spc="0" normalizeH="0" baseline="0" noProof="0">
                <a:ln>
                  <a:noFill/>
                </a:ln>
                <a:solidFill>
                  <a:srgbClr val="333333"/>
                </a:solidFill>
                <a:effectLst/>
                <a:uLnTx/>
                <a:uFillTx/>
                <a:latin typeface="Arial"/>
                <a:ea typeface="游ゴシック"/>
                <a:cs typeface="+mn-cs"/>
              </a:rPr>
              <a:t>he APGG (4</a:t>
            </a:r>
            <a:r>
              <a:rPr kumimoji="0" lang="en-GB" b="0" i="0" u="none" strike="noStrike" kern="1200" cap="none" spc="0" normalizeH="0" baseline="30000" noProof="0">
                <a:ln>
                  <a:noFill/>
                </a:ln>
                <a:solidFill>
                  <a:srgbClr val="333333"/>
                </a:solidFill>
                <a:effectLst/>
                <a:uLnTx/>
                <a:uFillTx/>
                <a:latin typeface="Arial"/>
                <a:ea typeface="游ゴシック"/>
                <a:cs typeface="+mn-cs"/>
              </a:rPr>
              <a:t>th</a:t>
            </a:r>
            <a:r>
              <a:rPr kumimoji="0" lang="en-GB" b="0" i="0" u="none" strike="noStrike" kern="1200" cap="none" spc="0" normalizeH="0" baseline="0" noProof="0">
                <a:ln>
                  <a:noFill/>
                </a:ln>
                <a:solidFill>
                  <a:srgbClr val="333333"/>
                </a:solidFill>
                <a:effectLst/>
                <a:uLnTx/>
                <a:uFillTx/>
                <a:latin typeface="Arial"/>
                <a:ea typeface="游ゴシック"/>
                <a:cs typeface="+mn-cs"/>
              </a:rPr>
              <a:t> Edition) </a:t>
            </a:r>
            <a:r>
              <a:rPr kumimoji="0" lang="en-GB" b="0" i="0" u="none" strike="noStrike" kern="1200" cap="none" spc="0" normalizeH="0" baseline="0" noProof="0">
                <a:ln>
                  <a:noFill/>
                </a:ln>
                <a:solidFill>
                  <a:srgbClr val="333333"/>
                </a:solidFill>
                <a:effectLst/>
                <a:uLnTx/>
                <a:uFillTx/>
                <a:latin typeface="Arial"/>
                <a:ea typeface="PMingLiU"/>
                <a:cs typeface="Arial"/>
              </a:rPr>
              <a:t>recommends considering </a:t>
            </a:r>
            <a:r>
              <a:rPr kumimoji="0" lang="en-US" b="1" i="0" u="none" strike="noStrike" kern="1200" cap="none" spc="0" normalizeH="0" baseline="0" noProof="0">
                <a:ln>
                  <a:noFill/>
                </a:ln>
                <a:solidFill>
                  <a:schemeClr val="tx2"/>
                </a:solidFill>
                <a:effectLst/>
                <a:uLnTx/>
                <a:uFillTx/>
                <a:latin typeface="Arial"/>
                <a:ea typeface="游ゴシック"/>
                <a:cs typeface="+mn-cs"/>
              </a:rPr>
              <a:t>the following surgical strategies for managing OSD:</a:t>
            </a:r>
            <a:endParaRPr kumimoji="0" lang="en-GB" b="0" i="0" u="none" strike="noStrike" kern="1200" cap="none" spc="0" normalizeH="0" baseline="30000" noProof="0">
              <a:ln>
                <a:noFill/>
              </a:ln>
              <a:solidFill>
                <a:srgbClr val="333333"/>
              </a:solidFill>
              <a:effectLst/>
              <a:uLnTx/>
              <a:uFillTx/>
              <a:latin typeface="Arial"/>
              <a:ea typeface="游ゴシック"/>
              <a:cs typeface="+mn-cs"/>
            </a:endParaRPr>
          </a:p>
        </p:txBody>
      </p:sp>
      <p:grpSp>
        <p:nvGrpSpPr>
          <p:cNvPr id="11" name="Group 10">
            <a:extLst>
              <a:ext uri="{FF2B5EF4-FFF2-40B4-BE49-F238E27FC236}">
                <a16:creationId xmlns:a16="http://schemas.microsoft.com/office/drawing/2014/main" id="{1E9EB092-3F39-2981-C6CB-3BC39A833F76}"/>
              </a:ext>
            </a:extLst>
          </p:cNvPr>
          <p:cNvGrpSpPr/>
          <p:nvPr/>
        </p:nvGrpSpPr>
        <p:grpSpPr>
          <a:xfrm>
            <a:off x="3991787" y="1959018"/>
            <a:ext cx="4208425" cy="3465849"/>
            <a:chOff x="3059671" y="2461627"/>
            <a:chExt cx="4208425" cy="3465849"/>
          </a:xfrm>
        </p:grpSpPr>
        <p:sp>
          <p:nvSpPr>
            <p:cNvPr id="12" name="Rectangle: Rounded Corners 11">
              <a:extLst>
                <a:ext uri="{FF2B5EF4-FFF2-40B4-BE49-F238E27FC236}">
                  <a16:creationId xmlns:a16="http://schemas.microsoft.com/office/drawing/2014/main" id="{CDD96F38-8389-C3AE-D6AA-DDA0349F747A}"/>
                </a:ext>
              </a:extLst>
            </p:cNvPr>
            <p:cNvSpPr/>
            <p:nvPr/>
          </p:nvSpPr>
          <p:spPr bwMode="gray">
            <a:xfrm>
              <a:off x="3059671"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Punctal occlusion by plugs or cautery</a:t>
              </a:r>
            </a:p>
          </p:txBody>
        </p:sp>
        <p:sp>
          <p:nvSpPr>
            <p:cNvPr id="14" name="Rectangle: Rounded Corners 13">
              <a:extLst>
                <a:ext uri="{FF2B5EF4-FFF2-40B4-BE49-F238E27FC236}">
                  <a16:creationId xmlns:a16="http://schemas.microsoft.com/office/drawing/2014/main" id="{FDEEAD50-BB0C-138D-8442-E50F8BD03816}"/>
                </a:ext>
              </a:extLst>
            </p:cNvPr>
            <p:cNvSpPr/>
            <p:nvPr/>
          </p:nvSpPr>
          <p:spPr bwMode="gray">
            <a:xfrm>
              <a:off x="5224784" y="2461627"/>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Early </a:t>
              </a:r>
              <a:r>
                <a:rPr kumimoji="0" lang="en-GB" sz="2000" i="0" u="none" strike="noStrike" kern="1200" cap="none" spc="0" normalizeH="0" baseline="0" noProof="0" err="1">
                  <a:ln>
                    <a:noFill/>
                  </a:ln>
                  <a:solidFill>
                    <a:srgbClr val="FFFFFF"/>
                  </a:solidFill>
                  <a:effectLst/>
                  <a:uLnTx/>
                  <a:uFillTx/>
                  <a:latin typeface="Arial"/>
                  <a:ea typeface="游ゴシック"/>
                  <a:cs typeface="+mn-cs"/>
                </a:rPr>
                <a:t>SLT</a:t>
              </a:r>
              <a:r>
                <a:rPr kumimoji="0" lang="en-GB" sz="2000" i="0" u="none" strike="noStrike" kern="1200" cap="none" spc="0" normalizeH="0" baseline="0" noProof="0">
                  <a:ln>
                    <a:noFill/>
                  </a:ln>
                  <a:solidFill>
                    <a:srgbClr val="FFFFFF"/>
                  </a:solidFill>
                  <a:effectLst/>
                  <a:uLnTx/>
                  <a:uFillTx/>
                  <a:latin typeface="Arial"/>
                  <a:ea typeface="游ゴシック"/>
                  <a:cs typeface="+mn-cs"/>
                </a:rPr>
                <a:t> to reduce medication burden</a:t>
              </a:r>
            </a:p>
          </p:txBody>
        </p:sp>
        <p:sp>
          <p:nvSpPr>
            <p:cNvPr id="15" name="Rectangle: Rounded Corners 14">
              <a:extLst>
                <a:ext uri="{FF2B5EF4-FFF2-40B4-BE49-F238E27FC236}">
                  <a16:creationId xmlns:a16="http://schemas.microsoft.com/office/drawing/2014/main" id="{F2C22F31-696A-372A-BBA9-BFE4D83D61F2}"/>
                </a:ext>
              </a:extLst>
            </p:cNvPr>
            <p:cNvSpPr/>
            <p:nvPr/>
          </p:nvSpPr>
          <p:spPr bwMode="gray">
            <a:xfrm>
              <a:off x="3059671" y="4243806"/>
              <a:ext cx="2043312" cy="1683670"/>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MIGS</a:t>
              </a:r>
            </a:p>
          </p:txBody>
        </p:sp>
        <p:sp>
          <p:nvSpPr>
            <p:cNvPr id="16" name="Rectangle: Rounded Corners 15">
              <a:extLst>
                <a:ext uri="{FF2B5EF4-FFF2-40B4-BE49-F238E27FC236}">
                  <a16:creationId xmlns:a16="http://schemas.microsoft.com/office/drawing/2014/main" id="{89EFF885-0FD9-FBEF-25FC-DDAB9518FF1D}"/>
                </a:ext>
              </a:extLst>
            </p:cNvPr>
            <p:cNvSpPr/>
            <p:nvPr/>
          </p:nvSpPr>
          <p:spPr bwMode="gray">
            <a:xfrm>
              <a:off x="5224784" y="4243806"/>
              <a:ext cx="2043312" cy="1683669"/>
            </a:xfrm>
            <a:prstGeom prst="roundRect">
              <a:avLst/>
            </a:prstGeom>
            <a:solidFill>
              <a:schemeClr val="accent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FFFFFF"/>
                  </a:solidFill>
                  <a:effectLst/>
                  <a:uLnTx/>
                  <a:uFillTx/>
                  <a:latin typeface="Arial"/>
                  <a:ea typeface="游ゴシック"/>
                  <a:cs typeface="+mn-cs"/>
                </a:rPr>
                <a:t>Filtration surgery* to reduce topical medication use</a:t>
              </a:r>
            </a:p>
          </p:txBody>
        </p:sp>
      </p:grpSp>
    </p:spTree>
    <p:extLst>
      <p:ext uri="{BB962C8B-B14F-4D97-AF65-F5344CB8AC3E}">
        <p14:creationId xmlns:p14="http://schemas.microsoft.com/office/powerpoint/2010/main" val="99753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54A1-BF6E-4E59-7EE4-84CF9EAD1AD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7E70E6-95F0-A5A8-3D41-0159A6082D47}"/>
              </a:ext>
            </a:extLst>
          </p:cNvPr>
          <p:cNvSpPr/>
          <p:nvPr/>
        </p:nvSpPr>
        <p:spPr bwMode="gray">
          <a:xfrm>
            <a:off x="3750451" y="2255516"/>
            <a:ext cx="7727174" cy="2090622"/>
          </a:xfrm>
          <a:prstGeom prst="roundRect">
            <a:avLst/>
          </a:prstGeom>
          <a:solidFill>
            <a:schemeClr val="accent3"/>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7" name="Rectangle: Rounded Corners 6">
            <a:extLst>
              <a:ext uri="{FF2B5EF4-FFF2-40B4-BE49-F238E27FC236}">
                <a16:creationId xmlns:a16="http://schemas.microsoft.com/office/drawing/2014/main" id="{338A3CD3-074D-A63E-56A1-097A22F550CC}"/>
              </a:ext>
            </a:extLst>
          </p:cNvPr>
          <p:cNvSpPr/>
          <p:nvPr/>
        </p:nvSpPr>
        <p:spPr bwMode="gray">
          <a:xfrm>
            <a:off x="728584" y="1209270"/>
            <a:ext cx="10734832" cy="763250"/>
          </a:xfrm>
          <a:prstGeom prst="roundRect">
            <a:avLst/>
          </a:prstGeom>
          <a:no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9" name="Title 8">
            <a:extLst>
              <a:ext uri="{FF2B5EF4-FFF2-40B4-BE49-F238E27FC236}">
                <a16:creationId xmlns:a16="http://schemas.microsoft.com/office/drawing/2014/main" id="{6CB1AFDF-AFEB-B9F8-3514-D239F3C089BF}"/>
              </a:ext>
            </a:extLst>
          </p:cNvPr>
          <p:cNvSpPr>
            <a:spLocks noGrp="1"/>
          </p:cNvSpPr>
          <p:nvPr>
            <p:ph type="title"/>
          </p:nvPr>
        </p:nvSpPr>
        <p:spPr/>
        <p:txBody>
          <a:bodyPr/>
          <a:lstStyle/>
          <a:p>
            <a:r>
              <a:rPr lang="en-US" sz="2800"/>
              <a:t>Development of the OSD Practical Guide</a:t>
            </a:r>
          </a:p>
        </p:txBody>
      </p:sp>
      <p:sp>
        <p:nvSpPr>
          <p:cNvPr id="10" name="Content Placeholder 9">
            <a:extLst>
              <a:ext uri="{FF2B5EF4-FFF2-40B4-BE49-F238E27FC236}">
                <a16:creationId xmlns:a16="http://schemas.microsoft.com/office/drawing/2014/main" id="{9F6D4A1C-C5B6-66F4-99B2-5A600179F752}"/>
              </a:ext>
            </a:extLst>
          </p:cNvPr>
          <p:cNvSpPr>
            <a:spLocks noGrp="1"/>
          </p:cNvSpPr>
          <p:nvPr>
            <p:ph idx="1"/>
          </p:nvPr>
        </p:nvSpPr>
        <p:spPr>
          <a:xfrm>
            <a:off x="4013202" y="2466849"/>
            <a:ext cx="7464423" cy="1975482"/>
          </a:xfrm>
        </p:spPr>
        <p:txBody>
          <a:bodyPr/>
          <a:lstStyle/>
          <a:p>
            <a:r>
              <a:rPr lang="en-US" sz="2000" b="1" dirty="0">
                <a:solidFill>
                  <a:schemeClr val="tx2"/>
                </a:solidFill>
              </a:rPr>
              <a:t>The OSD Practical Guide was developed to:</a:t>
            </a:r>
          </a:p>
          <a:p>
            <a:pPr marL="285750" indent="-285750">
              <a:buClr>
                <a:srgbClr val="111111"/>
              </a:buClr>
              <a:buFont typeface="Arial" panose="020B0604020202020204" pitchFamily="34" charset="0"/>
              <a:buChar char="•"/>
            </a:pPr>
            <a:r>
              <a:rPr lang="en-US" sz="1800" b="1" dirty="0">
                <a:solidFill>
                  <a:schemeClr val="tx2"/>
                </a:solidFill>
              </a:rPr>
              <a:t>Identify, assess, and manage</a:t>
            </a:r>
            <a:r>
              <a:rPr lang="en-US" sz="1800" dirty="0"/>
              <a:t> glaucoma patients with or at risk of concomitant OSD, based on expert insights and experience</a:t>
            </a:r>
          </a:p>
          <a:p>
            <a:pPr marL="285750" indent="-285750">
              <a:buClr>
                <a:srgbClr val="111111"/>
              </a:buClr>
              <a:buFont typeface="Arial" panose="020B0604020202020204" pitchFamily="34" charset="0"/>
              <a:buChar char="•"/>
            </a:pPr>
            <a:r>
              <a:rPr lang="en-US" sz="1800" dirty="0"/>
              <a:t>Provide ophthalmologists with a </a:t>
            </a:r>
            <a:r>
              <a:rPr lang="en-US" sz="1800" b="1" dirty="0">
                <a:solidFill>
                  <a:schemeClr val="tx2"/>
                </a:solidFill>
              </a:rPr>
              <a:t>practical, straightforward guide </a:t>
            </a:r>
            <a:br>
              <a:rPr lang="en-US" sz="1800" b="1" dirty="0">
                <a:solidFill>
                  <a:schemeClr val="tx2"/>
                </a:solidFill>
              </a:rPr>
            </a:br>
            <a:r>
              <a:rPr lang="en-US" sz="1800" dirty="0"/>
              <a:t>to screen for OSD during routine glaucoma follow-ups </a:t>
            </a:r>
          </a:p>
          <a:p>
            <a:pPr marL="285750" indent="-285750">
              <a:buFont typeface="Arial" panose="020B0604020202020204" pitchFamily="34" charset="0"/>
              <a:buChar char="•"/>
            </a:pPr>
            <a:endParaRPr lang="en-US" sz="1800" dirty="0"/>
          </a:p>
        </p:txBody>
      </p:sp>
      <p:sp>
        <p:nvSpPr>
          <p:cNvPr id="2" name="Footer Placeholder 4">
            <a:extLst>
              <a:ext uri="{FF2B5EF4-FFF2-40B4-BE49-F238E27FC236}">
                <a16:creationId xmlns:a16="http://schemas.microsoft.com/office/drawing/2014/main" id="{BF483AE6-B8C1-00CB-35B4-57235880F853}"/>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1" lang="en-US" altLang="ja-JP" sz="1000" b="1"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1</a:t>
            </a:r>
            <a:r>
              <a:rPr kumimoji="1" lang="en-US" altLang="ja-JP" b="1">
                <a:solidFill>
                  <a:srgbClr val="333333"/>
                </a:solidFill>
                <a:ea typeface="メイリオ" pitchFamily="50" charset="-128"/>
                <a:cs typeface="Arial" pitchFamily="34" charset="0"/>
              </a:rPr>
              <a:t>. </a:t>
            </a:r>
            <a:r>
              <a:rPr kumimoji="1" lang="en-US" altLang="ja-JP">
                <a:solidFill>
                  <a:srgbClr val="333333"/>
                </a:solidFill>
                <a:ea typeface="メイリオ" pitchFamily="50" charset="-128"/>
                <a:cs typeface="Arial" pitchFamily="34" charset="0"/>
              </a:rPr>
              <a:t>Kemer ÖE et al. </a:t>
            </a:r>
            <a:r>
              <a:rPr kumimoji="1" lang="en-US" altLang="ja-JP" i="1">
                <a:solidFill>
                  <a:srgbClr val="333333"/>
                </a:solidFill>
                <a:ea typeface="メイリオ" pitchFamily="50" charset="-128"/>
                <a:cs typeface="Arial" pitchFamily="34" charset="0"/>
              </a:rPr>
              <a:t>Bioengineering (Basel) </a:t>
            </a:r>
            <a:r>
              <a:rPr kumimoji="1" lang="en-US" altLang="ja-JP">
                <a:solidFill>
                  <a:srgbClr val="333333"/>
                </a:solidFill>
                <a:ea typeface="メイリオ" pitchFamily="50" charset="-128"/>
                <a:cs typeface="Arial" pitchFamily="34" charset="0"/>
              </a:rPr>
              <a:t>2024;11:1010.</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pic>
        <p:nvPicPr>
          <p:cNvPr id="53" name="Graphic 52">
            <a:extLst>
              <a:ext uri="{FF2B5EF4-FFF2-40B4-BE49-F238E27FC236}">
                <a16:creationId xmlns:a16="http://schemas.microsoft.com/office/drawing/2014/main" id="{9C76A98C-CAA5-1826-5403-8584A94CF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5027" y="2386116"/>
            <a:ext cx="1725282" cy="1725282"/>
          </a:xfrm>
          <a:prstGeom prst="rect">
            <a:avLst/>
          </a:prstGeom>
        </p:spPr>
      </p:pic>
      <p:sp>
        <p:nvSpPr>
          <p:cNvPr id="3" name="Rectangle: Rounded Corners 2">
            <a:extLst>
              <a:ext uri="{FF2B5EF4-FFF2-40B4-BE49-F238E27FC236}">
                <a16:creationId xmlns:a16="http://schemas.microsoft.com/office/drawing/2014/main" id="{486C5079-EF26-55D1-3457-26F3F2019C56}"/>
              </a:ext>
            </a:extLst>
          </p:cNvPr>
          <p:cNvSpPr/>
          <p:nvPr/>
        </p:nvSpPr>
        <p:spPr>
          <a:xfrm>
            <a:off x="1209675" y="4759734"/>
            <a:ext cx="10083798" cy="108434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F62B0"/>
              </a:buClr>
              <a:defRPr/>
            </a:pPr>
            <a:r>
              <a:rPr lang="en-GB" dirty="0">
                <a:solidFill>
                  <a:srgbClr val="FFFFFF"/>
                </a:solidFill>
                <a:latin typeface="Arial"/>
                <a:ea typeface="SimSun" panose="02010600030101010101" pitchFamily="2" charset="-122"/>
              </a:rPr>
              <a:t>On 8</a:t>
            </a:r>
            <a:r>
              <a:rPr lang="en-GB" baseline="30000" dirty="0">
                <a:solidFill>
                  <a:srgbClr val="FFFFFF"/>
                </a:solidFill>
                <a:latin typeface="Arial"/>
                <a:ea typeface="SimSun" panose="02010600030101010101" pitchFamily="2" charset="-122"/>
              </a:rPr>
              <a:t>th</a:t>
            </a:r>
            <a:r>
              <a:rPr lang="en-GB" dirty="0">
                <a:solidFill>
                  <a:srgbClr val="FFFFFF"/>
                </a:solidFill>
                <a:latin typeface="Arial"/>
                <a:ea typeface="SimSun" panose="02010600030101010101" pitchFamily="2" charset="-122"/>
              </a:rPr>
              <a:t> March 2025, the </a:t>
            </a:r>
            <a:r>
              <a:rPr lang="en-GB" altLang="ja-JP" b="1" dirty="0"/>
              <a:t>Glaucoma and Ocular Surface Disease Practical Approaches – </a:t>
            </a:r>
            <a:br>
              <a:rPr lang="en-GB" altLang="ja-JP" b="1" dirty="0"/>
            </a:br>
            <a:r>
              <a:rPr lang="en-GB" altLang="ja-JP" b="1" dirty="0"/>
              <a:t>An Asia Expert Working Group (GLOW) meeting </a:t>
            </a:r>
            <a:r>
              <a:rPr lang="en-GB" altLang="ja-JP" dirty="0"/>
              <a:t>was held with 8 glaucoma specialists and </a:t>
            </a:r>
            <a:br>
              <a:rPr lang="en-GB" altLang="ja-JP" dirty="0"/>
            </a:br>
            <a:r>
              <a:rPr lang="en-GB" altLang="ja-JP" dirty="0"/>
              <a:t>a cornea specialist from Asia to consolidate expert input on the guide development</a:t>
            </a:r>
            <a:endParaRPr kumimoji="0" lang="en-GB" b="0" i="0" u="none" strike="noStrike" kern="1200" cap="none" spc="0" normalizeH="0" baseline="0" noProof="0" dirty="0">
              <a:ln>
                <a:noFill/>
              </a:ln>
              <a:solidFill>
                <a:srgbClr val="FFFFFF"/>
              </a:solidFill>
              <a:effectLst/>
              <a:uLnTx/>
              <a:uFillTx/>
              <a:latin typeface="Arial"/>
              <a:ea typeface="SimSun" panose="02010600030101010101" pitchFamily="2" charset="-122"/>
            </a:endParaRPr>
          </a:p>
        </p:txBody>
      </p:sp>
      <p:sp>
        <p:nvSpPr>
          <p:cNvPr id="6" name="TextBox 5">
            <a:extLst>
              <a:ext uri="{FF2B5EF4-FFF2-40B4-BE49-F238E27FC236}">
                <a16:creationId xmlns:a16="http://schemas.microsoft.com/office/drawing/2014/main" id="{A8EA6CB5-8870-F7E8-C4A3-2BC4A6AECF64}"/>
              </a:ext>
            </a:extLst>
          </p:cNvPr>
          <p:cNvSpPr txBox="1"/>
          <p:nvPr/>
        </p:nvSpPr>
        <p:spPr>
          <a:xfrm>
            <a:off x="714375" y="1247032"/>
            <a:ext cx="107632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buClr>
                <a:srgbClr val="0F62B0"/>
              </a:buClr>
              <a:buSzTx/>
              <a:buFontTx/>
              <a:buNone/>
              <a:tabLst/>
              <a:defRPr/>
            </a:pPr>
            <a:r>
              <a:rPr kumimoji="0" lang="en-GB" b="0" i="0" u="none" strike="noStrike" kern="1200" cap="none" spc="0" normalizeH="0" baseline="0" noProof="0" dirty="0">
                <a:ln>
                  <a:noFill/>
                </a:ln>
                <a:effectLst/>
                <a:uLnTx/>
                <a:uFillTx/>
                <a:latin typeface="Arial"/>
                <a:ea typeface="SimSun" panose="02010600030101010101" pitchFamily="2" charset="-122"/>
                <a:cs typeface="+mn-cs"/>
              </a:rPr>
              <a:t>While diagnostic tools and management strategies for OSD exist,</a:t>
            </a:r>
            <a:r>
              <a:rPr lang="en-GB" baseline="30000" dirty="0">
                <a:latin typeface="Arial"/>
                <a:ea typeface="SimSun" panose="02010600030101010101" pitchFamily="2" charset="-122"/>
              </a:rPr>
              <a:t>1</a:t>
            </a:r>
            <a:r>
              <a:rPr kumimoji="0" lang="en-GB" b="0" i="0" u="none" strike="noStrike" kern="1200" cap="none" spc="0" normalizeH="0" baseline="0" noProof="0" dirty="0">
                <a:ln>
                  <a:noFill/>
                </a:ln>
                <a:effectLst/>
                <a:uLnTx/>
                <a:uFillTx/>
                <a:latin typeface="Arial"/>
                <a:ea typeface="SimSun" panose="02010600030101010101" pitchFamily="2" charset="-122"/>
                <a:cs typeface="+mn-cs"/>
              </a:rPr>
              <a:t> there is a need for </a:t>
            </a:r>
            <a:r>
              <a:rPr lang="en-GB" dirty="0">
                <a:latin typeface="Arial"/>
                <a:ea typeface="SimSun" panose="02010600030101010101" pitchFamily="2" charset="-122"/>
              </a:rPr>
              <a:t>a </a:t>
            </a:r>
            <a:br>
              <a:rPr lang="en-GB" dirty="0">
                <a:latin typeface="Arial"/>
                <a:ea typeface="SimSun" panose="02010600030101010101" pitchFamily="2" charset="-122"/>
              </a:rPr>
            </a:br>
            <a:r>
              <a:rPr kumimoji="0" lang="en-GB" b="1" i="0" strike="noStrike" kern="1200" cap="none" spc="0" normalizeH="0" baseline="0" noProof="0" dirty="0">
                <a:ln>
                  <a:noFill/>
                </a:ln>
                <a:solidFill>
                  <a:schemeClr val="tx2"/>
                </a:solidFill>
                <a:effectLst/>
                <a:uLnTx/>
                <a:uFillTx/>
                <a:latin typeface="Arial"/>
                <a:ea typeface="SimSun" panose="02010600030101010101" pitchFamily="2" charset="-122"/>
                <a:cs typeface="+mn-cs"/>
              </a:rPr>
              <a:t>simple</a:t>
            </a:r>
            <a:r>
              <a:rPr kumimoji="0" lang="en-GB" i="0" strike="noStrike" kern="1200" cap="none" spc="0" normalizeH="0" baseline="0" noProof="0" dirty="0">
                <a:ln>
                  <a:noFill/>
                </a:ln>
                <a:solidFill>
                  <a:schemeClr val="tx2"/>
                </a:solidFill>
                <a:effectLst/>
                <a:uLnTx/>
                <a:uFillTx/>
                <a:latin typeface="Arial"/>
                <a:ea typeface="SimSun" panose="02010600030101010101" pitchFamily="2" charset="-122"/>
                <a:cs typeface="+mn-cs"/>
              </a:rPr>
              <a:t> </a:t>
            </a:r>
            <a:r>
              <a:rPr kumimoji="0" lang="en-GB" b="1" i="0" strike="noStrike" kern="1200" cap="none" spc="0" normalizeH="0" baseline="0" noProof="0" dirty="0">
                <a:ln>
                  <a:noFill/>
                </a:ln>
                <a:solidFill>
                  <a:schemeClr val="tx2"/>
                </a:solidFill>
                <a:effectLst/>
                <a:uLnTx/>
                <a:uFillTx/>
                <a:latin typeface="Arial"/>
                <a:ea typeface="SimSun" panose="02010600030101010101" pitchFamily="2" charset="-122"/>
                <a:cs typeface="+mn-cs"/>
              </a:rPr>
              <a:t>and</a:t>
            </a:r>
            <a:r>
              <a:rPr kumimoji="0" lang="en-GB" i="0" strike="noStrike" kern="1200" cap="none" spc="0" normalizeH="0" baseline="0" noProof="0" dirty="0">
                <a:ln>
                  <a:noFill/>
                </a:ln>
                <a:solidFill>
                  <a:schemeClr val="tx2"/>
                </a:solidFill>
                <a:effectLst/>
                <a:uLnTx/>
                <a:uFillTx/>
                <a:latin typeface="Arial"/>
                <a:ea typeface="SimSun" panose="02010600030101010101" pitchFamily="2" charset="-122"/>
                <a:cs typeface="+mn-cs"/>
              </a:rPr>
              <a:t> </a:t>
            </a:r>
            <a:r>
              <a:rPr kumimoji="0" lang="en-GB" b="1" i="0" strike="noStrike" kern="1200" cap="none" spc="0" normalizeH="0" baseline="0" noProof="0" dirty="0">
                <a:ln>
                  <a:noFill/>
                </a:ln>
                <a:solidFill>
                  <a:schemeClr val="tx2"/>
                </a:solidFill>
                <a:effectLst/>
                <a:uLnTx/>
                <a:uFillTx/>
                <a:latin typeface="Arial"/>
                <a:ea typeface="SimSun" panose="02010600030101010101" pitchFamily="2" charset="-122"/>
                <a:cs typeface="+mn-cs"/>
              </a:rPr>
              <a:t>practical guidance </a:t>
            </a:r>
            <a:r>
              <a:rPr kumimoji="0" lang="en-GB" i="0" u="none" strike="noStrike" kern="1200" cap="none" spc="0" normalizeH="0" baseline="0" noProof="0" dirty="0">
                <a:ln>
                  <a:noFill/>
                </a:ln>
                <a:effectLst/>
                <a:uLnTx/>
                <a:uFillTx/>
                <a:latin typeface="Arial"/>
                <a:ea typeface="SimSun" panose="02010600030101010101" pitchFamily="2" charset="-122"/>
                <a:cs typeface="+mn-cs"/>
              </a:rPr>
              <a:t>for </a:t>
            </a:r>
            <a:r>
              <a:rPr kumimoji="0" lang="en-GB" b="0" i="0" u="none" strike="noStrike" kern="1200" cap="none" spc="0" normalizeH="0" baseline="0" noProof="0" dirty="0">
                <a:ln>
                  <a:noFill/>
                </a:ln>
                <a:effectLst/>
                <a:uLnTx/>
                <a:uFillTx/>
                <a:latin typeface="Arial"/>
                <a:ea typeface="SimSun" panose="02010600030101010101" pitchFamily="2" charset="-122"/>
                <a:cs typeface="+mn-cs"/>
              </a:rPr>
              <a:t>ophthalmologists to use in a clinic setting</a:t>
            </a:r>
          </a:p>
        </p:txBody>
      </p:sp>
    </p:spTree>
    <p:extLst>
      <p:ext uri="{BB962C8B-B14F-4D97-AF65-F5344CB8AC3E}">
        <p14:creationId xmlns:p14="http://schemas.microsoft.com/office/powerpoint/2010/main" val="704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4">
            <a:extLst>
              <a:ext uri="{FF2B5EF4-FFF2-40B4-BE49-F238E27FC236}">
                <a16:creationId xmlns:a16="http://schemas.microsoft.com/office/drawing/2014/main" id="{6C546DF7-7B69-C953-A618-2EBBF6CFCD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85" t="1061" r="8799" b="27361"/>
          <a:stretch/>
        </p:blipFill>
        <p:spPr bwMode="auto">
          <a:xfrm>
            <a:off x="3963432" y="3685087"/>
            <a:ext cx="1186277" cy="1281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EA64DA-7B8F-046B-0DDB-834A446A3148}"/>
              </a:ext>
            </a:extLst>
          </p:cNvPr>
          <p:cNvSpPr>
            <a:spLocks noGrp="1"/>
          </p:cNvSpPr>
          <p:nvPr>
            <p:ph type="title"/>
          </p:nvPr>
        </p:nvSpPr>
        <p:spPr/>
        <p:txBody>
          <a:bodyPr/>
          <a:lstStyle/>
          <a:p>
            <a:r>
              <a:rPr lang="en-US" dirty="0"/>
              <a:t>GLOW meeting expert advisors</a:t>
            </a:r>
          </a:p>
        </p:txBody>
      </p:sp>
      <p:grpSp>
        <p:nvGrpSpPr>
          <p:cNvPr id="5" name="Group 4">
            <a:extLst>
              <a:ext uri="{FF2B5EF4-FFF2-40B4-BE49-F238E27FC236}">
                <a16:creationId xmlns:a16="http://schemas.microsoft.com/office/drawing/2014/main" id="{780C22D0-49DF-5040-58E9-4BD4AA1A4CEE}"/>
              </a:ext>
            </a:extLst>
          </p:cNvPr>
          <p:cNvGrpSpPr/>
          <p:nvPr/>
        </p:nvGrpSpPr>
        <p:grpSpPr>
          <a:xfrm>
            <a:off x="5649574" y="3687029"/>
            <a:ext cx="1808591" cy="2451251"/>
            <a:chOff x="855587" y="1410367"/>
            <a:chExt cx="1808644" cy="2586711"/>
          </a:xfrm>
          <a:solidFill>
            <a:schemeClr val="accent4">
              <a:lumMod val="75000"/>
            </a:schemeClr>
          </a:solidFill>
        </p:grpSpPr>
        <p:sp>
          <p:nvSpPr>
            <p:cNvPr id="6" name="Rectangle 5">
              <a:extLst>
                <a:ext uri="{FF2B5EF4-FFF2-40B4-BE49-F238E27FC236}">
                  <a16:creationId xmlns:a16="http://schemas.microsoft.com/office/drawing/2014/main" id="{E40E58B6-FE37-EE2B-44F9-AA3DADE6F2DF}"/>
                </a:ext>
              </a:extLst>
            </p:cNvPr>
            <p:cNvSpPr/>
            <p:nvPr/>
          </p:nvSpPr>
          <p:spPr>
            <a:xfrm>
              <a:off x="859808" y="1410367"/>
              <a:ext cx="1804423" cy="1357343"/>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7" name="Subtitle 2">
              <a:extLst>
                <a:ext uri="{FF2B5EF4-FFF2-40B4-BE49-F238E27FC236}">
                  <a16:creationId xmlns:a16="http://schemas.microsoft.com/office/drawing/2014/main" id="{50021E4A-6C07-765B-A89B-53E57218E921}"/>
                </a:ext>
              </a:extLst>
            </p:cNvPr>
            <p:cNvSpPr txBox="1">
              <a:spLocks/>
            </p:cNvSpPr>
            <p:nvPr/>
          </p:nvSpPr>
          <p:spPr>
            <a:xfrm>
              <a:off x="855587" y="2767711"/>
              <a:ext cx="1800900" cy="1229367"/>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Dr. Chien-Chia Su</a:t>
              </a:r>
              <a:b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National Taiwan</a:t>
              </a:r>
              <a:b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University Hospital </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Taiwan</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8" name="Group 7">
            <a:extLst>
              <a:ext uri="{FF2B5EF4-FFF2-40B4-BE49-F238E27FC236}">
                <a16:creationId xmlns:a16="http://schemas.microsoft.com/office/drawing/2014/main" id="{A1AE5FDF-EBDC-4138-EED4-880C1183E3C9}"/>
              </a:ext>
            </a:extLst>
          </p:cNvPr>
          <p:cNvGrpSpPr/>
          <p:nvPr/>
        </p:nvGrpSpPr>
        <p:grpSpPr>
          <a:xfrm>
            <a:off x="4653482" y="1156027"/>
            <a:ext cx="1804559" cy="2416815"/>
            <a:chOff x="3227605" y="1096265"/>
            <a:chExt cx="1804559" cy="2550298"/>
          </a:xfrm>
        </p:grpSpPr>
        <p:pic>
          <p:nvPicPr>
            <p:cNvPr id="10" name="Picture 9">
              <a:extLst>
                <a:ext uri="{FF2B5EF4-FFF2-40B4-BE49-F238E27FC236}">
                  <a16:creationId xmlns:a16="http://schemas.microsoft.com/office/drawing/2014/main" id="{A258E0AA-749A-6CC3-099F-2D43286B5F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0690" b="34920"/>
            <a:stretch/>
          </p:blipFill>
          <p:spPr>
            <a:xfrm>
              <a:off x="3541396" y="1111266"/>
              <a:ext cx="1176979" cy="1329815"/>
            </a:xfrm>
            <a:prstGeom prst="rect">
              <a:avLst/>
            </a:prstGeom>
          </p:spPr>
        </p:pic>
        <p:grpSp>
          <p:nvGrpSpPr>
            <p:cNvPr id="9" name="Group 8">
              <a:extLst>
                <a:ext uri="{FF2B5EF4-FFF2-40B4-BE49-F238E27FC236}">
                  <a16:creationId xmlns:a16="http://schemas.microsoft.com/office/drawing/2014/main" id="{F4E4A8AC-35EE-1F8D-E380-7D397F6FA15E}"/>
                </a:ext>
              </a:extLst>
            </p:cNvPr>
            <p:cNvGrpSpPr/>
            <p:nvPr/>
          </p:nvGrpSpPr>
          <p:grpSpPr>
            <a:xfrm>
              <a:off x="3227605" y="1096265"/>
              <a:ext cx="1804559" cy="2550298"/>
              <a:chOff x="859808" y="1410367"/>
              <a:chExt cx="1858774" cy="2550371"/>
            </a:xfrm>
          </p:grpSpPr>
          <p:sp>
            <p:nvSpPr>
              <p:cNvPr id="11" name="Rectangle 10">
                <a:extLst>
                  <a:ext uri="{FF2B5EF4-FFF2-40B4-BE49-F238E27FC236}">
                    <a16:creationId xmlns:a16="http://schemas.microsoft.com/office/drawing/2014/main" id="{BBB515C1-8EBF-D8B4-AA8A-6DFED75B7BFD}"/>
                  </a:ext>
                </a:extLst>
              </p:cNvPr>
              <p:cNvSpPr/>
              <p:nvPr/>
            </p:nvSpPr>
            <p:spPr>
              <a:xfrm>
                <a:off x="859808" y="1410367"/>
                <a:ext cx="1858773" cy="1357343"/>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12" name="Subtitle 2">
                <a:extLst>
                  <a:ext uri="{FF2B5EF4-FFF2-40B4-BE49-F238E27FC236}">
                    <a16:creationId xmlns:a16="http://schemas.microsoft.com/office/drawing/2014/main" id="{DF7465BF-60ED-249D-2634-05B09FB83EF7}"/>
                  </a:ext>
                </a:extLst>
              </p:cNvPr>
              <p:cNvSpPr txBox="1">
                <a:spLocks/>
              </p:cNvSpPr>
              <p:nvPr/>
            </p:nvSpPr>
            <p:spPr>
              <a:xfrm>
                <a:off x="859810" y="2767711"/>
                <a:ext cx="1858772" cy="1193027"/>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a:ea typeface="游ゴシック"/>
                    <a:cs typeface="+mn-cs"/>
                    <a:sym typeface="Arial"/>
                  </a:rPr>
                  <a:t>Dr. Astrianda Nadya Suryono</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RSCM Jakarta</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 Indonesia</a:t>
                </a:r>
              </a:p>
            </p:txBody>
          </p:sp>
        </p:grpSp>
      </p:grpSp>
      <p:grpSp>
        <p:nvGrpSpPr>
          <p:cNvPr id="13" name="Group 12">
            <a:extLst>
              <a:ext uri="{FF2B5EF4-FFF2-40B4-BE49-F238E27FC236}">
                <a16:creationId xmlns:a16="http://schemas.microsoft.com/office/drawing/2014/main" id="{890FED6B-FE2A-BCD1-1599-50DB64DB8C3C}"/>
              </a:ext>
            </a:extLst>
          </p:cNvPr>
          <p:cNvGrpSpPr/>
          <p:nvPr/>
        </p:nvGrpSpPr>
        <p:grpSpPr>
          <a:xfrm>
            <a:off x="3634038" y="3687029"/>
            <a:ext cx="1845068" cy="2451251"/>
            <a:chOff x="859808" y="1410367"/>
            <a:chExt cx="1858774" cy="2586710"/>
          </a:xfrm>
        </p:grpSpPr>
        <p:sp>
          <p:nvSpPr>
            <p:cNvPr id="14" name="Rectangle 13">
              <a:extLst>
                <a:ext uri="{FF2B5EF4-FFF2-40B4-BE49-F238E27FC236}">
                  <a16:creationId xmlns:a16="http://schemas.microsoft.com/office/drawing/2014/main" id="{AF246A88-7F26-7D81-FC50-989B32898DBA}"/>
                </a:ext>
              </a:extLst>
            </p:cNvPr>
            <p:cNvSpPr/>
            <p:nvPr/>
          </p:nvSpPr>
          <p:spPr>
            <a:xfrm>
              <a:off x="859808" y="1410367"/>
              <a:ext cx="1858773" cy="1357343"/>
            </a:xfrm>
            <a:prstGeom prst="rect">
              <a:avLst/>
            </a:prstGeom>
            <a:noFill/>
            <a:ln w="25400" cap="flat" cmpd="sng" algn="ctr">
              <a:solidFill>
                <a:schemeClr val="tx2"/>
              </a:solidFill>
              <a:prstDash val="solid"/>
            </a:ln>
            <a:effectLst/>
          </p:spPr>
          <p:txBody>
            <a:bodyPr vert="horz" lIns="91437" tIns="45719" rIns="91437" bIns="45719" rtlCol="0">
              <a:normAutofit/>
            </a:bodyPr>
            <a:lstStyle/>
            <a:p>
              <a:pPr marL="0" marR="0" lvl="0" indent="0" algn="ctr" defTabSz="914286" rtl="0" eaLnBrk="1" fontAlgn="auto" latinLnBrk="0" hangingPunct="1">
                <a:lnSpc>
                  <a:spcPct val="12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FFFFFF"/>
                </a:solidFill>
                <a:effectLst/>
                <a:uLnTx/>
                <a:uFillTx/>
                <a:latin typeface="Arial"/>
                <a:ea typeface="游ゴシック"/>
                <a:cs typeface="Arial"/>
                <a:sym typeface="Arial"/>
              </a:endParaRPr>
            </a:p>
          </p:txBody>
        </p:sp>
        <p:sp>
          <p:nvSpPr>
            <p:cNvPr id="15" name="Subtitle 2">
              <a:extLst>
                <a:ext uri="{FF2B5EF4-FFF2-40B4-BE49-F238E27FC236}">
                  <a16:creationId xmlns:a16="http://schemas.microsoft.com/office/drawing/2014/main" id="{D883CBF8-F58E-EA7C-6AB2-4AFEA44C47B1}"/>
                </a:ext>
              </a:extLst>
            </p:cNvPr>
            <p:cNvSpPr txBox="1">
              <a:spLocks/>
            </p:cNvSpPr>
            <p:nvPr/>
          </p:nvSpPr>
          <p:spPr>
            <a:xfrm>
              <a:off x="859810" y="2767711"/>
              <a:ext cx="1858772" cy="1229366"/>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defPPr>
                <a:defRPr lang="en-US"/>
              </a:defPPr>
              <a:lvl1pPr marR="0" lvl="0" indent="0" algn="ctr" defTabSz="914309" fontAlgn="auto">
                <a:lnSpc>
                  <a:spcPct val="120000"/>
                </a:lnSpc>
                <a:spcBef>
                  <a:spcPts val="0"/>
                </a:spcBef>
                <a:spcAft>
                  <a:spcPts val="0"/>
                </a:spcAft>
                <a:buClrTx/>
                <a:buSzTx/>
                <a:buFont typeface="Arial" panose="020B0604020202020204" pitchFamily="34" charset="0"/>
                <a:buNone/>
                <a:tabLst/>
                <a:defRPr kumimoji="0" sz="1100" b="1" i="0" u="none" strike="noStrike" cap="none" spc="0" normalizeH="0" baseline="0">
                  <a:ln>
                    <a:noFill/>
                  </a:ln>
                  <a:solidFill>
                    <a:srgbClr val="FFFFFF"/>
                  </a:solidFill>
                  <a:effectLst/>
                  <a:uLnTx/>
                  <a:uFillTx/>
                  <a:latin typeface="+mj-lt"/>
                  <a:ea typeface="游ゴシック"/>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a:ea typeface="游ゴシック"/>
                  <a:cs typeface="Arial"/>
                  <a:sym typeface="Arial"/>
                </a:rPr>
                <a:t>Dr. Low Jin Rong</a:t>
              </a:r>
              <a:br>
                <a:rPr kumimoji="0" lang="en-GB" sz="1100" b="1" i="0" u="none" strike="noStrike" kern="1200" cap="none" spc="0" normalizeH="0" baseline="0" noProof="0" dirty="0">
                  <a:ln>
                    <a:noFill/>
                  </a:ln>
                  <a:solidFill>
                    <a:srgbClr val="FFFFFF"/>
                  </a:solidFill>
                  <a:effectLst/>
                  <a:uLnTx/>
                  <a:uFillTx/>
                  <a:latin typeface="Arial"/>
                  <a:ea typeface="游ゴシック"/>
                  <a:cs typeface="Arial"/>
                  <a:sym typeface="Arial"/>
                </a:rPr>
              </a:br>
              <a:r>
                <a:rPr kumimoji="0" lang="en-GB" sz="1100" b="0" i="0" u="none" strike="noStrike" kern="1200" cap="none" spc="0" normalizeH="0" baseline="0" noProof="0" dirty="0">
                  <a:ln>
                    <a:noFill/>
                  </a:ln>
                  <a:solidFill>
                    <a:srgbClr val="FFFFFF"/>
                  </a:solidFill>
                  <a:effectLst/>
                  <a:uLnTx/>
                  <a:uFillTx/>
                  <a:latin typeface="Arial"/>
                  <a:ea typeface="游ゴシック"/>
                  <a:cs typeface="Arial"/>
                  <a:sym typeface="Arial"/>
                </a:rPr>
                <a:t>Cornerstone Eye Centre</a:t>
              </a:r>
              <a:br>
                <a:rPr kumimoji="0" lang="en-GB" sz="1100" b="0" i="0" u="none" strike="noStrike" kern="1200" cap="none" spc="0" normalizeH="0" baseline="0" noProof="0" dirty="0">
                  <a:ln>
                    <a:noFill/>
                  </a:ln>
                  <a:solidFill>
                    <a:srgbClr val="FFFFFF"/>
                  </a:solidFill>
                  <a:effectLst/>
                  <a:uLnTx/>
                  <a:uFillTx/>
                  <a:latin typeface="Arial"/>
                  <a:ea typeface="游ゴシック"/>
                  <a:cs typeface="Arial"/>
                  <a:sym typeface="Arial"/>
                </a:rPr>
              </a:br>
              <a:r>
                <a:rPr kumimoji="0" lang="en-GB" sz="1100" b="0" i="0" u="none" strike="noStrike" kern="1200" cap="none" spc="0" normalizeH="0" baseline="0" noProof="0" dirty="0">
                  <a:ln>
                    <a:noFill/>
                  </a:ln>
                  <a:solidFill>
                    <a:srgbClr val="FFFFFF"/>
                  </a:solidFill>
                  <a:effectLst/>
                  <a:uLnTx/>
                  <a:uFillTx/>
                  <a:latin typeface="Arial"/>
                  <a:ea typeface="游ゴシック"/>
                  <a:cs typeface="Arial"/>
                  <a:sym typeface="Arial"/>
                </a:rPr>
                <a:t>Singapore</a:t>
              </a:r>
            </a:p>
          </p:txBody>
        </p:sp>
      </p:grpSp>
      <p:grpSp>
        <p:nvGrpSpPr>
          <p:cNvPr id="16" name="Group 15">
            <a:extLst>
              <a:ext uri="{FF2B5EF4-FFF2-40B4-BE49-F238E27FC236}">
                <a16:creationId xmlns:a16="http://schemas.microsoft.com/office/drawing/2014/main" id="{6AA589A9-3476-A4AB-1F2F-D97151EC3881}"/>
              </a:ext>
            </a:extLst>
          </p:cNvPr>
          <p:cNvGrpSpPr/>
          <p:nvPr/>
        </p:nvGrpSpPr>
        <p:grpSpPr>
          <a:xfrm>
            <a:off x="6632537" y="1156028"/>
            <a:ext cx="1744723" cy="2412073"/>
            <a:chOff x="859808" y="1410367"/>
            <a:chExt cx="1858774" cy="2545367"/>
          </a:xfrm>
        </p:grpSpPr>
        <p:sp>
          <p:nvSpPr>
            <p:cNvPr id="17" name="Rectangle 16">
              <a:extLst>
                <a:ext uri="{FF2B5EF4-FFF2-40B4-BE49-F238E27FC236}">
                  <a16:creationId xmlns:a16="http://schemas.microsoft.com/office/drawing/2014/main" id="{BFDBFDA6-B56B-E9A8-A25A-91F2F533F88A}"/>
                </a:ext>
              </a:extLst>
            </p:cNvPr>
            <p:cNvSpPr/>
            <p:nvPr/>
          </p:nvSpPr>
          <p:spPr>
            <a:xfrm>
              <a:off x="859808" y="1410367"/>
              <a:ext cx="1858773" cy="1357344"/>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18" name="Subtitle 2">
              <a:extLst>
                <a:ext uri="{FF2B5EF4-FFF2-40B4-BE49-F238E27FC236}">
                  <a16:creationId xmlns:a16="http://schemas.microsoft.com/office/drawing/2014/main" id="{A951792C-FD71-AAEC-5861-33ACC15F9676}"/>
                </a:ext>
              </a:extLst>
            </p:cNvPr>
            <p:cNvSpPr txBox="1">
              <a:spLocks/>
            </p:cNvSpPr>
            <p:nvPr/>
          </p:nvSpPr>
          <p:spPr>
            <a:xfrm>
              <a:off x="859810" y="2767711"/>
              <a:ext cx="1858772" cy="1188023"/>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Prof. Chungkwon Yoo</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Korea University Anam Hospital</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South Korea</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19" name="Group 18">
            <a:extLst>
              <a:ext uri="{FF2B5EF4-FFF2-40B4-BE49-F238E27FC236}">
                <a16:creationId xmlns:a16="http://schemas.microsoft.com/office/drawing/2014/main" id="{66915EEF-A08C-4E89-35BF-082682223FAD}"/>
              </a:ext>
            </a:extLst>
          </p:cNvPr>
          <p:cNvGrpSpPr/>
          <p:nvPr/>
        </p:nvGrpSpPr>
        <p:grpSpPr>
          <a:xfrm>
            <a:off x="8547896" y="1153609"/>
            <a:ext cx="1744721" cy="2414363"/>
            <a:chOff x="859808" y="1410367"/>
            <a:chExt cx="1858774" cy="2586710"/>
          </a:xfrm>
        </p:grpSpPr>
        <p:sp>
          <p:nvSpPr>
            <p:cNvPr id="20" name="Rectangle 19">
              <a:extLst>
                <a:ext uri="{FF2B5EF4-FFF2-40B4-BE49-F238E27FC236}">
                  <a16:creationId xmlns:a16="http://schemas.microsoft.com/office/drawing/2014/main" id="{EC683CA6-731A-F96C-80D0-F698A2C44C86}"/>
                </a:ext>
              </a:extLst>
            </p:cNvPr>
            <p:cNvSpPr/>
            <p:nvPr/>
          </p:nvSpPr>
          <p:spPr>
            <a:xfrm>
              <a:off x="859808" y="1410367"/>
              <a:ext cx="1858773" cy="1357343"/>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21" name="Subtitle 2">
              <a:extLst>
                <a:ext uri="{FF2B5EF4-FFF2-40B4-BE49-F238E27FC236}">
                  <a16:creationId xmlns:a16="http://schemas.microsoft.com/office/drawing/2014/main" id="{BF0BEC47-D678-4989-C6FE-06C8789482FC}"/>
                </a:ext>
              </a:extLst>
            </p:cNvPr>
            <p:cNvSpPr txBox="1">
              <a:spLocks/>
            </p:cNvSpPr>
            <p:nvPr/>
          </p:nvSpPr>
          <p:spPr>
            <a:xfrm>
              <a:off x="859810" y="2767711"/>
              <a:ext cx="1858772" cy="1229366"/>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Dr. Gan Eng Hui</a:t>
              </a:r>
              <a:endPar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endParaRP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International Specialist Eye Center</a:t>
              </a:r>
            </a:p>
            <a:p>
              <a:pPr marL="0" marR="0" lvl="0" indent="0" algn="ctr" defTabSz="914286"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Malaysia</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22" name="Group 21">
            <a:extLst>
              <a:ext uri="{FF2B5EF4-FFF2-40B4-BE49-F238E27FC236}">
                <a16:creationId xmlns:a16="http://schemas.microsoft.com/office/drawing/2014/main" id="{22DF24B1-F1F6-171C-850F-25B50D4E213E}"/>
              </a:ext>
            </a:extLst>
          </p:cNvPr>
          <p:cNvGrpSpPr/>
          <p:nvPr/>
        </p:nvGrpSpPr>
        <p:grpSpPr>
          <a:xfrm>
            <a:off x="7632664" y="3685087"/>
            <a:ext cx="1744723" cy="2451251"/>
            <a:chOff x="859809" y="1324051"/>
            <a:chExt cx="1757684" cy="2586710"/>
          </a:xfrm>
        </p:grpSpPr>
        <p:sp>
          <p:nvSpPr>
            <p:cNvPr id="23" name="Rectangle 22">
              <a:extLst>
                <a:ext uri="{FF2B5EF4-FFF2-40B4-BE49-F238E27FC236}">
                  <a16:creationId xmlns:a16="http://schemas.microsoft.com/office/drawing/2014/main" id="{5851F227-5EF0-32CB-33F5-168251B899F8}"/>
                </a:ext>
              </a:extLst>
            </p:cNvPr>
            <p:cNvSpPr/>
            <p:nvPr/>
          </p:nvSpPr>
          <p:spPr>
            <a:xfrm>
              <a:off x="859809" y="1324051"/>
              <a:ext cx="1757683" cy="1443659"/>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24" name="Subtitle 2">
              <a:extLst>
                <a:ext uri="{FF2B5EF4-FFF2-40B4-BE49-F238E27FC236}">
                  <a16:creationId xmlns:a16="http://schemas.microsoft.com/office/drawing/2014/main" id="{48B89137-ECED-1BD9-5C01-3BB6605E1827}"/>
                </a:ext>
              </a:extLst>
            </p:cNvPr>
            <p:cNvSpPr txBox="1">
              <a:spLocks/>
            </p:cNvSpPr>
            <p:nvPr/>
          </p:nvSpPr>
          <p:spPr>
            <a:xfrm>
              <a:off x="859811" y="2676269"/>
              <a:ext cx="1757682" cy="1234492"/>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Assoc. Prof. Manchima Makornwattana</a:t>
              </a:r>
              <a:b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Thammasat University </a:t>
              </a:r>
              <a:b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Thailand</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25" name="Group 24">
            <a:extLst>
              <a:ext uri="{FF2B5EF4-FFF2-40B4-BE49-F238E27FC236}">
                <a16:creationId xmlns:a16="http://schemas.microsoft.com/office/drawing/2014/main" id="{941FFB49-356D-F6B6-B51D-A6C98D787692}"/>
              </a:ext>
            </a:extLst>
          </p:cNvPr>
          <p:cNvGrpSpPr/>
          <p:nvPr/>
        </p:nvGrpSpPr>
        <p:grpSpPr>
          <a:xfrm>
            <a:off x="1160661" y="1131476"/>
            <a:ext cx="2223951" cy="2412073"/>
            <a:chOff x="859808" y="1410367"/>
            <a:chExt cx="1858774" cy="2545367"/>
          </a:xfrm>
        </p:grpSpPr>
        <p:sp>
          <p:nvSpPr>
            <p:cNvPr id="26" name="Rectangle 25">
              <a:extLst>
                <a:ext uri="{FF2B5EF4-FFF2-40B4-BE49-F238E27FC236}">
                  <a16:creationId xmlns:a16="http://schemas.microsoft.com/office/drawing/2014/main" id="{0151A9E1-9B70-3A4C-C754-B8F968C8B81A}"/>
                </a:ext>
              </a:extLst>
            </p:cNvPr>
            <p:cNvSpPr/>
            <p:nvPr/>
          </p:nvSpPr>
          <p:spPr>
            <a:xfrm>
              <a:off x="859808" y="1410367"/>
              <a:ext cx="1858773" cy="1357344"/>
            </a:xfrm>
            <a:prstGeom prst="rect">
              <a:avLst/>
            </a:prstGeom>
            <a:noFill/>
            <a:ln w="25400" cap="flat" cmpd="sng" algn="ctr">
              <a:solidFill>
                <a:schemeClr val="accent1"/>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27" name="Subtitle 2">
              <a:extLst>
                <a:ext uri="{FF2B5EF4-FFF2-40B4-BE49-F238E27FC236}">
                  <a16:creationId xmlns:a16="http://schemas.microsoft.com/office/drawing/2014/main" id="{A67D458A-4375-D342-ACF2-B8FFD4B3284D}"/>
                </a:ext>
              </a:extLst>
            </p:cNvPr>
            <p:cNvSpPr txBox="1">
              <a:spLocks/>
            </p:cNvSpPr>
            <p:nvPr/>
          </p:nvSpPr>
          <p:spPr>
            <a:xfrm>
              <a:off x="859810" y="2767711"/>
              <a:ext cx="1858772" cy="1188023"/>
            </a:xfrm>
            <a:prstGeom prst="rect">
              <a:avLst/>
            </a:prstGeom>
            <a:solidFill>
              <a:schemeClr val="accent1"/>
            </a:solidFill>
            <a:ln w="25400" cap="flat" cmpd="sng" algn="ctr">
              <a:solidFill>
                <a:schemeClr val="accent1"/>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C6EEFF"/>
                  </a:solidFill>
                  <a:effectLst/>
                  <a:uLnTx/>
                  <a:uFillTx/>
                  <a:latin typeface="Arial"/>
                  <a:ea typeface="游ゴシック"/>
                  <a:cs typeface="+mn-cs"/>
                  <a:sym typeface="Arial"/>
                </a:rPr>
                <a:t>Meeting Chairperson</a:t>
              </a:r>
              <a:br>
                <a:rPr kumimoji="0" lang="en-GB" sz="1100" b="1" i="0" u="none" strike="noStrike" kern="1200" cap="none" spc="0" normalizeH="0" baseline="0" noProof="0" dirty="0">
                  <a:ln>
                    <a:noFill/>
                  </a:ln>
                  <a:solidFill>
                    <a:srgbClr val="FFFFFF"/>
                  </a:solidFill>
                  <a:effectLst/>
                  <a:uLnTx/>
                  <a:uFillTx/>
                  <a:latin typeface="Arial"/>
                  <a:ea typeface="游ゴシック"/>
                  <a:cs typeface="+mn-cs"/>
                  <a:sym typeface="Arial"/>
                </a:rPr>
              </a:br>
              <a:r>
                <a:rPr kumimoji="0" lang="en-GB" sz="1100" b="1" i="0" u="none" strike="noStrike" kern="1200" cap="none" spc="0" normalizeH="0" baseline="0" noProof="0" dirty="0">
                  <a:ln>
                    <a:noFill/>
                  </a:ln>
                  <a:solidFill>
                    <a:srgbClr val="FFFFFF"/>
                  </a:solidFill>
                  <a:effectLst/>
                  <a:uLnTx/>
                  <a:uFillTx/>
                  <a:latin typeface="Arial"/>
                  <a:ea typeface="游ゴシック"/>
                  <a:cs typeface="+mn-cs"/>
                  <a:sym typeface="Arial"/>
                </a:rPr>
                <a:t>Prof. Joseph Anthony Tumbocon</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St. Luke’s Medical </a:t>
              </a:r>
              <a:r>
                <a:rPr kumimoji="0" lang="en-GB" sz="1100" b="0" i="0" u="none" strike="noStrike" kern="1200" cap="none" spc="0" normalizeH="0" baseline="0" noProof="0" dirty="0" err="1">
                  <a:ln>
                    <a:noFill/>
                  </a:ln>
                  <a:solidFill>
                    <a:srgbClr val="FFFFFF"/>
                  </a:solidFill>
                  <a:effectLst/>
                  <a:uLnTx/>
                  <a:uFillTx/>
                  <a:latin typeface="Arial"/>
                  <a:ea typeface="游ゴシック"/>
                  <a:cs typeface="+mn-cs"/>
                  <a:sym typeface="Arial"/>
                </a:rPr>
                <a:t>Center</a:t>
              </a: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 Quezon City</a:t>
              </a:r>
              <a:b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rPr>
                <a:t>Philippines</a:t>
              </a:r>
            </a:p>
          </p:txBody>
        </p:sp>
      </p:grpSp>
      <p:grpSp>
        <p:nvGrpSpPr>
          <p:cNvPr id="28" name="Group 27">
            <a:extLst>
              <a:ext uri="{FF2B5EF4-FFF2-40B4-BE49-F238E27FC236}">
                <a16:creationId xmlns:a16="http://schemas.microsoft.com/office/drawing/2014/main" id="{A85C16CA-5608-1A5E-F11F-A9C6A69B2EA8}"/>
              </a:ext>
            </a:extLst>
          </p:cNvPr>
          <p:cNvGrpSpPr/>
          <p:nvPr/>
        </p:nvGrpSpPr>
        <p:grpSpPr>
          <a:xfrm>
            <a:off x="1160661" y="3660163"/>
            <a:ext cx="2223951" cy="2476175"/>
            <a:chOff x="859808" y="1410367"/>
            <a:chExt cx="1858774" cy="2613012"/>
          </a:xfrm>
        </p:grpSpPr>
        <p:sp>
          <p:nvSpPr>
            <p:cNvPr id="29" name="Rectangle 28">
              <a:extLst>
                <a:ext uri="{FF2B5EF4-FFF2-40B4-BE49-F238E27FC236}">
                  <a16:creationId xmlns:a16="http://schemas.microsoft.com/office/drawing/2014/main" id="{8E4DDF39-7596-DFD1-C5A2-4A4BF6E3CC88}"/>
                </a:ext>
              </a:extLst>
            </p:cNvPr>
            <p:cNvSpPr/>
            <p:nvPr/>
          </p:nvSpPr>
          <p:spPr>
            <a:xfrm>
              <a:off x="859808" y="1410367"/>
              <a:ext cx="1858773" cy="1357344"/>
            </a:xfrm>
            <a:prstGeom prst="rect">
              <a:avLst/>
            </a:prstGeom>
            <a:noFill/>
            <a:ln w="25400" cap="flat" cmpd="sng" algn="ctr">
              <a:solidFill>
                <a:schemeClr val="accent1"/>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30" name="Subtitle 2">
              <a:extLst>
                <a:ext uri="{FF2B5EF4-FFF2-40B4-BE49-F238E27FC236}">
                  <a16:creationId xmlns:a16="http://schemas.microsoft.com/office/drawing/2014/main" id="{1760987F-1870-EBDC-2B0C-8A88BE625732}"/>
                </a:ext>
              </a:extLst>
            </p:cNvPr>
            <p:cNvSpPr txBox="1">
              <a:spLocks/>
            </p:cNvSpPr>
            <p:nvPr/>
          </p:nvSpPr>
          <p:spPr>
            <a:xfrm>
              <a:off x="859810" y="2767711"/>
              <a:ext cx="1858772" cy="1255668"/>
            </a:xfrm>
            <a:prstGeom prst="rect">
              <a:avLst/>
            </a:prstGeom>
            <a:solidFill>
              <a:schemeClr val="accent1"/>
            </a:solidFill>
            <a:ln w="25400" cap="flat" cmpd="sng" algn="ctr">
              <a:solidFill>
                <a:schemeClr val="accent1"/>
              </a:solidFill>
              <a:prstDash val="solid"/>
            </a:ln>
            <a:effectLst/>
          </p:spPr>
          <p:txBody>
            <a:bodyPr vert="horz" lIns="91437" tIns="45719" rIns="91437" bIns="45719"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C6EEFF"/>
                  </a:solidFill>
                  <a:effectLst/>
                  <a:uLnTx/>
                  <a:uFillTx/>
                  <a:latin typeface="Arial"/>
                  <a:ea typeface="游ゴシック"/>
                  <a:cs typeface="+mn-cs"/>
                  <a:sym typeface="Arial"/>
                </a:rPr>
                <a:t>Cornea Specialist </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C6EEFF"/>
                  </a:solidFill>
                  <a:effectLst/>
                  <a:uLnTx/>
                  <a:uFillTx/>
                  <a:latin typeface="Arial"/>
                  <a:ea typeface="游ゴシック"/>
                  <a:cs typeface="+mn-cs"/>
                  <a:sym typeface="Arial"/>
                </a:rPr>
                <a:t>(Guest Advisor)</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Assoc. Prof. Vilavun Puangsricharern</a:t>
              </a:r>
            </a:p>
            <a:p>
              <a:pPr marL="0" marR="0" lvl="0" indent="0" algn="ctr" defTabSz="9142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Chulalongkorn University</a:t>
              </a:r>
              <a:b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Thailand</a:t>
              </a:r>
              <a:endParaRPr kumimoji="0" lang="en-GB" sz="1100" b="1"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grpSp>
        <p:nvGrpSpPr>
          <p:cNvPr id="31" name="Group 30">
            <a:extLst>
              <a:ext uri="{FF2B5EF4-FFF2-40B4-BE49-F238E27FC236}">
                <a16:creationId xmlns:a16="http://schemas.microsoft.com/office/drawing/2014/main" id="{D0287CF9-5D6E-966E-3048-9DFE7FEC0548}"/>
              </a:ext>
            </a:extLst>
          </p:cNvPr>
          <p:cNvGrpSpPr/>
          <p:nvPr/>
        </p:nvGrpSpPr>
        <p:grpSpPr>
          <a:xfrm>
            <a:off x="9539228" y="3686256"/>
            <a:ext cx="1744723" cy="2451251"/>
            <a:chOff x="859809" y="1324051"/>
            <a:chExt cx="1757684" cy="2586710"/>
          </a:xfrm>
        </p:grpSpPr>
        <p:sp>
          <p:nvSpPr>
            <p:cNvPr id="32" name="Rectangle 31">
              <a:extLst>
                <a:ext uri="{FF2B5EF4-FFF2-40B4-BE49-F238E27FC236}">
                  <a16:creationId xmlns:a16="http://schemas.microsoft.com/office/drawing/2014/main" id="{CA3A270C-3F67-EE3E-CB12-53F8CC088002}"/>
                </a:ext>
              </a:extLst>
            </p:cNvPr>
            <p:cNvSpPr/>
            <p:nvPr/>
          </p:nvSpPr>
          <p:spPr>
            <a:xfrm>
              <a:off x="859809" y="1324051"/>
              <a:ext cx="1757683" cy="1443659"/>
            </a:xfrm>
            <a:prstGeom prst="rect">
              <a:avLst/>
            </a:prstGeom>
            <a:noFill/>
            <a:ln w="25400" cap="flat" cmpd="sng" algn="ctr">
              <a:solidFill>
                <a:schemeClr val="tx2"/>
              </a:solidFill>
              <a:prstDash val="solid"/>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Arial"/>
                <a:ea typeface="游ゴシック"/>
                <a:cs typeface="Arial"/>
                <a:sym typeface="Arial"/>
              </a:endParaRPr>
            </a:p>
          </p:txBody>
        </p:sp>
        <p:sp>
          <p:nvSpPr>
            <p:cNvPr id="33" name="Subtitle 2">
              <a:extLst>
                <a:ext uri="{FF2B5EF4-FFF2-40B4-BE49-F238E27FC236}">
                  <a16:creationId xmlns:a16="http://schemas.microsoft.com/office/drawing/2014/main" id="{06C7CB1D-F148-FE6B-E6C7-7CDC00B42B73}"/>
                </a:ext>
              </a:extLst>
            </p:cNvPr>
            <p:cNvSpPr txBox="1">
              <a:spLocks/>
            </p:cNvSpPr>
            <p:nvPr/>
          </p:nvSpPr>
          <p:spPr>
            <a:xfrm>
              <a:off x="859811" y="2676269"/>
              <a:ext cx="1757682" cy="1234492"/>
            </a:xfrm>
            <a:prstGeom prst="rect">
              <a:avLst/>
            </a:prstGeom>
            <a:solidFill>
              <a:schemeClr val="tx2"/>
            </a:solidFill>
            <a:ln w="25400" cap="flat" cmpd="sng" algn="ctr">
              <a:solidFill>
                <a:schemeClr val="tx2"/>
              </a:solidFill>
              <a:prstDash val="solid"/>
            </a:ln>
            <a:effectLst/>
          </p:spPr>
          <p:txBody>
            <a:bodyPr vert="horz" lIns="91437" tIns="45719" rIns="91437"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t>Dr. Pham Thi Thu Ha</a:t>
              </a:r>
              <a:br>
                <a:rPr kumimoji="0" lang="en-GB" sz="1100" b="1" i="0" u="none" strike="noStrike" kern="1200" cap="none" spc="0" normalizeH="0" baseline="0" noProof="0">
                  <a:ln>
                    <a:noFill/>
                  </a:ln>
                  <a:solidFill>
                    <a:srgbClr val="FFFFFF"/>
                  </a:solidFill>
                  <a:effectLst/>
                  <a:uLnTx/>
                  <a:uFillTx/>
                  <a:latin typeface="Arial"/>
                  <a:ea typeface="游ゴシック"/>
                  <a:cs typeface="+mn-cs"/>
                  <a:sym typeface="Arial"/>
                </a:rPr>
              </a:b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 National Eye Hospital</a:t>
              </a:r>
            </a:p>
            <a:p>
              <a:pPr marL="0" marR="0" lvl="0" indent="0" algn="ctr" defTabSz="914286"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FFFFFF"/>
                  </a:solidFill>
                  <a:effectLst/>
                  <a:uLnTx/>
                  <a:uFillTx/>
                  <a:latin typeface="Arial"/>
                  <a:ea typeface="游ゴシック"/>
                  <a:cs typeface="+mn-cs"/>
                  <a:sym typeface="Arial"/>
                </a:rPr>
                <a:t>Vietnam</a:t>
              </a:r>
              <a:endParaRPr kumimoji="0" lang="en-GB" sz="1100" b="0" i="0" u="none" strike="noStrike" kern="1200" cap="none" spc="0" normalizeH="0" baseline="0" noProof="0" dirty="0">
                <a:ln>
                  <a:noFill/>
                </a:ln>
                <a:solidFill>
                  <a:srgbClr val="FFFFFF"/>
                </a:solidFill>
                <a:effectLst/>
                <a:uLnTx/>
                <a:uFillTx/>
                <a:latin typeface="Arial"/>
                <a:ea typeface="游ゴシック"/>
                <a:cs typeface="+mn-cs"/>
                <a:sym typeface="Arial"/>
              </a:endParaRPr>
            </a:p>
          </p:txBody>
        </p:sp>
      </p:grpSp>
      <p:pic>
        <p:nvPicPr>
          <p:cNvPr id="34" name="Picture 33">
            <a:extLst>
              <a:ext uri="{FF2B5EF4-FFF2-40B4-BE49-F238E27FC236}">
                <a16:creationId xmlns:a16="http://schemas.microsoft.com/office/drawing/2014/main" id="{6BF0AA3C-1C1D-580B-37EF-32EDA896B96C}"/>
              </a:ext>
            </a:extLst>
          </p:cNvPr>
          <p:cNvPicPr>
            <a:picLocks noChangeAspect="1"/>
          </p:cNvPicPr>
          <p:nvPr/>
        </p:nvPicPr>
        <p:blipFill>
          <a:blip r:embed="rId4"/>
          <a:stretch>
            <a:fillRect/>
          </a:stretch>
        </p:blipFill>
        <p:spPr>
          <a:xfrm>
            <a:off x="1750584" y="1157403"/>
            <a:ext cx="1044101" cy="1260212"/>
          </a:xfrm>
          <a:prstGeom prst="rect">
            <a:avLst/>
          </a:prstGeom>
        </p:spPr>
      </p:pic>
      <p:pic>
        <p:nvPicPr>
          <p:cNvPr id="35" name="Picture 34">
            <a:extLst>
              <a:ext uri="{FF2B5EF4-FFF2-40B4-BE49-F238E27FC236}">
                <a16:creationId xmlns:a16="http://schemas.microsoft.com/office/drawing/2014/main" id="{C60EDB62-809C-E6BA-04D0-96EB130A9EDD}"/>
              </a:ext>
            </a:extLst>
          </p:cNvPr>
          <p:cNvPicPr>
            <a:picLocks noChangeAspect="1"/>
          </p:cNvPicPr>
          <p:nvPr/>
        </p:nvPicPr>
        <p:blipFill>
          <a:blip r:embed="rId5"/>
          <a:stretch>
            <a:fillRect/>
          </a:stretch>
        </p:blipFill>
        <p:spPr>
          <a:xfrm>
            <a:off x="8898576" y="1170243"/>
            <a:ext cx="1043357" cy="1260212"/>
          </a:xfrm>
          <a:prstGeom prst="rect">
            <a:avLst/>
          </a:prstGeom>
        </p:spPr>
      </p:pic>
      <p:pic>
        <p:nvPicPr>
          <p:cNvPr id="36" name="Picture 2" descr="Researcher">
            <a:extLst>
              <a:ext uri="{FF2B5EF4-FFF2-40B4-BE49-F238E27FC236}">
                <a16:creationId xmlns:a16="http://schemas.microsoft.com/office/drawing/2014/main" id="{FC1F2B23-1DBB-88C3-F0DB-1F687D8B6D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25" r="9825" b="41645"/>
          <a:stretch/>
        </p:blipFill>
        <p:spPr bwMode="auto">
          <a:xfrm>
            <a:off x="6628675" y="1094858"/>
            <a:ext cx="1543379" cy="133382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erson smiling at the camera&#10;&#10;Description automatically generated">
            <a:extLst>
              <a:ext uri="{FF2B5EF4-FFF2-40B4-BE49-F238E27FC236}">
                <a16:creationId xmlns:a16="http://schemas.microsoft.com/office/drawing/2014/main" id="{F49E711B-B86A-D724-44ED-9B9EF633864A}"/>
              </a:ext>
            </a:extLst>
          </p:cNvPr>
          <p:cNvPicPr>
            <a:picLocks noChangeAspect="1"/>
          </p:cNvPicPr>
          <p:nvPr/>
        </p:nvPicPr>
        <p:blipFill>
          <a:blip r:embed="rId7"/>
          <a:stretch>
            <a:fillRect/>
          </a:stretch>
        </p:blipFill>
        <p:spPr>
          <a:xfrm>
            <a:off x="7883524" y="3712983"/>
            <a:ext cx="1246328" cy="1242000"/>
          </a:xfrm>
          <a:prstGeom prst="rect">
            <a:avLst/>
          </a:prstGeom>
        </p:spPr>
      </p:pic>
      <p:pic>
        <p:nvPicPr>
          <p:cNvPr id="39" name="Picture 38" descr="A person in a white coat&#10;&#10;Description automatically generated">
            <a:extLst>
              <a:ext uri="{FF2B5EF4-FFF2-40B4-BE49-F238E27FC236}">
                <a16:creationId xmlns:a16="http://schemas.microsoft.com/office/drawing/2014/main" id="{B8DE2E7B-2F85-0783-3AE4-F8519EE95380}"/>
              </a:ext>
            </a:extLst>
          </p:cNvPr>
          <p:cNvPicPr>
            <a:picLocks noChangeAspect="1"/>
          </p:cNvPicPr>
          <p:nvPr/>
        </p:nvPicPr>
        <p:blipFill>
          <a:blip r:embed="rId8"/>
          <a:srcRect l="25422" t="17351" r="22285" b="44089"/>
          <a:stretch/>
        </p:blipFill>
        <p:spPr>
          <a:xfrm>
            <a:off x="1749067" y="3676860"/>
            <a:ext cx="1135460" cy="1255917"/>
          </a:xfrm>
          <a:prstGeom prst="rect">
            <a:avLst/>
          </a:prstGeom>
        </p:spPr>
      </p:pic>
      <p:pic>
        <p:nvPicPr>
          <p:cNvPr id="40" name="Picture 39" descr="A person with short hair wearing a white jacket&#10;&#10;Description automatically generated">
            <a:extLst>
              <a:ext uri="{FF2B5EF4-FFF2-40B4-BE49-F238E27FC236}">
                <a16:creationId xmlns:a16="http://schemas.microsoft.com/office/drawing/2014/main" id="{852E3CCE-FC1B-71B5-ED10-624D25C9FE58}"/>
              </a:ext>
            </a:extLst>
          </p:cNvPr>
          <p:cNvPicPr>
            <a:picLocks noChangeAspect="1"/>
          </p:cNvPicPr>
          <p:nvPr/>
        </p:nvPicPr>
        <p:blipFill>
          <a:blip r:embed="rId9"/>
          <a:srcRect t="6897"/>
          <a:stretch/>
        </p:blipFill>
        <p:spPr>
          <a:xfrm>
            <a:off x="9746933" y="3708339"/>
            <a:ext cx="1339003" cy="1246644"/>
          </a:xfrm>
          <a:prstGeom prst="rect">
            <a:avLst/>
          </a:prstGeom>
        </p:spPr>
      </p:pic>
      <p:pic>
        <p:nvPicPr>
          <p:cNvPr id="41" name="Picture 40" descr="Medium shot of a person smiling&#10;&#10;Description automatically generated">
            <a:extLst>
              <a:ext uri="{FF2B5EF4-FFF2-40B4-BE49-F238E27FC236}">
                <a16:creationId xmlns:a16="http://schemas.microsoft.com/office/drawing/2014/main" id="{8ABF2C27-20C5-0C79-77FD-3F3043E2773C}"/>
              </a:ext>
            </a:extLst>
          </p:cNvPr>
          <p:cNvPicPr>
            <a:picLocks noChangeAspect="1"/>
          </p:cNvPicPr>
          <p:nvPr/>
        </p:nvPicPr>
        <p:blipFill>
          <a:blip r:embed="rId10"/>
          <a:srcRect t="3153" r="4199" b="25927"/>
          <a:stretch/>
        </p:blipFill>
        <p:spPr>
          <a:xfrm>
            <a:off x="5925577" y="3708339"/>
            <a:ext cx="1256035" cy="1246644"/>
          </a:xfrm>
          <a:prstGeom prst="rect">
            <a:avLst/>
          </a:prstGeom>
        </p:spPr>
      </p:pic>
    </p:spTree>
    <p:extLst>
      <p:ext uri="{BB962C8B-B14F-4D97-AF65-F5344CB8AC3E}">
        <p14:creationId xmlns:p14="http://schemas.microsoft.com/office/powerpoint/2010/main" val="108836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C4F4A-D5DC-0B7D-61B3-EEC2C0B2BE2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0273DAD-8164-93FE-7358-C842DF688EA4}"/>
              </a:ext>
            </a:extLst>
          </p:cNvPr>
          <p:cNvSpPr>
            <a:spLocks noGrp="1"/>
          </p:cNvSpPr>
          <p:nvPr>
            <p:ph type="title"/>
          </p:nvPr>
        </p:nvSpPr>
        <p:spPr/>
        <p:txBody>
          <a:bodyPr/>
          <a:lstStyle/>
          <a:p>
            <a:r>
              <a:rPr lang="en-US" sz="2800"/>
              <a:t>OSD Practical Guide development timeline</a:t>
            </a:r>
          </a:p>
        </p:txBody>
      </p:sp>
      <p:sp>
        <p:nvSpPr>
          <p:cNvPr id="2" name="Footer Placeholder 4">
            <a:extLst>
              <a:ext uri="{FF2B5EF4-FFF2-40B4-BE49-F238E27FC236}">
                <a16:creationId xmlns:a16="http://schemas.microsoft.com/office/drawing/2014/main" id="{0B554649-9489-CCA4-1FB2-16FD0BC52A88}"/>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GLOW: Glaucoma and Ocular Surface Disease Practical Approaches – An Asia Expert Working Group; 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p>
        </p:txBody>
      </p:sp>
      <p:pic>
        <p:nvPicPr>
          <p:cNvPr id="3" name="Graphic 2">
            <a:extLst>
              <a:ext uri="{FF2B5EF4-FFF2-40B4-BE49-F238E27FC236}">
                <a16:creationId xmlns:a16="http://schemas.microsoft.com/office/drawing/2014/main" id="{EBC89C8E-A924-011B-1161-8623840DC2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1639" y="2422048"/>
            <a:ext cx="716345" cy="716345"/>
          </a:xfrm>
          <a:prstGeom prst="rect">
            <a:avLst/>
          </a:prstGeom>
        </p:spPr>
      </p:pic>
      <p:cxnSp>
        <p:nvCxnSpPr>
          <p:cNvPr id="28" name="Straight Connector 27">
            <a:extLst>
              <a:ext uri="{FF2B5EF4-FFF2-40B4-BE49-F238E27FC236}">
                <a16:creationId xmlns:a16="http://schemas.microsoft.com/office/drawing/2014/main" id="{439C6A4D-062A-EC6D-2531-993F58C0DE15}"/>
              </a:ext>
            </a:extLst>
          </p:cNvPr>
          <p:cNvCxnSpPr>
            <a:cxnSpLocks/>
          </p:cNvCxnSpPr>
          <p:nvPr/>
        </p:nvCxnSpPr>
        <p:spPr>
          <a:xfrm>
            <a:off x="0" y="3639765"/>
            <a:ext cx="12195175" cy="0"/>
          </a:xfrm>
          <a:prstGeom prst="line">
            <a:avLst/>
          </a:prstGeom>
          <a:noFill/>
          <a:ln w="57150" cap="flat" cmpd="sng" algn="ctr">
            <a:solidFill>
              <a:srgbClr val="0099CC"/>
            </a:solidFill>
            <a:prstDash val="solid"/>
          </a:ln>
          <a:effectLst/>
        </p:spPr>
      </p:cxnSp>
      <p:grpSp>
        <p:nvGrpSpPr>
          <p:cNvPr id="29" name="Group 28">
            <a:extLst>
              <a:ext uri="{FF2B5EF4-FFF2-40B4-BE49-F238E27FC236}">
                <a16:creationId xmlns:a16="http://schemas.microsoft.com/office/drawing/2014/main" id="{BB00F2E1-DEA9-5056-FF8C-697019748A16}"/>
              </a:ext>
            </a:extLst>
          </p:cNvPr>
          <p:cNvGrpSpPr/>
          <p:nvPr/>
        </p:nvGrpSpPr>
        <p:grpSpPr>
          <a:xfrm>
            <a:off x="3781023" y="1229484"/>
            <a:ext cx="4633128" cy="2673418"/>
            <a:chOff x="3631242" y="1229484"/>
            <a:chExt cx="4633128" cy="2673418"/>
          </a:xfrm>
        </p:grpSpPr>
        <p:sp>
          <p:nvSpPr>
            <p:cNvPr id="30" name="Oval 29">
              <a:extLst>
                <a:ext uri="{FF2B5EF4-FFF2-40B4-BE49-F238E27FC236}">
                  <a16:creationId xmlns:a16="http://schemas.microsoft.com/office/drawing/2014/main" id="{49D00899-8E9E-5B63-C1D3-C97BAA7B3D86}"/>
                </a:ext>
              </a:extLst>
            </p:cNvPr>
            <p:cNvSpPr/>
            <p:nvPr/>
          </p:nvSpPr>
          <p:spPr>
            <a:xfrm>
              <a:off x="5673486" y="3354262"/>
              <a:ext cx="548640" cy="548640"/>
            </a:xfrm>
            <a:prstGeom prst="ellipse">
              <a:avLst/>
            </a:prstGeom>
            <a:solidFill>
              <a:srgbClr val="003399">
                <a:lumMod val="20000"/>
                <a:lumOff val="80000"/>
              </a:srgbClr>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E4ACF9BB-21A7-CD81-1C7B-82CFCA776E0F}"/>
                </a:ext>
              </a:extLst>
            </p:cNvPr>
            <p:cNvSpPr txBox="1"/>
            <p:nvPr/>
          </p:nvSpPr>
          <p:spPr>
            <a:xfrm>
              <a:off x="3631242" y="1702845"/>
              <a:ext cx="4633128" cy="646331"/>
            </a:xfrm>
            <a:prstGeom prst="rect">
              <a:avLst/>
            </a:prstGeom>
            <a:noFill/>
          </p:spPr>
          <p:txBody>
            <a:bodyPr wrap="square" rtlCol="0">
              <a:spAutoFit/>
            </a:bodyPr>
            <a:lstStyle>
              <a:defPPr>
                <a:defRPr lang="ja-JP"/>
              </a:defPPr>
              <a:lvl1pPr algn="ctr">
                <a:spcAft>
                  <a:spcPts val="800"/>
                </a:spcAft>
                <a:defRPr sz="1600" b="1">
                  <a:solidFill>
                    <a:schemeClr val="bg2"/>
                  </a:solidFill>
                </a:defRPr>
              </a:lvl1pPr>
            </a:lstStyle>
            <a:p>
              <a:pPr marL="0" marR="0" lvl="0" indent="0" algn="ctr" defTabSz="1039307" eaLnBrk="1" fontAlgn="auto" latinLnBrk="0" hangingPunct="1">
                <a:lnSpc>
                  <a:spcPct val="100000"/>
                </a:lnSpc>
                <a:spcBef>
                  <a:spcPts val="0"/>
                </a:spcBef>
                <a:spcAft>
                  <a:spcPts val="800"/>
                </a:spcAft>
                <a:buClrTx/>
                <a:buSzTx/>
                <a:buFontTx/>
                <a:buNone/>
                <a:tabLst/>
                <a:defRPr/>
              </a:pPr>
              <a:r>
                <a:rPr kumimoji="1" lang="en-US" sz="1800" b="1" i="0" u="none" strike="noStrike" kern="0" cap="none" spc="0" normalizeH="0" baseline="0" noProof="0">
                  <a:ln>
                    <a:noFill/>
                  </a:ln>
                  <a:solidFill>
                    <a:srgbClr val="003399"/>
                  </a:solidFill>
                  <a:effectLst/>
                  <a:uLnTx/>
                  <a:uFillTx/>
                </a:rPr>
                <a:t>Expert review and development of the OSD Practical Guide monograph</a:t>
              </a:r>
            </a:p>
          </p:txBody>
        </p:sp>
        <p:sp>
          <p:nvSpPr>
            <p:cNvPr id="32" name="Oval 31">
              <a:extLst>
                <a:ext uri="{FF2B5EF4-FFF2-40B4-BE49-F238E27FC236}">
                  <a16:creationId xmlns:a16="http://schemas.microsoft.com/office/drawing/2014/main" id="{7352D308-6992-E836-16BE-F5009CD8B886}"/>
                </a:ext>
              </a:extLst>
            </p:cNvPr>
            <p:cNvSpPr/>
            <p:nvPr/>
          </p:nvSpPr>
          <p:spPr>
            <a:xfrm>
              <a:off x="5856366" y="3536471"/>
              <a:ext cx="182880" cy="182880"/>
            </a:xfrm>
            <a:prstGeom prst="ellipse">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2B38C6C6-5A08-417D-398C-562F0344CD70}"/>
                </a:ext>
              </a:extLst>
            </p:cNvPr>
            <p:cNvSpPr/>
            <p:nvPr/>
          </p:nvSpPr>
          <p:spPr>
            <a:xfrm>
              <a:off x="5924947" y="2550433"/>
              <a:ext cx="45719" cy="1097280"/>
            </a:xfrm>
            <a:prstGeom prst="rect">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7333B95B-FCC5-2BE3-9598-82F8619CB66C}"/>
                </a:ext>
              </a:extLst>
            </p:cNvPr>
            <p:cNvSpPr txBox="1"/>
            <p:nvPr/>
          </p:nvSpPr>
          <p:spPr>
            <a:xfrm>
              <a:off x="4944031" y="1229484"/>
              <a:ext cx="1961831" cy="401723"/>
            </a:xfrm>
            <a:prstGeom prst="rect">
              <a:avLst/>
            </a:prstGeom>
            <a:solidFill>
              <a:srgbClr val="0099CC"/>
            </a:solidFill>
            <a:ln w="25400" cap="flat" cmpd="sng" algn="ctr">
              <a:noFill/>
              <a:prstDash val="solid"/>
            </a:ln>
            <a:effectLst/>
          </p:spPr>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039307" eaLnBrk="1" fontAlgn="auto" latinLnBrk="0" hangingPunct="1">
                <a:lnSpc>
                  <a:spcPct val="100000"/>
                </a:lnSpc>
                <a:spcBef>
                  <a:spcPts val="0"/>
                </a:spcBef>
                <a:spcAft>
                  <a:spcPts val="0"/>
                </a:spcAft>
                <a:buClrTx/>
                <a:buSzTx/>
                <a:buFontTx/>
                <a:buNone/>
                <a:tabLst/>
                <a:defRPr/>
              </a:pPr>
              <a:r>
                <a:rPr kumimoji="1" lang="en-SG" sz="2000" b="1" kern="0">
                  <a:solidFill>
                    <a:srgbClr val="FFFFFF"/>
                  </a:solidFill>
                  <a:latin typeface="Arial"/>
                </a:rPr>
                <a:t>Apr–Jun</a:t>
              </a:r>
              <a:r>
                <a:rPr kumimoji="1" lang="en-SG" sz="2000" b="1" i="0" u="none" strike="noStrike" kern="0" cap="none" spc="0" normalizeH="0" baseline="0" noProof="0">
                  <a:ln>
                    <a:noFill/>
                  </a:ln>
                  <a:solidFill>
                    <a:srgbClr val="FFFFFF"/>
                  </a:solidFill>
                  <a:effectLst/>
                  <a:uLnTx/>
                  <a:uFillTx/>
                  <a:latin typeface="Arial"/>
                  <a:ea typeface="+mn-ea"/>
                  <a:cs typeface="+mn-cs"/>
                </a:rPr>
                <a:t> 2025</a:t>
              </a:r>
            </a:p>
          </p:txBody>
        </p:sp>
      </p:grpSp>
      <p:grpSp>
        <p:nvGrpSpPr>
          <p:cNvPr id="35" name="Group 34">
            <a:extLst>
              <a:ext uri="{FF2B5EF4-FFF2-40B4-BE49-F238E27FC236}">
                <a16:creationId xmlns:a16="http://schemas.microsoft.com/office/drawing/2014/main" id="{4A5B1702-4234-6B59-2981-9FCD68C2385C}"/>
              </a:ext>
            </a:extLst>
          </p:cNvPr>
          <p:cNvGrpSpPr/>
          <p:nvPr/>
        </p:nvGrpSpPr>
        <p:grpSpPr>
          <a:xfrm>
            <a:off x="333431" y="3354262"/>
            <a:ext cx="11256509" cy="2787839"/>
            <a:chOff x="333432" y="3354262"/>
            <a:chExt cx="11256509" cy="2787839"/>
          </a:xfrm>
        </p:grpSpPr>
        <p:grpSp>
          <p:nvGrpSpPr>
            <p:cNvPr id="36" name="Group 35">
              <a:extLst>
                <a:ext uri="{FF2B5EF4-FFF2-40B4-BE49-F238E27FC236}">
                  <a16:creationId xmlns:a16="http://schemas.microsoft.com/office/drawing/2014/main" id="{88276F11-3BF8-8422-DB64-8E994E716DFA}"/>
                </a:ext>
              </a:extLst>
            </p:cNvPr>
            <p:cNvGrpSpPr/>
            <p:nvPr/>
          </p:nvGrpSpPr>
          <p:grpSpPr>
            <a:xfrm>
              <a:off x="333432" y="3354262"/>
              <a:ext cx="4394954" cy="2197310"/>
              <a:chOff x="333432" y="3354262"/>
              <a:chExt cx="4394954" cy="2197310"/>
            </a:xfrm>
          </p:grpSpPr>
          <p:sp>
            <p:nvSpPr>
              <p:cNvPr id="43" name="Oval 42">
                <a:extLst>
                  <a:ext uri="{FF2B5EF4-FFF2-40B4-BE49-F238E27FC236}">
                    <a16:creationId xmlns:a16="http://schemas.microsoft.com/office/drawing/2014/main" id="{C10CFACD-5F34-E5E8-9BEF-AB42D6345450}"/>
                  </a:ext>
                </a:extLst>
              </p:cNvPr>
              <p:cNvSpPr/>
              <p:nvPr/>
            </p:nvSpPr>
            <p:spPr>
              <a:xfrm>
                <a:off x="2256589" y="3354262"/>
                <a:ext cx="548640" cy="548640"/>
              </a:xfrm>
              <a:prstGeom prst="ellipse">
                <a:avLst/>
              </a:prstGeom>
              <a:solidFill>
                <a:srgbClr val="003399">
                  <a:lumMod val="20000"/>
                  <a:lumOff val="80000"/>
                </a:srgbClr>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9A953AA3-025C-AC44-D436-60E9E7AF5A0D}"/>
                  </a:ext>
                </a:extLst>
              </p:cNvPr>
              <p:cNvSpPr/>
              <p:nvPr/>
            </p:nvSpPr>
            <p:spPr>
              <a:xfrm>
                <a:off x="2439469" y="3536471"/>
                <a:ext cx="182880" cy="182880"/>
              </a:xfrm>
              <a:prstGeom prst="ellipse">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4F92EA49-A865-B76A-F577-D75706E9A123}"/>
                  </a:ext>
                </a:extLst>
              </p:cNvPr>
              <p:cNvSpPr txBox="1"/>
              <p:nvPr/>
            </p:nvSpPr>
            <p:spPr>
              <a:xfrm>
                <a:off x="333432" y="5213018"/>
                <a:ext cx="4394954" cy="338554"/>
              </a:xfrm>
              <a:prstGeom prst="rect">
                <a:avLst/>
              </a:prstGeom>
              <a:noFill/>
            </p:spPr>
            <p:txBody>
              <a:bodyPr wrap="square" rtlCol="0">
                <a:spAutoFit/>
              </a:bodyPr>
              <a:lstStyle>
                <a:defPPr>
                  <a:defRPr lang="ja-JP"/>
                </a:defPPr>
                <a:lvl1pPr algn="ctr">
                  <a:spcAft>
                    <a:spcPts val="800"/>
                  </a:spcAft>
                  <a:defRPr sz="1600" b="1">
                    <a:solidFill>
                      <a:schemeClr val="bg2"/>
                    </a:solidFill>
                  </a:defRPr>
                </a:lvl1pPr>
              </a:lstStyle>
              <a:p>
                <a:pPr marL="0" marR="0" lvl="0" indent="0" algn="ctr" defTabSz="1039307" eaLnBrk="1" fontAlgn="auto" latinLnBrk="0" hangingPunct="1">
                  <a:lnSpc>
                    <a:spcPct val="100000"/>
                  </a:lnSpc>
                  <a:spcBef>
                    <a:spcPts val="0"/>
                  </a:spcBef>
                  <a:spcAft>
                    <a:spcPts val="800"/>
                  </a:spcAft>
                  <a:buClrTx/>
                  <a:buSzTx/>
                  <a:buFontTx/>
                  <a:buNone/>
                  <a:tabLst/>
                  <a:defRPr/>
                </a:pPr>
                <a:r>
                  <a:rPr kumimoji="1" lang="en-US" b="1" i="0" u="none" strike="noStrike" kern="0" cap="none" spc="0" normalizeH="0" baseline="0" noProof="0" dirty="0">
                    <a:ln>
                      <a:noFill/>
                    </a:ln>
                    <a:solidFill>
                      <a:srgbClr val="003399"/>
                    </a:solidFill>
                    <a:effectLst/>
                    <a:uLnTx/>
                    <a:uFillTx/>
                  </a:rPr>
                  <a:t>GLOW Meeting</a:t>
                </a:r>
              </a:p>
            </p:txBody>
          </p:sp>
          <p:sp>
            <p:nvSpPr>
              <p:cNvPr id="46" name="Rectangle 45">
                <a:extLst>
                  <a:ext uri="{FF2B5EF4-FFF2-40B4-BE49-F238E27FC236}">
                    <a16:creationId xmlns:a16="http://schemas.microsoft.com/office/drawing/2014/main" id="{60C4E9D7-3CCA-07DA-8E7E-1495CFB7A7BC}"/>
                  </a:ext>
                </a:extLst>
              </p:cNvPr>
              <p:cNvSpPr/>
              <p:nvPr/>
            </p:nvSpPr>
            <p:spPr>
              <a:xfrm>
                <a:off x="2508050" y="3613416"/>
                <a:ext cx="45719" cy="1097280"/>
              </a:xfrm>
              <a:prstGeom prst="rect">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8C16A09B-754A-5B92-91B3-9E3F07F634F5}"/>
                  </a:ext>
                </a:extLst>
              </p:cNvPr>
              <p:cNvSpPr txBox="1"/>
              <p:nvPr/>
            </p:nvSpPr>
            <p:spPr>
              <a:xfrm>
                <a:off x="1606276" y="4798842"/>
                <a:ext cx="1894986" cy="357894"/>
              </a:xfrm>
              <a:prstGeom prst="rect">
                <a:avLst/>
              </a:prstGeom>
              <a:solidFill>
                <a:srgbClr val="0099CC"/>
              </a:solidFill>
              <a:ln w="25400" cap="flat" cmpd="sng" algn="ctr">
                <a:noFill/>
                <a:prstDash val="solid"/>
              </a:ln>
              <a:effectLst/>
            </p:spPr>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039307" eaLnBrk="1" fontAlgn="auto" latinLnBrk="0" hangingPunct="1">
                  <a:lnSpc>
                    <a:spcPct val="100000"/>
                  </a:lnSpc>
                  <a:spcBef>
                    <a:spcPts val="0"/>
                  </a:spcBef>
                  <a:spcAft>
                    <a:spcPts val="0"/>
                  </a:spcAft>
                  <a:buClrTx/>
                  <a:buSzTx/>
                  <a:buFontTx/>
                  <a:buNone/>
                  <a:tabLst/>
                  <a:defRPr/>
                </a:pPr>
                <a:r>
                  <a:rPr kumimoji="1" lang="en-SG" sz="2000" b="1" kern="0">
                    <a:solidFill>
                      <a:srgbClr val="FFFFFF"/>
                    </a:solidFill>
                    <a:latin typeface="Arial"/>
                  </a:rPr>
                  <a:t>8</a:t>
                </a:r>
                <a:r>
                  <a:rPr kumimoji="1" lang="en-SG" sz="2000" b="1" kern="0" baseline="30000">
                    <a:solidFill>
                      <a:srgbClr val="FFFFFF"/>
                    </a:solidFill>
                    <a:latin typeface="Arial"/>
                  </a:rPr>
                  <a:t>th</a:t>
                </a:r>
                <a:r>
                  <a:rPr kumimoji="1" lang="en-SG" sz="2000" b="1" kern="0">
                    <a:solidFill>
                      <a:srgbClr val="FFFFFF"/>
                    </a:solidFill>
                    <a:latin typeface="Arial"/>
                  </a:rPr>
                  <a:t> Mar 2025</a:t>
                </a:r>
                <a:endParaRPr kumimoji="1" lang="en-SG" sz="2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E9F8D9DF-7047-8844-6474-A4EB4B228424}"/>
                </a:ext>
              </a:extLst>
            </p:cNvPr>
            <p:cNvGrpSpPr/>
            <p:nvPr/>
          </p:nvGrpSpPr>
          <p:grpSpPr>
            <a:xfrm>
              <a:off x="7720499" y="3354262"/>
              <a:ext cx="3869442" cy="2787839"/>
              <a:chOff x="7720499" y="3354262"/>
              <a:chExt cx="3869442" cy="2787839"/>
            </a:xfrm>
          </p:grpSpPr>
          <p:sp>
            <p:nvSpPr>
              <p:cNvPr id="38" name="Oval 37">
                <a:extLst>
                  <a:ext uri="{FF2B5EF4-FFF2-40B4-BE49-F238E27FC236}">
                    <a16:creationId xmlns:a16="http://schemas.microsoft.com/office/drawing/2014/main" id="{180CEE69-3235-2547-BFF2-68F6288CDBED}"/>
                  </a:ext>
                </a:extLst>
              </p:cNvPr>
              <p:cNvSpPr/>
              <p:nvPr/>
            </p:nvSpPr>
            <p:spPr>
              <a:xfrm>
                <a:off x="9380900" y="3354262"/>
                <a:ext cx="548640" cy="548640"/>
              </a:xfrm>
              <a:prstGeom prst="ellipse">
                <a:avLst/>
              </a:prstGeom>
              <a:solidFill>
                <a:srgbClr val="003399">
                  <a:lumMod val="20000"/>
                  <a:lumOff val="80000"/>
                </a:srgbClr>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39" name="Oval 38">
                <a:extLst>
                  <a:ext uri="{FF2B5EF4-FFF2-40B4-BE49-F238E27FC236}">
                    <a16:creationId xmlns:a16="http://schemas.microsoft.com/office/drawing/2014/main" id="{EF650A99-EC0D-C641-A0F6-BD72482AF87D}"/>
                  </a:ext>
                </a:extLst>
              </p:cNvPr>
              <p:cNvSpPr/>
              <p:nvPr/>
            </p:nvSpPr>
            <p:spPr>
              <a:xfrm>
                <a:off x="9563780" y="3537142"/>
                <a:ext cx="182880" cy="182880"/>
              </a:xfrm>
              <a:prstGeom prst="ellipse">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EF1F89ED-4B3D-16BD-83E5-31445C125C45}"/>
                  </a:ext>
                </a:extLst>
              </p:cNvPr>
              <p:cNvSpPr txBox="1"/>
              <p:nvPr/>
            </p:nvSpPr>
            <p:spPr>
              <a:xfrm>
                <a:off x="7720499" y="5218771"/>
                <a:ext cx="3869442" cy="923330"/>
              </a:xfrm>
              <a:prstGeom prst="rect">
                <a:avLst/>
              </a:prstGeom>
              <a:noFill/>
            </p:spPr>
            <p:txBody>
              <a:bodyPr wrap="square" rtlCol="0">
                <a:spAutoFit/>
              </a:bodyPr>
              <a:lstStyle/>
              <a:p>
                <a:pPr marL="0" marR="0" lvl="0" indent="0" algn="ctr" defTabSz="1039307" eaLnBrk="1" fontAlgn="auto" latinLnBrk="0" hangingPunct="1">
                  <a:lnSpc>
                    <a:spcPct val="100000"/>
                  </a:lnSpc>
                  <a:spcBef>
                    <a:spcPts val="0"/>
                  </a:spcBef>
                  <a:spcAft>
                    <a:spcPts val="800"/>
                  </a:spcAft>
                  <a:buClrTx/>
                  <a:buSzTx/>
                  <a:buFontTx/>
                  <a:buNone/>
                  <a:tabLst/>
                  <a:defRPr/>
                </a:pPr>
                <a:r>
                  <a:rPr kumimoji="1" lang="en-US" sz="1800" b="1" i="0" u="none" strike="noStrike" kern="0" cap="none" spc="0" normalizeH="0" baseline="0" noProof="0">
                    <a:ln>
                      <a:noFill/>
                    </a:ln>
                    <a:solidFill>
                      <a:srgbClr val="003399"/>
                    </a:solidFill>
                    <a:effectLst/>
                    <a:uLnTx/>
                    <a:uFillTx/>
                  </a:rPr>
                  <a:t>Development of additional </a:t>
                </a:r>
                <a:br>
                  <a:rPr kumimoji="1" lang="en-US" sz="1800" b="1" i="0" u="none" strike="noStrike" kern="0" cap="none" spc="0" normalizeH="0" baseline="0" noProof="0">
                    <a:ln>
                      <a:noFill/>
                    </a:ln>
                    <a:solidFill>
                      <a:srgbClr val="003399"/>
                    </a:solidFill>
                    <a:effectLst/>
                    <a:uLnTx/>
                    <a:uFillTx/>
                  </a:rPr>
                </a:br>
                <a:r>
                  <a:rPr kumimoji="1" lang="en-US" sz="1800" b="1" i="0" u="none" strike="noStrike" kern="0" cap="none" spc="0" normalizeH="0" baseline="0" noProof="0">
                    <a:ln>
                      <a:noFill/>
                    </a:ln>
                    <a:solidFill>
                      <a:srgbClr val="003399"/>
                    </a:solidFill>
                    <a:effectLst/>
                    <a:uLnTx/>
                    <a:uFillTx/>
                  </a:rPr>
                  <a:t>OSD Practical Guide materials </a:t>
                </a:r>
                <a:br>
                  <a:rPr kumimoji="1" lang="en-US" sz="1800" b="1" i="0" u="none" strike="noStrike" kern="0" cap="none" spc="0" normalizeH="0" baseline="0" noProof="0">
                    <a:ln>
                      <a:noFill/>
                    </a:ln>
                    <a:solidFill>
                      <a:srgbClr val="003399"/>
                    </a:solidFill>
                    <a:effectLst/>
                    <a:uLnTx/>
                    <a:uFillTx/>
                  </a:rPr>
                </a:br>
                <a:r>
                  <a:rPr kumimoji="1" lang="en-US" sz="1800" b="1" i="0" u="none" strike="noStrike" kern="0" cap="none" spc="0" normalizeH="0" baseline="0" noProof="0">
                    <a:ln>
                      <a:noFill/>
                    </a:ln>
                    <a:solidFill>
                      <a:srgbClr val="003399"/>
                    </a:solidFill>
                    <a:effectLst/>
                    <a:uLnTx/>
                    <a:uFillTx/>
                  </a:rPr>
                  <a:t>(slide deck and videos)</a:t>
                </a:r>
              </a:p>
            </p:txBody>
          </p:sp>
          <p:sp>
            <p:nvSpPr>
              <p:cNvPr id="41" name="Rectangle 40">
                <a:extLst>
                  <a:ext uri="{FF2B5EF4-FFF2-40B4-BE49-F238E27FC236}">
                    <a16:creationId xmlns:a16="http://schemas.microsoft.com/office/drawing/2014/main" id="{72A50058-1E3B-EB13-7114-9FCDCF7B246E}"/>
                  </a:ext>
                </a:extLst>
              </p:cNvPr>
              <p:cNvSpPr/>
              <p:nvPr/>
            </p:nvSpPr>
            <p:spPr>
              <a:xfrm>
                <a:off x="9632361" y="3613416"/>
                <a:ext cx="45719" cy="1097280"/>
              </a:xfrm>
              <a:prstGeom prst="rect">
                <a:avLst/>
              </a:prstGeom>
              <a:solidFill>
                <a:srgbClr val="003399"/>
              </a:solidFill>
              <a:ln w="25400" cap="flat" cmpd="sng" algn="ctr">
                <a:noFill/>
                <a:prstDash val="solid"/>
              </a:ln>
              <a:effectLst/>
            </p:spPr>
            <p:txBody>
              <a:bodyPr rtlCol="0" anchor="ctr"/>
              <a:lstStyle/>
              <a:p>
                <a:pPr marL="0" marR="0" lvl="0" indent="0" algn="ctr" defTabSz="1039307" eaLnBrk="1" fontAlgn="auto" latinLnBrk="0" hangingPunct="1">
                  <a:lnSpc>
                    <a:spcPct val="100000"/>
                  </a:lnSpc>
                  <a:spcBef>
                    <a:spcPts val="0"/>
                  </a:spcBef>
                  <a:spcAft>
                    <a:spcPts val="0"/>
                  </a:spcAft>
                  <a:buClrTx/>
                  <a:buSzTx/>
                  <a:buFontTx/>
                  <a:buNone/>
                  <a:tabLst/>
                  <a:defRPr/>
                </a:pPr>
                <a:endParaRPr kumimoji="1"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42" name="TextBox 41">
                <a:extLst>
                  <a:ext uri="{FF2B5EF4-FFF2-40B4-BE49-F238E27FC236}">
                    <a16:creationId xmlns:a16="http://schemas.microsoft.com/office/drawing/2014/main" id="{2B4CF8EA-5488-54B2-74F5-76035FAF7EEF}"/>
                  </a:ext>
                </a:extLst>
              </p:cNvPr>
              <p:cNvSpPr txBox="1"/>
              <p:nvPr/>
            </p:nvSpPr>
            <p:spPr>
              <a:xfrm>
                <a:off x="8707727" y="4798842"/>
                <a:ext cx="1894986" cy="400110"/>
              </a:xfrm>
              <a:prstGeom prst="rect">
                <a:avLst/>
              </a:prstGeom>
              <a:solidFill>
                <a:srgbClr val="0099CC"/>
              </a:solidFill>
              <a:ln w="25400" cap="flat" cmpd="sng" algn="ctr">
                <a:noFill/>
                <a:prstDash val="solid"/>
              </a:ln>
              <a:effectLst/>
            </p:spPr>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039307" eaLnBrk="1" fontAlgn="auto" latinLnBrk="0" hangingPunct="1">
                  <a:lnSpc>
                    <a:spcPct val="100000"/>
                  </a:lnSpc>
                  <a:spcBef>
                    <a:spcPts val="0"/>
                  </a:spcBef>
                  <a:spcAft>
                    <a:spcPts val="0"/>
                  </a:spcAft>
                  <a:buClrTx/>
                  <a:buSzTx/>
                  <a:buFontTx/>
                  <a:buNone/>
                  <a:tabLst/>
                  <a:defRPr/>
                </a:pPr>
                <a:r>
                  <a:rPr kumimoji="1" lang="en-SG" sz="2000" b="1" kern="0" dirty="0">
                    <a:solidFill>
                      <a:srgbClr val="FFFFFF"/>
                    </a:solidFill>
                    <a:latin typeface="Arial"/>
                  </a:rPr>
                  <a:t>Jul–Dec</a:t>
                </a:r>
                <a:r>
                  <a:rPr kumimoji="1" lang="en-SG" sz="2000" b="1" i="0" u="none" strike="noStrike" kern="0" cap="none" spc="0" normalizeH="0" baseline="0" noProof="0" dirty="0">
                    <a:ln>
                      <a:noFill/>
                    </a:ln>
                    <a:solidFill>
                      <a:srgbClr val="FFFFFF"/>
                    </a:solidFill>
                    <a:effectLst/>
                    <a:uLnTx/>
                    <a:uFillTx/>
                    <a:latin typeface="Arial"/>
                    <a:ea typeface="+mn-ea"/>
                    <a:cs typeface="+mn-cs"/>
                  </a:rPr>
                  <a:t> 2025</a:t>
                </a:r>
              </a:p>
            </p:txBody>
          </p:sp>
        </p:grpSp>
      </p:grpSp>
      <p:pic>
        <p:nvPicPr>
          <p:cNvPr id="54" name="Graphic 53">
            <a:extLst>
              <a:ext uri="{FF2B5EF4-FFF2-40B4-BE49-F238E27FC236}">
                <a16:creationId xmlns:a16="http://schemas.microsoft.com/office/drawing/2014/main" id="{5FF30297-0333-6AD4-FD8B-B4CD03C168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8082" y="2546468"/>
            <a:ext cx="716345" cy="576190"/>
          </a:xfrm>
          <a:prstGeom prst="rect">
            <a:avLst/>
          </a:prstGeom>
        </p:spPr>
      </p:pic>
      <p:pic>
        <p:nvPicPr>
          <p:cNvPr id="6" name="Picture 5">
            <a:extLst>
              <a:ext uri="{FF2B5EF4-FFF2-40B4-BE49-F238E27FC236}">
                <a16:creationId xmlns:a16="http://schemas.microsoft.com/office/drawing/2014/main" id="{7F42AFFB-972A-2668-EF1F-5543F0404C7D}"/>
              </a:ext>
            </a:extLst>
          </p:cNvPr>
          <p:cNvPicPr>
            <a:picLocks noChangeAspect="1"/>
          </p:cNvPicPr>
          <p:nvPr/>
        </p:nvPicPr>
        <p:blipFill>
          <a:blip r:embed="rId6"/>
          <a:stretch>
            <a:fillRect/>
          </a:stretch>
        </p:blipFill>
        <p:spPr>
          <a:xfrm>
            <a:off x="5438646" y="4060925"/>
            <a:ext cx="1305265" cy="1878822"/>
          </a:xfrm>
          <a:prstGeom prst="rect">
            <a:avLst/>
          </a:prstGeom>
          <a:ln>
            <a:solidFill>
              <a:schemeClr val="tx1"/>
            </a:solidFill>
          </a:ln>
        </p:spPr>
      </p:pic>
    </p:spTree>
    <p:extLst>
      <p:ext uri="{BB962C8B-B14F-4D97-AF65-F5344CB8AC3E}">
        <p14:creationId xmlns:p14="http://schemas.microsoft.com/office/powerpoint/2010/main" val="54500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0F90-512F-F83B-5D61-B06E762207A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E1D1E9C-9692-4F3B-CDA5-6B862E61171B}"/>
              </a:ext>
            </a:extLst>
          </p:cNvPr>
          <p:cNvSpPr>
            <a:spLocks noGrp="1"/>
          </p:cNvSpPr>
          <p:nvPr>
            <p:ph type="title"/>
          </p:nvPr>
        </p:nvSpPr>
        <p:spPr/>
        <p:txBody>
          <a:bodyPr/>
          <a:lstStyle/>
          <a:p>
            <a:r>
              <a:rPr lang="en-US" sz="2800" dirty="0"/>
              <a:t>An expert-led, Asia-specific OSD Practical Guide</a:t>
            </a:r>
          </a:p>
        </p:txBody>
      </p:sp>
      <p:sp>
        <p:nvSpPr>
          <p:cNvPr id="2" name="Footer Placeholder 4">
            <a:extLst>
              <a:ext uri="{FF2B5EF4-FFF2-40B4-BE49-F238E27FC236}">
                <a16:creationId xmlns:a16="http://schemas.microsoft.com/office/drawing/2014/main" id="{C26C60F5-BADC-4991-430C-0CF4AD6378BC}"/>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p>
        </p:txBody>
      </p:sp>
      <p:sp>
        <p:nvSpPr>
          <p:cNvPr id="8" name="Content Placeholder 9">
            <a:extLst>
              <a:ext uri="{FF2B5EF4-FFF2-40B4-BE49-F238E27FC236}">
                <a16:creationId xmlns:a16="http://schemas.microsoft.com/office/drawing/2014/main" id="{282BF491-1709-B7A9-2ADD-EF5D57CA4757}"/>
              </a:ext>
            </a:extLst>
          </p:cNvPr>
          <p:cNvSpPr>
            <a:spLocks noGrp="1"/>
          </p:cNvSpPr>
          <p:nvPr>
            <p:ph idx="1"/>
          </p:nvPr>
        </p:nvSpPr>
        <p:spPr>
          <a:xfrm>
            <a:off x="7206559" y="2524124"/>
            <a:ext cx="4506016" cy="3177077"/>
          </a:xfrm>
        </p:spPr>
        <p:txBody>
          <a:bodyPr/>
          <a:lstStyle/>
          <a:p>
            <a:pPr marL="285750" indent="-285750">
              <a:buClr>
                <a:srgbClr val="111111"/>
              </a:buClr>
              <a:buFont typeface="Arial" panose="020B0604020202020204" pitchFamily="34" charset="0"/>
              <a:buChar char="•"/>
            </a:pPr>
            <a:r>
              <a:rPr lang="en-US" sz="2000" b="1" dirty="0">
                <a:solidFill>
                  <a:schemeClr val="tx2"/>
                </a:solidFill>
              </a:rPr>
              <a:t>Simple 3-step approach </a:t>
            </a:r>
            <a:r>
              <a:rPr lang="en-US" sz="2000" dirty="0"/>
              <a:t>to screening and managing OSD in glaucoma patients</a:t>
            </a:r>
          </a:p>
          <a:p>
            <a:pPr marL="285750" indent="-285750">
              <a:buClr>
                <a:srgbClr val="111111"/>
              </a:buClr>
              <a:buFont typeface="Arial" panose="020B0604020202020204" pitchFamily="34" charset="0"/>
              <a:buChar char="•"/>
            </a:pPr>
            <a:r>
              <a:rPr lang="en-US" sz="2000" dirty="0"/>
              <a:t>Intended to represent the collective practices of ophthalmologists in </a:t>
            </a:r>
            <a:r>
              <a:rPr lang="en-US" sz="2000" b="1" dirty="0">
                <a:solidFill>
                  <a:schemeClr val="tx2"/>
                </a:solidFill>
              </a:rPr>
              <a:t>Asia</a:t>
            </a:r>
          </a:p>
          <a:p>
            <a:pPr marL="285750" indent="-285750">
              <a:buClr>
                <a:srgbClr val="111111"/>
              </a:buClr>
              <a:buFont typeface="Arial" panose="020B0604020202020204" pitchFamily="34" charset="0"/>
              <a:buChar char="•"/>
            </a:pPr>
            <a:r>
              <a:rPr lang="en-US" sz="2000" dirty="0"/>
              <a:t>Provides guidance from experts with </a:t>
            </a:r>
            <a:r>
              <a:rPr lang="en-US" sz="2000" b="1" dirty="0">
                <a:solidFill>
                  <a:schemeClr val="tx2"/>
                </a:solidFill>
              </a:rPr>
              <a:t>flexibility to adapt </a:t>
            </a:r>
            <a:r>
              <a:rPr lang="en-US" sz="2000" dirty="0"/>
              <a:t>according to local clinic settings</a:t>
            </a:r>
          </a:p>
          <a:p>
            <a:pPr marL="285750" indent="-285750">
              <a:buClr>
                <a:srgbClr val="111111"/>
              </a:buClr>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8141E1B6-27D7-6DF5-B660-CBB6CA91C513}"/>
              </a:ext>
            </a:extLst>
          </p:cNvPr>
          <p:cNvPicPr>
            <a:picLocks noChangeAspect="1"/>
          </p:cNvPicPr>
          <p:nvPr/>
        </p:nvPicPr>
        <p:blipFill>
          <a:blip r:embed="rId2"/>
          <a:stretch>
            <a:fillRect/>
          </a:stretch>
        </p:blipFill>
        <p:spPr>
          <a:xfrm>
            <a:off x="479425" y="1429003"/>
            <a:ext cx="3173138" cy="4567473"/>
          </a:xfrm>
          <a:prstGeom prst="rect">
            <a:avLst/>
          </a:prstGeom>
          <a:ln>
            <a:solidFill>
              <a:schemeClr val="tx1"/>
            </a:solidFill>
          </a:ln>
        </p:spPr>
      </p:pic>
      <p:pic>
        <p:nvPicPr>
          <p:cNvPr id="4" name="Picture 3">
            <a:extLst>
              <a:ext uri="{FF2B5EF4-FFF2-40B4-BE49-F238E27FC236}">
                <a16:creationId xmlns:a16="http://schemas.microsoft.com/office/drawing/2014/main" id="{1D07FEBF-879F-7C91-8120-3FABB67EB1A9}"/>
              </a:ext>
            </a:extLst>
          </p:cNvPr>
          <p:cNvPicPr>
            <a:picLocks noChangeAspect="1"/>
          </p:cNvPicPr>
          <p:nvPr/>
        </p:nvPicPr>
        <p:blipFill>
          <a:blip r:embed="rId3"/>
          <a:stretch>
            <a:fillRect/>
          </a:stretch>
        </p:blipFill>
        <p:spPr>
          <a:xfrm>
            <a:off x="3846135" y="1429002"/>
            <a:ext cx="3166851" cy="4567473"/>
          </a:xfrm>
          <a:prstGeom prst="rect">
            <a:avLst/>
          </a:prstGeom>
          <a:ln>
            <a:solidFill>
              <a:schemeClr val="tx1"/>
            </a:solidFill>
          </a:ln>
        </p:spPr>
      </p:pic>
    </p:spTree>
    <p:extLst>
      <p:ext uri="{BB962C8B-B14F-4D97-AF65-F5344CB8AC3E}">
        <p14:creationId xmlns:p14="http://schemas.microsoft.com/office/powerpoint/2010/main" val="313301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185E8F-D3AC-EC00-A327-2C8E5322DA9A}"/>
              </a:ext>
            </a:extLst>
          </p:cNvPr>
          <p:cNvSpPr>
            <a:spLocks noGrp="1"/>
          </p:cNvSpPr>
          <p:nvPr>
            <p:ph type="body" sz="quarter" idx="11"/>
          </p:nvPr>
        </p:nvSpPr>
        <p:spPr/>
        <p:txBody>
          <a:bodyPr/>
          <a:lstStyle/>
          <a:p>
            <a:r>
              <a:rPr lang="en-US" dirty="0"/>
              <a:t>Epidemiology and Etiology of OSD</a:t>
            </a:r>
          </a:p>
        </p:txBody>
      </p:sp>
      <p:sp>
        <p:nvSpPr>
          <p:cNvPr id="6" name="Text Placeholder 5">
            <a:extLst>
              <a:ext uri="{FF2B5EF4-FFF2-40B4-BE49-F238E27FC236}">
                <a16:creationId xmlns:a16="http://schemas.microsoft.com/office/drawing/2014/main" id="{46CC2800-63B4-2E90-084F-1AAEE243E935}"/>
              </a:ext>
            </a:extLst>
          </p:cNvPr>
          <p:cNvSpPr>
            <a:spLocks noGrp="1"/>
          </p:cNvSpPr>
          <p:nvPr>
            <p:ph type="body" sz="quarter" idx="12"/>
          </p:nvPr>
        </p:nvSpPr>
        <p:spPr/>
        <p:txBody>
          <a:bodyPr/>
          <a:lstStyle/>
          <a:p>
            <a:r>
              <a:rPr lang="en-US"/>
              <a:t>1</a:t>
            </a:r>
          </a:p>
        </p:txBody>
      </p:sp>
    </p:spTree>
    <p:extLst>
      <p:ext uri="{BB962C8B-B14F-4D97-AF65-F5344CB8AC3E}">
        <p14:creationId xmlns:p14="http://schemas.microsoft.com/office/powerpoint/2010/main" val="291005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997E-91B5-8D88-1758-C12AFE82715C}"/>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37E331A-AF61-C862-4F95-4AD8263094E5}"/>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pic>
        <p:nvPicPr>
          <p:cNvPr id="7" name="Picture 6">
            <a:extLst>
              <a:ext uri="{FF2B5EF4-FFF2-40B4-BE49-F238E27FC236}">
                <a16:creationId xmlns:a16="http://schemas.microsoft.com/office/drawing/2014/main" id="{B0C7B9E9-B01E-8FA6-6EBE-0AF502C14770}"/>
              </a:ext>
            </a:extLst>
          </p:cNvPr>
          <p:cNvPicPr>
            <a:picLocks noChangeAspect="1"/>
          </p:cNvPicPr>
          <p:nvPr/>
        </p:nvPicPr>
        <p:blipFill>
          <a:blip r:embed="rId2"/>
          <a:stretch>
            <a:fillRect/>
          </a:stretch>
        </p:blipFill>
        <p:spPr>
          <a:xfrm>
            <a:off x="8105230" y="1137037"/>
            <a:ext cx="3412222" cy="4911615"/>
          </a:xfrm>
          <a:prstGeom prst="rect">
            <a:avLst/>
          </a:prstGeom>
          <a:ln>
            <a:solidFill>
              <a:schemeClr val="tx1"/>
            </a:solidFill>
          </a:ln>
        </p:spPr>
      </p:pic>
      <p:sp>
        <p:nvSpPr>
          <p:cNvPr id="9" name="Title 8">
            <a:extLst>
              <a:ext uri="{FF2B5EF4-FFF2-40B4-BE49-F238E27FC236}">
                <a16:creationId xmlns:a16="http://schemas.microsoft.com/office/drawing/2014/main" id="{739F837B-5495-E235-F4F6-D35FBF04D9AE}"/>
              </a:ext>
            </a:extLst>
          </p:cNvPr>
          <p:cNvSpPr>
            <a:spLocks noGrp="1"/>
          </p:cNvSpPr>
          <p:nvPr>
            <p:ph type="title"/>
          </p:nvPr>
        </p:nvSpPr>
        <p:spPr/>
        <p:txBody>
          <a:bodyPr/>
          <a:lstStyle/>
          <a:p>
            <a:r>
              <a:rPr lang="en-US" sz="2800"/>
              <a:t>Step 1: Assess key symptoms and risk factors</a:t>
            </a:r>
          </a:p>
        </p:txBody>
      </p:sp>
      <p:sp>
        <p:nvSpPr>
          <p:cNvPr id="2" name="Footer Placeholder 4">
            <a:extLst>
              <a:ext uri="{FF2B5EF4-FFF2-40B4-BE49-F238E27FC236}">
                <a16:creationId xmlns:a16="http://schemas.microsoft.com/office/drawing/2014/main" id="{24F38F34-3C26-9529-2529-037F0E6EE2B6}"/>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p>
        </p:txBody>
      </p:sp>
      <p:sp>
        <p:nvSpPr>
          <p:cNvPr id="4" name="Rectangle 3">
            <a:extLst>
              <a:ext uri="{FF2B5EF4-FFF2-40B4-BE49-F238E27FC236}">
                <a16:creationId xmlns:a16="http://schemas.microsoft.com/office/drawing/2014/main" id="{F25AEABF-C260-4D74-93B8-D3C186A26FC7}"/>
              </a:ext>
            </a:extLst>
          </p:cNvPr>
          <p:cNvSpPr/>
          <p:nvPr/>
        </p:nvSpPr>
        <p:spPr>
          <a:xfrm>
            <a:off x="8025190" y="1597035"/>
            <a:ext cx="3583326" cy="1055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30EC37C9-562B-5385-843A-DEB80529CBD3}"/>
              </a:ext>
            </a:extLst>
          </p:cNvPr>
          <p:cNvSpPr/>
          <p:nvPr/>
        </p:nvSpPr>
        <p:spPr>
          <a:xfrm>
            <a:off x="7450124" y="1459303"/>
            <a:ext cx="535046" cy="4502471"/>
          </a:xfrm>
          <a:prstGeom prst="rightBrace">
            <a:avLst>
              <a:gd name="adj1" fmla="val 8333"/>
              <a:gd name="adj2" fmla="val 11117"/>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067A628C-A403-999B-6B11-EA8633A72F10}"/>
              </a:ext>
            </a:extLst>
          </p:cNvPr>
          <p:cNvSpPr txBox="1"/>
          <p:nvPr/>
        </p:nvSpPr>
        <p:spPr>
          <a:xfrm>
            <a:off x="1365054" y="2207154"/>
            <a:ext cx="5860992" cy="584775"/>
          </a:xfrm>
          <a:prstGeom prst="rect">
            <a:avLst/>
          </a:prstGeom>
          <a:noFill/>
        </p:spPr>
        <p:txBody>
          <a:bodyPr wrap="square">
            <a:spAutoFit/>
          </a:bodyPr>
          <a:lstStyle/>
          <a:p>
            <a:pPr marL="72390" marR="0" lvl="0" defTabSz="1039307" eaLnBrk="1" fontAlgn="auto" latinLnBrk="0" hangingPunct="1">
              <a:lnSpc>
                <a:spcPct val="100000"/>
              </a:lnSpc>
              <a:spcBef>
                <a:spcPts val="270"/>
              </a:spcBef>
              <a:spcAft>
                <a:spcPts val="0"/>
              </a:spcAft>
              <a:buClrTx/>
              <a:buSzTx/>
              <a:tabLst>
                <a:tab pos="178435" algn="l"/>
              </a:tabLst>
              <a:defRPr/>
            </a:pPr>
            <a:r>
              <a:rPr kumimoji="1" lang="en-US" sz="1600" b="0" i="0" u="none" strike="noStrike" kern="0" cap="none" spc="0" normalizeH="0" baseline="0" noProof="0" dirty="0">
                <a:ln>
                  <a:noFill/>
                </a:ln>
                <a:effectLst/>
                <a:uLnTx/>
                <a:uFillTx/>
                <a:cs typeface="Arial"/>
              </a:rPr>
              <a:t>Observe patient for </a:t>
            </a:r>
            <a:r>
              <a:rPr kumimoji="1" lang="en-US" sz="1600" i="0" u="none" strike="noStrike" kern="0" cap="none" spc="0" normalizeH="0" baseline="0" noProof="0" dirty="0">
                <a:ln>
                  <a:noFill/>
                </a:ln>
                <a:effectLst/>
                <a:uLnTx/>
                <a:uFillTx/>
                <a:cs typeface="Arial"/>
              </a:rPr>
              <a:t>key symptoms and risk factors </a:t>
            </a:r>
            <a:r>
              <a:rPr kumimoji="1" lang="en-US" sz="1600" b="0" i="0" u="none" strike="noStrike" kern="0" cap="none" spc="0" normalizeH="0" baseline="0" noProof="0" dirty="0">
                <a:ln>
                  <a:noFill/>
                </a:ln>
                <a:effectLst/>
                <a:uLnTx/>
                <a:uFillTx/>
                <a:cs typeface="Arial"/>
              </a:rPr>
              <a:t>of OSD, ask questions if needed</a:t>
            </a:r>
          </a:p>
        </p:txBody>
      </p:sp>
      <p:sp>
        <p:nvSpPr>
          <p:cNvPr id="21" name="Oval 20">
            <a:extLst>
              <a:ext uri="{FF2B5EF4-FFF2-40B4-BE49-F238E27FC236}">
                <a16:creationId xmlns:a16="http://schemas.microsoft.com/office/drawing/2014/main" id="{3A988FD6-6960-F8D4-E37F-AC929297E5CD}"/>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FC6B29D-43EE-F8AD-5F95-6E81FF47EF90}"/>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1</a:t>
            </a:r>
          </a:p>
        </p:txBody>
      </p:sp>
      <p:sp>
        <p:nvSpPr>
          <p:cNvPr id="23" name="TextBox 22">
            <a:extLst>
              <a:ext uri="{FF2B5EF4-FFF2-40B4-BE49-F238E27FC236}">
                <a16:creationId xmlns:a16="http://schemas.microsoft.com/office/drawing/2014/main" id="{101C166F-DCA4-1E31-DB22-21717031211C}"/>
              </a:ext>
            </a:extLst>
          </p:cNvPr>
          <p:cNvSpPr txBox="1"/>
          <p:nvPr/>
        </p:nvSpPr>
        <p:spPr>
          <a:xfrm>
            <a:off x="1683796" y="1625924"/>
            <a:ext cx="4964654"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Assess Key Symptoms and Risk Factors</a:t>
            </a:r>
          </a:p>
        </p:txBody>
      </p:sp>
      <p:graphicFrame>
        <p:nvGraphicFramePr>
          <p:cNvPr id="25" name="Table 24">
            <a:extLst>
              <a:ext uri="{FF2B5EF4-FFF2-40B4-BE49-F238E27FC236}">
                <a16:creationId xmlns:a16="http://schemas.microsoft.com/office/drawing/2014/main" id="{52488B00-36D5-B21F-5DE6-406A5DF7B6AB}"/>
              </a:ext>
            </a:extLst>
          </p:cNvPr>
          <p:cNvGraphicFramePr>
            <a:graphicFrameLocks noGrp="1"/>
          </p:cNvGraphicFramePr>
          <p:nvPr>
            <p:extLst>
              <p:ext uri="{D42A27DB-BD31-4B8C-83A1-F6EECF244321}">
                <p14:modId xmlns:p14="http://schemas.microsoft.com/office/powerpoint/2010/main" val="3864908240"/>
              </p:ext>
            </p:extLst>
          </p:nvPr>
        </p:nvGraphicFramePr>
        <p:xfrm>
          <a:off x="812793" y="2945241"/>
          <a:ext cx="6517271" cy="1602232"/>
        </p:xfrm>
        <a:graphic>
          <a:graphicData uri="http://schemas.openxmlformats.org/drawingml/2006/table">
            <a:tbl>
              <a:tblPr firstRow="1" firstCol="1" bandRow="1"/>
              <a:tblGrid>
                <a:gridCol w="2701933">
                  <a:extLst>
                    <a:ext uri="{9D8B030D-6E8A-4147-A177-3AD203B41FA5}">
                      <a16:colId xmlns:a16="http://schemas.microsoft.com/office/drawing/2014/main" val="3129545241"/>
                    </a:ext>
                  </a:extLst>
                </a:gridCol>
                <a:gridCol w="3815338">
                  <a:extLst>
                    <a:ext uri="{9D8B030D-6E8A-4147-A177-3AD203B41FA5}">
                      <a16:colId xmlns:a16="http://schemas.microsoft.com/office/drawing/2014/main" val="2309262593"/>
                    </a:ext>
                  </a:extLst>
                </a:gridCol>
              </a:tblGrid>
              <a:tr h="2513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71755" indent="0" algn="ctr">
                        <a:lnSpc>
                          <a:spcPct val="105000"/>
                        </a:lnSpc>
                        <a:spcBef>
                          <a:spcPts val="0"/>
                        </a:spcBef>
                        <a:spcAft>
                          <a:spcPts val="0"/>
                        </a:spcAft>
                      </a:pPr>
                      <a:r>
                        <a:rPr lang="it-IT" sz="1600" b="1" baseline="0" dirty="0">
                          <a:solidFill>
                            <a:schemeClr val="tx2"/>
                          </a:solidFill>
                          <a:effectLst/>
                          <a:latin typeface="+mj-lt"/>
                          <a:ea typeface="SimSun" panose="02010600030101010101" pitchFamily="2" charset="-122"/>
                          <a:cs typeface="Times New Roman" panose="02020603050405020304" pitchFamily="18" charset="0"/>
                        </a:rPr>
                        <a:t>Key Symptoms</a:t>
                      </a:r>
                    </a:p>
                  </a:txBody>
                  <a:tcPr marL="68580" marR="68580" marT="36195" marB="36195"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71755" indent="0" algn="ctr">
                        <a:lnSpc>
                          <a:spcPct val="105000"/>
                        </a:lnSpc>
                        <a:spcBef>
                          <a:spcPts val="0"/>
                        </a:spcBef>
                        <a:spcAft>
                          <a:spcPts val="0"/>
                        </a:spcAft>
                      </a:pPr>
                      <a:r>
                        <a:rPr lang="it-IT" sz="1600" b="1" baseline="0" dirty="0">
                          <a:solidFill>
                            <a:schemeClr val="tx2"/>
                          </a:solidFill>
                          <a:effectLst/>
                          <a:latin typeface="+mj-lt"/>
                          <a:ea typeface="SimSun" panose="02010600030101010101" pitchFamily="2" charset="-122"/>
                          <a:cs typeface="Times New Roman" panose="02020603050405020304" pitchFamily="18" charset="0"/>
                        </a:rPr>
                        <a:t>Key Risk Factors</a:t>
                      </a:r>
                    </a:p>
                  </a:txBody>
                  <a:tcPr marL="68580" marR="68580" marT="36195" marB="361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7355740"/>
                  </a:ext>
                </a:extLst>
              </a:tr>
              <a:tr h="4475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71755" indent="-342900" algn="l">
                        <a:lnSpc>
                          <a:spcPct val="105000"/>
                        </a:lnSpc>
                        <a:spcBef>
                          <a:spcPts val="0"/>
                        </a:spcBef>
                        <a:spcAft>
                          <a:spcPts val="0"/>
                        </a:spcAft>
                        <a:buFont typeface="+mj-lt"/>
                        <a:buAutoNum type="arabicPeriod"/>
                      </a:pPr>
                      <a:r>
                        <a:rPr lang="en-US" sz="1600" dirty="0">
                          <a:effectLst/>
                          <a:latin typeface="+mj-lt"/>
                          <a:ea typeface="SimSun" panose="02010600030101010101" pitchFamily="2" charset="-122"/>
                          <a:cs typeface="Times New Roman" panose="02020603050405020304" pitchFamily="18" charset="0"/>
                        </a:rPr>
                        <a:t>Discomfort (such as stinging, burning, dryness, grittiness)</a:t>
                      </a:r>
                    </a:p>
                    <a:p>
                      <a:pPr marL="342900" marR="71755" indent="-342900" algn="l">
                        <a:lnSpc>
                          <a:spcPct val="105000"/>
                        </a:lnSpc>
                        <a:spcBef>
                          <a:spcPts val="0"/>
                        </a:spcBef>
                        <a:spcAft>
                          <a:spcPts val="0"/>
                        </a:spcAft>
                        <a:buFont typeface="+mj-lt"/>
                        <a:buAutoNum type="arabicPeriod"/>
                      </a:pPr>
                      <a:r>
                        <a:rPr lang="en-US" sz="1600" dirty="0">
                          <a:effectLst/>
                          <a:latin typeface="+mj-lt"/>
                          <a:ea typeface="SimSun" panose="02010600030101010101" pitchFamily="2" charset="-122"/>
                          <a:cs typeface="Times New Roman" panose="02020603050405020304" pitchFamily="18" charset="0"/>
                        </a:rPr>
                        <a:t>Fluctuation of vision</a:t>
                      </a:r>
                    </a:p>
                  </a:txBody>
                  <a:tcPr marL="68580" marR="68580" marT="36195" marB="36195">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mj-lt"/>
                        <a:buAutoNum type="arabicPeriod"/>
                      </a:pPr>
                      <a:r>
                        <a:rPr lang="en-US" sz="1600" dirty="0"/>
                        <a:t>Older age</a:t>
                      </a:r>
                    </a:p>
                    <a:p>
                      <a:pPr marL="342900" indent="-342900" algn="l">
                        <a:buFont typeface="+mj-lt"/>
                        <a:buAutoNum type="arabicPeriod"/>
                      </a:pPr>
                      <a:r>
                        <a:rPr lang="en-US" sz="1600" dirty="0"/>
                        <a:t>Pre-existing OSD or previous history of OSD</a:t>
                      </a:r>
                    </a:p>
                    <a:p>
                      <a:pPr marL="342900" indent="-342900" algn="l">
                        <a:buFont typeface="+mj-lt"/>
                        <a:buAutoNum type="arabicPeriod"/>
                      </a:pPr>
                      <a:r>
                        <a:rPr lang="en-US" sz="1600" dirty="0"/>
                        <a:t>Autoimmune or systemic disease</a:t>
                      </a:r>
                    </a:p>
                    <a:p>
                      <a:pPr marL="342900" indent="-342900" algn="l">
                        <a:buFont typeface="+mj-lt"/>
                        <a:buAutoNum type="arabicPeriod"/>
                      </a:pPr>
                      <a:r>
                        <a:rPr lang="en-US" sz="1600" dirty="0"/>
                        <a:t>Use of multiple preserved eye drops</a:t>
                      </a:r>
                    </a:p>
                  </a:txBody>
                  <a:tcPr marL="68580" marR="68580" marT="36195" marB="361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8231359"/>
                  </a:ext>
                </a:extLst>
              </a:tr>
            </a:tbl>
          </a:graphicData>
        </a:graphic>
      </p:graphicFrame>
      <p:grpSp>
        <p:nvGrpSpPr>
          <p:cNvPr id="3" name="Group 2">
            <a:extLst>
              <a:ext uri="{FF2B5EF4-FFF2-40B4-BE49-F238E27FC236}">
                <a16:creationId xmlns:a16="http://schemas.microsoft.com/office/drawing/2014/main" id="{3F465153-B717-715F-A09D-7A65DA170394}"/>
              </a:ext>
            </a:extLst>
          </p:cNvPr>
          <p:cNvGrpSpPr/>
          <p:nvPr/>
        </p:nvGrpSpPr>
        <p:grpSpPr>
          <a:xfrm>
            <a:off x="1373359" y="5000621"/>
            <a:ext cx="5019674" cy="633580"/>
            <a:chOff x="1373359" y="5272432"/>
            <a:chExt cx="5019674" cy="633580"/>
          </a:xfrm>
        </p:grpSpPr>
        <p:sp>
          <p:nvSpPr>
            <p:cNvPr id="10" name="Round Single Corner Rectangle 3">
              <a:extLst>
                <a:ext uri="{FF2B5EF4-FFF2-40B4-BE49-F238E27FC236}">
                  <a16:creationId xmlns:a16="http://schemas.microsoft.com/office/drawing/2014/main" id="{594535F0-193D-88A0-21AA-E44649E38635}"/>
                </a:ext>
              </a:extLst>
            </p:cNvPr>
            <p:cNvSpPr/>
            <p:nvPr/>
          </p:nvSpPr>
          <p:spPr>
            <a:xfrm>
              <a:off x="1373359" y="5272432"/>
              <a:ext cx="5019674" cy="633580"/>
            </a:xfrm>
            <a:prstGeom prst="roundRect">
              <a:avLst>
                <a:gd name="adj" fmla="val 44446"/>
              </a:avLst>
            </a:prstGeom>
            <a:solidFill>
              <a:schemeClr val="accent1"/>
            </a:solidFill>
            <a:ln w="25400" cap="flat" cmpd="sng" algn="ctr">
              <a:noFill/>
              <a:prstDash val="solid"/>
            </a:ln>
            <a:effectLst/>
          </p:spPr>
          <p:txBody>
            <a:bodyPr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8A67C"/>
                </a:solidFill>
                <a:effectLst/>
                <a:uLnTx/>
                <a:uFillTx/>
                <a:latin typeface="Arial"/>
                <a:ea typeface="+mn-ea"/>
                <a:cs typeface="+mn-cs"/>
              </a:endParaRPr>
            </a:p>
          </p:txBody>
        </p:sp>
        <p:sp>
          <p:nvSpPr>
            <p:cNvPr id="27" name="TextBox 26">
              <a:extLst>
                <a:ext uri="{FF2B5EF4-FFF2-40B4-BE49-F238E27FC236}">
                  <a16:creationId xmlns:a16="http://schemas.microsoft.com/office/drawing/2014/main" id="{9CD8825B-AC8D-0E6C-00EE-94619ED50B56}"/>
                </a:ext>
              </a:extLst>
            </p:cNvPr>
            <p:cNvSpPr txBox="1"/>
            <p:nvPr/>
          </p:nvSpPr>
          <p:spPr>
            <a:xfrm>
              <a:off x="1498315" y="5332392"/>
              <a:ext cx="4773297" cy="523218"/>
            </a:xfrm>
            <a:prstGeom prst="rect">
              <a:avLst/>
            </a:prstGeom>
            <a:noFill/>
            <a:ln>
              <a:noFill/>
            </a:ln>
          </p:spPr>
          <p:txBody>
            <a:bodyPr wrap="square" lIns="91437" tIns="45719" rIns="91437" bIns="45719" anchor="t">
              <a:spAutoFit/>
            </a:bodyPr>
            <a:lstStyle/>
            <a:p>
              <a:pPr marL="0" marR="0" lvl="0" indent="0" algn="ctr" defTabSz="914309" rtl="0" eaLnBrk="0" fontAlgn="base" latinLnBrk="0" hangingPunct="0">
                <a:lnSpc>
                  <a:spcPct val="100000"/>
                </a:lnSpc>
                <a:spcBef>
                  <a:spcPct val="0"/>
                </a:spcBef>
                <a:spcAft>
                  <a:spcPct val="0"/>
                </a:spcAft>
                <a:buClrTx/>
                <a:buSzTx/>
                <a:buFontTx/>
                <a:buNone/>
                <a:tabLst/>
                <a:defRPr/>
              </a:pPr>
              <a:r>
                <a:rPr kumimoji="0" lang="en-US" sz="1400" b="1" i="1" dirty="0">
                  <a:solidFill>
                    <a:schemeClr val="bg1"/>
                  </a:solidFill>
                  <a:latin typeface="Arial" panose="020B0604020202020204"/>
                  <a:ea typeface="游ゴシック"/>
                </a:rPr>
                <a:t>If patient shows </a:t>
              </a:r>
              <a:r>
                <a:rPr kumimoji="0" lang="en-US" sz="1400" b="1" i="1" u="sng" dirty="0">
                  <a:solidFill>
                    <a:schemeClr val="bg1"/>
                  </a:solidFill>
                  <a:latin typeface="Arial" panose="020B0604020202020204"/>
                  <a:ea typeface="游ゴシック"/>
                </a:rPr>
                <a:t>any</a:t>
              </a:r>
              <a:r>
                <a:rPr kumimoji="0" lang="en-US" sz="1400" b="1" i="1" dirty="0">
                  <a:solidFill>
                    <a:schemeClr val="bg1"/>
                  </a:solidFill>
                  <a:latin typeface="Arial" panose="020B0604020202020204"/>
                  <a:ea typeface="游ゴシック"/>
                </a:rPr>
                <a:t> symptoms </a:t>
              </a:r>
              <a:r>
                <a:rPr kumimoji="0" lang="en-US" sz="1400" b="1" i="1" u="sng" dirty="0">
                  <a:solidFill>
                    <a:schemeClr val="bg1"/>
                  </a:solidFill>
                  <a:latin typeface="Arial" panose="020B0604020202020204"/>
                  <a:ea typeface="游ゴシック"/>
                </a:rPr>
                <a:t>or</a:t>
              </a:r>
              <a:r>
                <a:rPr kumimoji="0" lang="en-US" sz="1400" b="1" i="1" dirty="0">
                  <a:solidFill>
                    <a:schemeClr val="bg1"/>
                  </a:solidFill>
                  <a:latin typeface="Arial" panose="020B0604020202020204"/>
                  <a:ea typeface="游ゴシック"/>
                </a:rPr>
                <a:t> risk factors of OSD </a:t>
              </a:r>
              <a:r>
                <a:rPr kumimoji="0" lang="en-US" sz="1400" b="1" i="1" u="sng" dirty="0">
                  <a:solidFill>
                    <a:schemeClr val="bg1"/>
                  </a:solidFill>
                  <a:latin typeface="Arial" panose="020B0604020202020204"/>
                  <a:ea typeface="游ゴシック"/>
                </a:rPr>
                <a:t>or</a:t>
              </a:r>
              <a:r>
                <a:rPr kumimoji="0" lang="en-US" sz="1400" b="1" i="1" dirty="0">
                  <a:solidFill>
                    <a:schemeClr val="bg1"/>
                  </a:solidFill>
                  <a:latin typeface="Arial" panose="020B0604020202020204"/>
                  <a:ea typeface="游ゴシック"/>
                </a:rPr>
                <a:t> clinician suspicion of OSD, proceed to Step 2</a:t>
              </a:r>
            </a:p>
          </p:txBody>
        </p:sp>
      </p:grpSp>
    </p:spTree>
    <p:extLst>
      <p:ext uri="{BB962C8B-B14F-4D97-AF65-F5344CB8AC3E}">
        <p14:creationId xmlns:p14="http://schemas.microsoft.com/office/powerpoint/2010/main" val="216248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FDF19-C100-5ED4-E29C-FCB2F6FF4F65}"/>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750A73-1C87-4E2C-CA1E-3C3F2A8AAABA}"/>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pic>
        <p:nvPicPr>
          <p:cNvPr id="11" name="Picture 10">
            <a:extLst>
              <a:ext uri="{FF2B5EF4-FFF2-40B4-BE49-F238E27FC236}">
                <a16:creationId xmlns:a16="http://schemas.microsoft.com/office/drawing/2014/main" id="{C72FCAAD-B538-463B-EB52-EEF3BD242ACF}"/>
              </a:ext>
            </a:extLst>
          </p:cNvPr>
          <p:cNvPicPr>
            <a:picLocks noChangeAspect="1"/>
          </p:cNvPicPr>
          <p:nvPr/>
        </p:nvPicPr>
        <p:blipFill>
          <a:blip r:embed="rId2"/>
          <a:stretch>
            <a:fillRect/>
          </a:stretch>
        </p:blipFill>
        <p:spPr>
          <a:xfrm>
            <a:off x="8105230" y="1137037"/>
            <a:ext cx="3412222" cy="4911615"/>
          </a:xfrm>
          <a:prstGeom prst="rect">
            <a:avLst/>
          </a:prstGeom>
          <a:ln>
            <a:solidFill>
              <a:schemeClr val="tx1"/>
            </a:solidFill>
          </a:ln>
        </p:spPr>
      </p:pic>
      <p:sp>
        <p:nvSpPr>
          <p:cNvPr id="9" name="Title 8">
            <a:extLst>
              <a:ext uri="{FF2B5EF4-FFF2-40B4-BE49-F238E27FC236}">
                <a16:creationId xmlns:a16="http://schemas.microsoft.com/office/drawing/2014/main" id="{2FC706E6-E5E9-DA84-941F-4EAD72C73821}"/>
              </a:ext>
            </a:extLst>
          </p:cNvPr>
          <p:cNvSpPr>
            <a:spLocks noGrp="1"/>
          </p:cNvSpPr>
          <p:nvPr>
            <p:ph type="title"/>
          </p:nvPr>
        </p:nvSpPr>
        <p:spPr/>
        <p:txBody>
          <a:bodyPr/>
          <a:lstStyle/>
          <a:p>
            <a:r>
              <a:rPr lang="en-US" sz="2800" dirty="0"/>
              <a:t>Step 2: Slit-lamp examination and staining</a:t>
            </a:r>
          </a:p>
        </p:txBody>
      </p:sp>
      <p:sp>
        <p:nvSpPr>
          <p:cNvPr id="2" name="Footer Placeholder 4">
            <a:extLst>
              <a:ext uri="{FF2B5EF4-FFF2-40B4-BE49-F238E27FC236}">
                <a16:creationId xmlns:a16="http://schemas.microsoft.com/office/drawing/2014/main" id="{B0C5DF25-D5F0-B821-19BF-0FE27544AAFA}"/>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a:solidFill>
                  <a:srgbClr val="000000"/>
                </a:solidFill>
                <a:latin typeface="Arial" panose="020B0604020202020204" pitchFamily="34" charset="0"/>
                <a:cs typeface="Arial" panose="020B0604020202020204" pitchFamily="34" charset="0"/>
              </a:rPr>
              <a:t>CFS: corneal fluorescein staining</a:t>
            </a:r>
            <a:r>
              <a:rPr kumimoji="1" lang="en-US" altLang="ja-JP">
                <a:solidFill>
                  <a:srgbClr val="333333"/>
                </a:solidFill>
                <a:ea typeface="メイリオ" pitchFamily="50" charset="-128"/>
                <a:cs typeface="Arial" pitchFamily="34" charset="0"/>
              </a:rPr>
              <a:t>; </a:t>
            </a:r>
            <a:r>
              <a:rPr lang="en-US">
                <a:solidFill>
                  <a:srgbClr val="000000"/>
                </a:solidFill>
                <a:latin typeface="Arial" panose="020B0604020202020204" pitchFamily="34" charset="0"/>
                <a:cs typeface="Arial" panose="020B0604020202020204" pitchFamily="34" charset="0"/>
              </a:rPr>
              <a:t>F-TBUT: fluorescein tear film breakup time; </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p>
        </p:txBody>
      </p:sp>
      <p:sp>
        <p:nvSpPr>
          <p:cNvPr id="4" name="Rectangle 3">
            <a:extLst>
              <a:ext uri="{FF2B5EF4-FFF2-40B4-BE49-F238E27FC236}">
                <a16:creationId xmlns:a16="http://schemas.microsoft.com/office/drawing/2014/main" id="{64754093-FAA6-AAEA-C17B-7075EE2F658D}"/>
              </a:ext>
            </a:extLst>
          </p:cNvPr>
          <p:cNvSpPr/>
          <p:nvPr/>
        </p:nvSpPr>
        <p:spPr>
          <a:xfrm>
            <a:off x="8025190" y="2646791"/>
            <a:ext cx="3583326" cy="4922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81F0A231-9406-D687-07AD-92B801109B19}"/>
              </a:ext>
            </a:extLst>
          </p:cNvPr>
          <p:cNvSpPr/>
          <p:nvPr/>
        </p:nvSpPr>
        <p:spPr>
          <a:xfrm>
            <a:off x="7450124" y="1459303"/>
            <a:ext cx="535046" cy="4502471"/>
          </a:xfrm>
          <a:prstGeom prst="rightBrace">
            <a:avLst>
              <a:gd name="adj1" fmla="val 8333"/>
              <a:gd name="adj2" fmla="val 3263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44A5AF38-1973-F512-721D-580FF0597583}"/>
              </a:ext>
            </a:extLst>
          </p:cNvPr>
          <p:cNvSpPr txBox="1"/>
          <p:nvPr/>
        </p:nvSpPr>
        <p:spPr>
          <a:xfrm>
            <a:off x="1365054" y="2207154"/>
            <a:ext cx="5666367" cy="1115690"/>
          </a:xfrm>
          <a:prstGeom prst="rect">
            <a:avLst/>
          </a:prstGeom>
          <a:noFill/>
        </p:spPr>
        <p:txBody>
          <a:bodyPr wrap="square">
            <a:spAutoFit/>
          </a:bodyPr>
          <a:lstStyle/>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r>
              <a:rPr kumimoji="1" lang="en-US" sz="1600" b="0" i="0" u="none" strike="noStrike" kern="0" cap="none" spc="0" normalizeH="0" baseline="0" noProof="0" dirty="0">
                <a:ln>
                  <a:noFill/>
                </a:ln>
                <a:effectLst/>
                <a:uLnTx/>
                <a:uFillTx/>
                <a:cs typeface="Arial"/>
              </a:rPr>
              <a:t>Ideally all patients should undergo staining, but prioritize those with symptoms and/or risk factors</a:t>
            </a:r>
          </a:p>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r>
              <a:rPr kumimoji="1" lang="en-US" sz="1600" kern="0" dirty="0">
                <a:cs typeface="Arial"/>
              </a:rPr>
              <a:t>Perform </a:t>
            </a:r>
            <a:r>
              <a:rPr kumimoji="1" lang="en-US" sz="1600" b="1" kern="0" dirty="0">
                <a:solidFill>
                  <a:schemeClr val="tx2"/>
                </a:solidFill>
                <a:cs typeface="Arial"/>
              </a:rPr>
              <a:t>F-TBUT</a:t>
            </a:r>
            <a:r>
              <a:rPr kumimoji="1" lang="en-US" sz="1600" kern="0" dirty="0">
                <a:solidFill>
                  <a:srgbClr val="000000"/>
                </a:solidFill>
                <a:cs typeface="Arial"/>
              </a:rPr>
              <a:t> </a:t>
            </a:r>
            <a:r>
              <a:rPr kumimoji="1" lang="en-US" sz="1600" kern="0" dirty="0">
                <a:cs typeface="Arial"/>
              </a:rPr>
              <a:t>(&lt;5 seconds indicates OSD risk) </a:t>
            </a:r>
            <a:r>
              <a:rPr kumimoji="1" lang="en-US" sz="1600" b="1" u="sng" kern="0" dirty="0">
                <a:cs typeface="Arial"/>
              </a:rPr>
              <a:t>and/or</a:t>
            </a:r>
            <a:r>
              <a:rPr kumimoji="1" lang="en-US" sz="1600" b="1" kern="0" dirty="0">
                <a:cs typeface="Arial"/>
              </a:rPr>
              <a:t> </a:t>
            </a:r>
            <a:r>
              <a:rPr kumimoji="1" lang="en-US" sz="1600" b="1" kern="0" dirty="0">
                <a:solidFill>
                  <a:schemeClr val="tx2"/>
                </a:solidFill>
                <a:cs typeface="Arial"/>
              </a:rPr>
              <a:t>CFS staining</a:t>
            </a:r>
            <a:r>
              <a:rPr kumimoji="1" lang="en-US" sz="1600" kern="0" dirty="0">
                <a:solidFill>
                  <a:schemeClr val="tx2"/>
                </a:solidFill>
                <a:cs typeface="Arial"/>
              </a:rPr>
              <a:t> </a:t>
            </a:r>
            <a:r>
              <a:rPr kumimoji="1" lang="en-US" sz="1600" b="1" kern="0" dirty="0">
                <a:solidFill>
                  <a:schemeClr val="tx2"/>
                </a:solidFill>
                <a:cs typeface="Arial"/>
              </a:rPr>
              <a:t>with Modified Oxford scale</a:t>
            </a:r>
            <a:endParaRPr kumimoji="1" lang="en-US" sz="1600" b="1" i="0" u="none" strike="noStrike" kern="0" cap="none" spc="0" normalizeH="0" baseline="0" noProof="0" dirty="0">
              <a:ln>
                <a:noFill/>
              </a:ln>
              <a:solidFill>
                <a:schemeClr val="tx2"/>
              </a:solidFill>
              <a:effectLst/>
              <a:uLnTx/>
              <a:uFillTx/>
              <a:cs typeface="Arial"/>
            </a:endParaRPr>
          </a:p>
        </p:txBody>
      </p:sp>
      <p:sp>
        <p:nvSpPr>
          <p:cNvPr id="21" name="Oval 20">
            <a:extLst>
              <a:ext uri="{FF2B5EF4-FFF2-40B4-BE49-F238E27FC236}">
                <a16:creationId xmlns:a16="http://schemas.microsoft.com/office/drawing/2014/main" id="{46856EEF-C10F-B6E3-4BD1-B2BDF358F2C0}"/>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C1FD3329-E613-91EE-9B70-3E20C53CB13C}"/>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lang="en-US" sz="3600" b="1" kern="0" dirty="0"/>
              <a:t>2</a:t>
            </a:r>
            <a:endParaRPr kumimoji="0" lang="en-US" sz="3600" b="1" i="0" u="none" strike="noStrike" kern="0" cap="none" spc="0" normalizeH="0" baseline="0" noProof="0" dirty="0">
              <a:ln>
                <a:noFill/>
              </a:ln>
              <a:effectLst/>
              <a:uLnTx/>
              <a:uFillTx/>
            </a:endParaRPr>
          </a:p>
        </p:txBody>
      </p:sp>
      <p:sp>
        <p:nvSpPr>
          <p:cNvPr id="23" name="TextBox 22">
            <a:extLst>
              <a:ext uri="{FF2B5EF4-FFF2-40B4-BE49-F238E27FC236}">
                <a16:creationId xmlns:a16="http://schemas.microsoft.com/office/drawing/2014/main" id="{258F222A-EFD1-CFCA-F026-C1D33E6AA926}"/>
              </a:ext>
            </a:extLst>
          </p:cNvPr>
          <p:cNvSpPr txBox="1"/>
          <p:nvPr/>
        </p:nvSpPr>
        <p:spPr>
          <a:xfrm>
            <a:off x="1669443" y="1620497"/>
            <a:ext cx="4841716"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Slit-Lamp Examination and Staining</a:t>
            </a:r>
          </a:p>
        </p:txBody>
      </p:sp>
      <p:sp>
        <p:nvSpPr>
          <p:cNvPr id="6" name="Rectangle 5">
            <a:extLst>
              <a:ext uri="{FF2B5EF4-FFF2-40B4-BE49-F238E27FC236}">
                <a16:creationId xmlns:a16="http://schemas.microsoft.com/office/drawing/2014/main" id="{6344548E-64FA-2154-ED89-14D974C25BD7}"/>
              </a:ext>
            </a:extLst>
          </p:cNvPr>
          <p:cNvSpPr/>
          <p:nvPr/>
        </p:nvSpPr>
        <p:spPr>
          <a:xfrm>
            <a:off x="8125190" y="3878211"/>
            <a:ext cx="1735887" cy="16715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FB61-F752-BCE7-5249-C8CCB69DD90C}"/>
              </a:ext>
            </a:extLst>
          </p:cNvPr>
          <p:cNvPicPr>
            <a:picLocks noChangeAspect="1"/>
          </p:cNvPicPr>
          <p:nvPr/>
        </p:nvPicPr>
        <p:blipFill>
          <a:blip r:embed="rId3"/>
          <a:srcRect b="5733"/>
          <a:stretch>
            <a:fillRect/>
          </a:stretch>
        </p:blipFill>
        <p:spPr>
          <a:xfrm>
            <a:off x="2717357" y="3409454"/>
            <a:ext cx="2738827" cy="2618422"/>
          </a:xfrm>
          <a:prstGeom prst="rect">
            <a:avLst/>
          </a:prstGeom>
          <a:ln>
            <a:solidFill>
              <a:schemeClr val="accent1"/>
            </a:solidFill>
          </a:ln>
        </p:spPr>
      </p:pic>
    </p:spTree>
    <p:extLst>
      <p:ext uri="{BB962C8B-B14F-4D97-AF65-F5344CB8AC3E}">
        <p14:creationId xmlns:p14="http://schemas.microsoft.com/office/powerpoint/2010/main" val="281964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F0D11-12FE-732A-5129-9598F877ED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5A31FB-129A-2DE5-B97D-DCA53678EA3F}"/>
              </a:ext>
            </a:extLst>
          </p:cNvPr>
          <p:cNvPicPr>
            <a:picLocks noChangeAspect="1"/>
          </p:cNvPicPr>
          <p:nvPr/>
        </p:nvPicPr>
        <p:blipFill>
          <a:blip r:embed="rId2"/>
          <a:stretch>
            <a:fillRect/>
          </a:stretch>
        </p:blipFill>
        <p:spPr>
          <a:xfrm>
            <a:off x="8114213" y="1134419"/>
            <a:ext cx="3405461" cy="4911615"/>
          </a:xfrm>
          <a:prstGeom prst="rect">
            <a:avLst/>
          </a:prstGeom>
          <a:ln>
            <a:solidFill>
              <a:schemeClr val="tx1"/>
            </a:solidFill>
          </a:ln>
        </p:spPr>
      </p:pic>
      <p:sp>
        <p:nvSpPr>
          <p:cNvPr id="9" name="Title 8">
            <a:extLst>
              <a:ext uri="{FF2B5EF4-FFF2-40B4-BE49-F238E27FC236}">
                <a16:creationId xmlns:a16="http://schemas.microsoft.com/office/drawing/2014/main" id="{A4F4BD10-F164-1CC9-43A3-A3D9EA58325A}"/>
              </a:ext>
            </a:extLst>
          </p:cNvPr>
          <p:cNvSpPr>
            <a:spLocks noGrp="1"/>
          </p:cNvSpPr>
          <p:nvPr>
            <p:ph type="title"/>
          </p:nvPr>
        </p:nvSpPr>
        <p:spPr/>
        <p:txBody>
          <a:bodyPr/>
          <a:lstStyle/>
          <a:p>
            <a:r>
              <a:rPr lang="en-US" sz="2800" dirty="0"/>
              <a:t>Step 2: Supplementary information (F-TBUT and CFS)</a:t>
            </a:r>
          </a:p>
        </p:txBody>
      </p:sp>
      <p:sp>
        <p:nvSpPr>
          <p:cNvPr id="2" name="Footer Placeholder 4">
            <a:extLst>
              <a:ext uri="{FF2B5EF4-FFF2-40B4-BE49-F238E27FC236}">
                <a16:creationId xmlns:a16="http://schemas.microsoft.com/office/drawing/2014/main" id="{AB2EAA04-F706-78D0-3A95-5ED77E72AF6B}"/>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dirty="0">
                <a:solidFill>
                  <a:srgbClr val="333333"/>
                </a:solidFill>
                <a:latin typeface="Arial" panose="020B0604020202020204" pitchFamily="34" charset="0"/>
                <a:cs typeface="Arial" panose="020B0604020202020204" pitchFamily="34" charset="0"/>
              </a:rPr>
              <a:t>CFS: corneal fluorescein staining</a:t>
            </a:r>
            <a:r>
              <a:rPr kumimoji="1" lang="en-US" altLang="ja-JP" dirty="0">
                <a:solidFill>
                  <a:srgbClr val="333333"/>
                </a:solidFill>
                <a:ea typeface="メイリオ" pitchFamily="50" charset="-128"/>
                <a:cs typeface="Arial" pitchFamily="34" charset="0"/>
              </a:rPr>
              <a:t>; </a:t>
            </a:r>
            <a:r>
              <a:rPr lang="en-US" dirty="0">
                <a:solidFill>
                  <a:srgbClr val="333333"/>
                </a:solidFill>
                <a:latin typeface="Arial" panose="020B0604020202020204" pitchFamily="34" charset="0"/>
                <a:cs typeface="Arial" panose="020B0604020202020204" pitchFamily="34" charset="0"/>
              </a:rPr>
              <a:t>F-TBUT: fluorescein tear film breakup time;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p>
        </p:txBody>
      </p:sp>
      <p:sp>
        <p:nvSpPr>
          <p:cNvPr id="4" name="Rectangle 3">
            <a:extLst>
              <a:ext uri="{FF2B5EF4-FFF2-40B4-BE49-F238E27FC236}">
                <a16:creationId xmlns:a16="http://schemas.microsoft.com/office/drawing/2014/main" id="{769FAA92-1A7B-DAFF-D37B-223A1A2C2806}"/>
              </a:ext>
            </a:extLst>
          </p:cNvPr>
          <p:cNvSpPr/>
          <p:nvPr/>
        </p:nvSpPr>
        <p:spPr>
          <a:xfrm>
            <a:off x="8025280" y="1496263"/>
            <a:ext cx="3583326" cy="16823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36D60120-7791-1902-032E-E223F03F46B4}"/>
              </a:ext>
            </a:extLst>
          </p:cNvPr>
          <p:cNvSpPr/>
          <p:nvPr/>
        </p:nvSpPr>
        <p:spPr>
          <a:xfrm>
            <a:off x="7450124" y="1459303"/>
            <a:ext cx="535046" cy="4502471"/>
          </a:xfrm>
          <a:prstGeom prst="rightBrace">
            <a:avLst>
              <a:gd name="adj1" fmla="val 8333"/>
              <a:gd name="adj2" fmla="val 3263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758E40B-750B-BDD0-1836-116C72DB04B5}"/>
              </a:ext>
            </a:extLst>
          </p:cNvPr>
          <p:cNvSpPr txBox="1"/>
          <p:nvPr/>
        </p:nvSpPr>
        <p:spPr>
          <a:xfrm>
            <a:off x="672326" y="1298296"/>
            <a:ext cx="6147574" cy="584775"/>
          </a:xfrm>
          <a:prstGeom prst="rect">
            <a:avLst/>
          </a:prstGeom>
          <a:noFill/>
        </p:spPr>
        <p:txBody>
          <a:bodyPr wrap="square">
            <a:spAutoFit/>
          </a:bodyPr>
          <a:lstStyle/>
          <a:p>
            <a:pPr marL="72390" marR="0" lvl="0" defTabSz="1039307" eaLnBrk="1" fontAlgn="auto" latinLnBrk="0" hangingPunct="1">
              <a:lnSpc>
                <a:spcPct val="100000"/>
              </a:lnSpc>
              <a:spcBef>
                <a:spcPts val="270"/>
              </a:spcBef>
              <a:spcAft>
                <a:spcPts val="0"/>
              </a:spcAft>
              <a:buClrTx/>
              <a:buSzTx/>
              <a:tabLst>
                <a:tab pos="178435" algn="l"/>
              </a:tabLst>
              <a:defRPr/>
            </a:pPr>
            <a:r>
              <a:rPr kumimoji="1" lang="en-US" sz="1600" b="0" i="0" u="none" strike="noStrike" kern="0" cap="none" spc="0" normalizeH="0" baseline="0" noProof="0" dirty="0">
                <a:ln>
                  <a:noFill/>
                </a:ln>
                <a:solidFill>
                  <a:srgbClr val="000000"/>
                </a:solidFill>
                <a:effectLst/>
                <a:uLnTx/>
                <a:uFillTx/>
                <a:cs typeface="Arial"/>
              </a:rPr>
              <a:t>Supplementary information on preparing and performing F-TBUT and CFS are on the </a:t>
            </a:r>
            <a:r>
              <a:rPr kumimoji="1" lang="en-US" sz="1600" b="1" i="0" u="none" strike="noStrike" kern="0" cap="none" spc="0" normalizeH="0" baseline="0" noProof="0" dirty="0">
                <a:ln>
                  <a:noFill/>
                </a:ln>
                <a:solidFill>
                  <a:schemeClr val="tx2"/>
                </a:solidFill>
                <a:effectLst/>
                <a:uLnTx/>
                <a:uFillTx/>
                <a:cs typeface="Arial"/>
              </a:rPr>
              <a:t>reverse page </a:t>
            </a:r>
            <a:r>
              <a:rPr kumimoji="1" lang="en-US" sz="1600" b="0" i="0" u="none" strike="noStrike" kern="0" cap="none" spc="0" normalizeH="0" baseline="0" noProof="0" dirty="0">
                <a:ln>
                  <a:noFill/>
                </a:ln>
                <a:solidFill>
                  <a:srgbClr val="000000"/>
                </a:solidFill>
                <a:effectLst/>
                <a:uLnTx/>
                <a:uFillTx/>
                <a:cs typeface="Arial"/>
              </a:rPr>
              <a:t>of the guide</a:t>
            </a:r>
            <a:endParaRPr kumimoji="1" lang="en-US" sz="1600" b="1" i="0" u="none" strike="noStrike" kern="0" cap="none" spc="0" normalizeH="0" baseline="0" noProof="0" dirty="0">
              <a:ln>
                <a:noFill/>
              </a:ln>
              <a:solidFill>
                <a:srgbClr val="000000"/>
              </a:solidFill>
              <a:effectLst/>
              <a:uLnTx/>
              <a:uFillTx/>
              <a:cs typeface="Arial"/>
            </a:endParaRPr>
          </a:p>
        </p:txBody>
      </p:sp>
      <p:pic>
        <p:nvPicPr>
          <p:cNvPr id="26" name="Picture 25">
            <a:extLst>
              <a:ext uri="{FF2B5EF4-FFF2-40B4-BE49-F238E27FC236}">
                <a16:creationId xmlns:a16="http://schemas.microsoft.com/office/drawing/2014/main" id="{A78B3C9F-42AA-EC34-7F3B-C51FA2F98C8B}"/>
              </a:ext>
            </a:extLst>
          </p:cNvPr>
          <p:cNvPicPr>
            <a:picLocks noChangeAspect="1"/>
          </p:cNvPicPr>
          <p:nvPr/>
        </p:nvPicPr>
        <p:blipFill>
          <a:blip r:embed="rId3"/>
          <a:stretch>
            <a:fillRect/>
          </a:stretch>
        </p:blipFill>
        <p:spPr>
          <a:xfrm>
            <a:off x="742793" y="2167328"/>
            <a:ext cx="6535444" cy="3392376"/>
          </a:xfrm>
          <a:prstGeom prst="rect">
            <a:avLst/>
          </a:prstGeom>
        </p:spPr>
      </p:pic>
    </p:spTree>
    <p:extLst>
      <p:ext uri="{BB962C8B-B14F-4D97-AF65-F5344CB8AC3E}">
        <p14:creationId xmlns:p14="http://schemas.microsoft.com/office/powerpoint/2010/main" val="2787571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4B28-7E96-614D-51B5-C2C5CB2753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6843C3-6502-5AEC-0800-D3AB754CFC16}"/>
              </a:ext>
            </a:extLst>
          </p:cNvPr>
          <p:cNvPicPr>
            <a:picLocks noChangeAspect="1"/>
          </p:cNvPicPr>
          <p:nvPr/>
        </p:nvPicPr>
        <p:blipFill>
          <a:blip r:embed="rId2"/>
          <a:stretch>
            <a:fillRect/>
          </a:stretch>
        </p:blipFill>
        <p:spPr>
          <a:xfrm>
            <a:off x="8114213" y="1134419"/>
            <a:ext cx="3405461" cy="4911615"/>
          </a:xfrm>
          <a:prstGeom prst="rect">
            <a:avLst/>
          </a:prstGeom>
          <a:ln>
            <a:solidFill>
              <a:schemeClr val="tx1"/>
            </a:solidFill>
          </a:ln>
        </p:spPr>
      </p:pic>
      <p:sp>
        <p:nvSpPr>
          <p:cNvPr id="9" name="Title 8">
            <a:extLst>
              <a:ext uri="{FF2B5EF4-FFF2-40B4-BE49-F238E27FC236}">
                <a16:creationId xmlns:a16="http://schemas.microsoft.com/office/drawing/2014/main" id="{E69336EA-8B81-ED8D-DA7C-6827216D2757}"/>
              </a:ext>
            </a:extLst>
          </p:cNvPr>
          <p:cNvSpPr>
            <a:spLocks noGrp="1"/>
          </p:cNvSpPr>
          <p:nvPr>
            <p:ph type="title"/>
          </p:nvPr>
        </p:nvSpPr>
        <p:spPr/>
        <p:txBody>
          <a:bodyPr/>
          <a:lstStyle/>
          <a:p>
            <a:r>
              <a:rPr lang="en-US" sz="2800" dirty="0"/>
              <a:t>Step 2: Supplementary information (anesthetic eye drops)</a:t>
            </a:r>
          </a:p>
        </p:txBody>
      </p:sp>
      <p:sp>
        <p:nvSpPr>
          <p:cNvPr id="2" name="Footer Placeholder 4">
            <a:extLst>
              <a:ext uri="{FF2B5EF4-FFF2-40B4-BE49-F238E27FC236}">
                <a16:creationId xmlns:a16="http://schemas.microsoft.com/office/drawing/2014/main" id="{5F8C8DFE-62D7-DF27-CC8F-5F3D71EF5A78}"/>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dirty="0">
                <a:solidFill>
                  <a:srgbClr val="333333"/>
                </a:solidFill>
                <a:latin typeface="Arial" panose="020B0604020202020204" pitchFamily="34" charset="0"/>
                <a:cs typeface="Arial" panose="020B0604020202020204" pitchFamily="34" charset="0"/>
              </a:rPr>
              <a:t>BAK: benzalkonium chloride; GAT: Goldmann applanation tonometry; </a:t>
            </a:r>
            <a:r>
              <a:rPr kumimoji="1" lang="en-US" altLang="ja-JP" dirty="0">
                <a:solidFill>
                  <a:srgbClr val="333333"/>
                </a:solidFill>
                <a:ea typeface="メイリオ" pitchFamily="50" charset="-128"/>
                <a:cs typeface="Arial" pitchFamily="34" charset="0"/>
              </a:rPr>
              <a:t>PF: preservative-free.</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
        <p:nvSpPr>
          <p:cNvPr id="5" name="Right Brace 4">
            <a:extLst>
              <a:ext uri="{FF2B5EF4-FFF2-40B4-BE49-F238E27FC236}">
                <a16:creationId xmlns:a16="http://schemas.microsoft.com/office/drawing/2014/main" id="{8B18EB19-E31E-20BC-8B2A-6E7A239A462C}"/>
              </a:ext>
            </a:extLst>
          </p:cNvPr>
          <p:cNvSpPr/>
          <p:nvPr/>
        </p:nvSpPr>
        <p:spPr>
          <a:xfrm>
            <a:off x="7450124" y="1459303"/>
            <a:ext cx="535046" cy="4502471"/>
          </a:xfrm>
          <a:prstGeom prst="rightBrace">
            <a:avLst>
              <a:gd name="adj1" fmla="val 8333"/>
              <a:gd name="adj2" fmla="val 705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5A226765-CAD5-4804-8397-174EC6304F87}"/>
              </a:ext>
            </a:extLst>
          </p:cNvPr>
          <p:cNvSpPr/>
          <p:nvPr/>
        </p:nvSpPr>
        <p:spPr>
          <a:xfrm>
            <a:off x="8025280" y="4335099"/>
            <a:ext cx="3583326" cy="6810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26D54E-E39F-5911-2235-19EC3EADF7E9}"/>
              </a:ext>
            </a:extLst>
          </p:cNvPr>
          <p:cNvSpPr txBox="1"/>
          <p:nvPr/>
        </p:nvSpPr>
        <p:spPr>
          <a:xfrm>
            <a:off x="672325" y="1298296"/>
            <a:ext cx="6366977" cy="3354765"/>
          </a:xfrm>
          <a:prstGeom prst="rect">
            <a:avLst/>
          </a:prstGeom>
          <a:noFill/>
        </p:spPr>
        <p:txBody>
          <a:bodyPr wrap="square">
            <a:spAutoFit/>
          </a:bodyPr>
          <a:lstStyle/>
          <a:p>
            <a:pPr marL="72390" marR="0" lvl="0" defTabSz="1039307" eaLnBrk="1" fontAlgn="auto" latinLnBrk="0" hangingPunct="1">
              <a:lnSpc>
                <a:spcPct val="100000"/>
              </a:lnSpc>
              <a:spcBef>
                <a:spcPts val="270"/>
              </a:spcBef>
              <a:spcAft>
                <a:spcPts val="0"/>
              </a:spcAft>
              <a:buClrTx/>
              <a:buSzTx/>
              <a:tabLst>
                <a:tab pos="178435" algn="l"/>
              </a:tabLst>
              <a:defRPr/>
            </a:pPr>
            <a:r>
              <a:rPr kumimoji="1" lang="en-US" sz="1600" i="0" u="none" strike="noStrike" kern="0" cap="none" spc="0" normalizeH="0" baseline="0" noProof="0" dirty="0">
                <a:ln>
                  <a:noFill/>
                </a:ln>
                <a:effectLst/>
                <a:uLnTx/>
                <a:uFillTx/>
                <a:cs typeface="Arial"/>
              </a:rPr>
              <a:t>If </a:t>
            </a:r>
            <a:r>
              <a:rPr kumimoji="1" lang="en-US" sz="1600" b="1" i="0" u="none" strike="noStrike" kern="0" cap="none" spc="0" normalizeH="0" baseline="0" noProof="0" dirty="0">
                <a:ln>
                  <a:noFill/>
                </a:ln>
                <a:solidFill>
                  <a:schemeClr val="tx2"/>
                </a:solidFill>
                <a:effectLst/>
                <a:uLnTx/>
                <a:uFillTx/>
                <a:cs typeface="Arial"/>
              </a:rPr>
              <a:t>preserved anesthetic eye drops </a:t>
            </a:r>
            <a:r>
              <a:rPr kumimoji="1" lang="en-US" sz="1600" i="0" u="none" strike="noStrike" kern="0" cap="none" spc="0" normalizeH="0" baseline="0" noProof="0" dirty="0">
                <a:ln>
                  <a:noFill/>
                </a:ln>
                <a:effectLst/>
                <a:uLnTx/>
                <a:uFillTx/>
                <a:cs typeface="Arial"/>
              </a:rPr>
              <a:t>are used for fluorescein staining in your clinic:</a:t>
            </a:r>
          </a:p>
          <a:p>
            <a:pPr marL="72390" marR="0" lvl="0" defTabSz="1039307" eaLnBrk="1" fontAlgn="auto" latinLnBrk="0" hangingPunct="1">
              <a:lnSpc>
                <a:spcPct val="100000"/>
              </a:lnSpc>
              <a:spcBef>
                <a:spcPts val="270"/>
              </a:spcBef>
              <a:spcAft>
                <a:spcPts val="0"/>
              </a:spcAft>
              <a:buClrTx/>
              <a:buSzTx/>
              <a:tabLst>
                <a:tab pos="178435" algn="l"/>
              </a:tabLst>
              <a:defRPr/>
            </a:pPr>
            <a:endParaRPr kumimoji="1" lang="en-US" sz="1600" i="0" u="none" strike="noStrike" kern="0" cap="none" spc="0" normalizeH="0" baseline="0" noProof="0" dirty="0">
              <a:ln>
                <a:noFill/>
              </a:ln>
              <a:effectLst/>
              <a:uLnTx/>
              <a:uFillTx/>
              <a:cs typeface="Arial"/>
            </a:endParaRPr>
          </a:p>
          <a:p>
            <a:pPr marL="358140" lvl="0" indent="-285750" defTabSz="1039307">
              <a:spcBef>
                <a:spcPts val="270"/>
              </a:spcBef>
              <a:buFont typeface="Arial" panose="020B0604020202020204" pitchFamily="34" charset="0"/>
              <a:buChar char="•"/>
              <a:tabLst>
                <a:tab pos="178435" algn="l"/>
              </a:tabLst>
              <a:defRPr/>
            </a:pPr>
            <a:r>
              <a:rPr kumimoji="1" lang="en-US" sz="1600" kern="0" dirty="0">
                <a:cs typeface="Arial"/>
              </a:rPr>
              <a:t>Perform staining assessments </a:t>
            </a:r>
            <a:r>
              <a:rPr kumimoji="1" lang="en-US" sz="1600" b="1" kern="0" dirty="0">
                <a:solidFill>
                  <a:schemeClr val="tx2"/>
                </a:solidFill>
                <a:cs typeface="Arial"/>
              </a:rPr>
              <a:t>as quickly as possible </a:t>
            </a:r>
            <a:r>
              <a:rPr kumimoji="1" lang="en-US" sz="1600" kern="0" dirty="0">
                <a:cs typeface="Arial"/>
              </a:rPr>
              <a:t>to minimize false positive staining caused by BAK toxicity</a:t>
            </a:r>
          </a:p>
          <a:p>
            <a:pPr marL="358140" lvl="0" indent="-285750" defTabSz="1039307">
              <a:spcBef>
                <a:spcPts val="270"/>
              </a:spcBef>
              <a:buFont typeface="Arial" panose="020B0604020202020204" pitchFamily="34" charset="0"/>
              <a:buChar char="•"/>
              <a:tabLst>
                <a:tab pos="178435" algn="l"/>
              </a:tabLst>
              <a:defRPr/>
            </a:pPr>
            <a:endParaRPr kumimoji="1" lang="en-US" sz="1600" kern="0" dirty="0">
              <a:cs typeface="Arial"/>
            </a:endParaRPr>
          </a:p>
          <a:p>
            <a:pPr marL="358140" lvl="0" indent="-285750" defTabSz="1039307">
              <a:spcBef>
                <a:spcPts val="270"/>
              </a:spcBef>
              <a:buFont typeface="Arial" panose="020B0604020202020204" pitchFamily="34" charset="0"/>
              <a:buChar char="•"/>
              <a:tabLst>
                <a:tab pos="178435" algn="l"/>
              </a:tabLst>
              <a:defRPr/>
            </a:pPr>
            <a:r>
              <a:rPr kumimoji="1" lang="en-US" sz="1600" kern="0" dirty="0">
                <a:cs typeface="Arial"/>
              </a:rPr>
              <a:t>If possible, </a:t>
            </a:r>
            <a:r>
              <a:rPr kumimoji="1" lang="en-US" sz="1600" b="1" kern="0" dirty="0">
                <a:solidFill>
                  <a:schemeClr val="tx2"/>
                </a:solidFill>
                <a:cs typeface="Arial"/>
              </a:rPr>
              <a:t>normal saline </a:t>
            </a:r>
            <a:r>
              <a:rPr kumimoji="1" lang="en-US" sz="1600" kern="0" dirty="0">
                <a:cs typeface="Arial"/>
              </a:rPr>
              <a:t>or </a:t>
            </a:r>
            <a:r>
              <a:rPr kumimoji="1" lang="en-US" sz="1600" b="1" kern="0" dirty="0">
                <a:solidFill>
                  <a:schemeClr val="tx2"/>
                </a:solidFill>
                <a:cs typeface="Arial"/>
              </a:rPr>
              <a:t>PF anesthetic eye drops </a:t>
            </a:r>
            <a:r>
              <a:rPr kumimoji="1" lang="en-US" sz="1600" kern="0" dirty="0">
                <a:cs typeface="Arial"/>
              </a:rPr>
              <a:t>are preferred for wetting the strip</a:t>
            </a:r>
          </a:p>
          <a:p>
            <a:pPr marL="358140" lvl="0" indent="-285750" defTabSz="1039307">
              <a:spcBef>
                <a:spcPts val="270"/>
              </a:spcBef>
              <a:buFont typeface="Arial" panose="020B0604020202020204" pitchFamily="34" charset="0"/>
              <a:buChar char="•"/>
              <a:tabLst>
                <a:tab pos="178435" algn="l"/>
              </a:tabLst>
              <a:defRPr/>
            </a:pPr>
            <a:endParaRPr kumimoji="1" lang="en-US" sz="1600" kern="0" dirty="0">
              <a:cs typeface="Arial"/>
            </a:endParaRPr>
          </a:p>
          <a:p>
            <a:pPr marL="358140" lvl="0" indent="-285750" defTabSz="1039307">
              <a:spcBef>
                <a:spcPts val="270"/>
              </a:spcBef>
              <a:buFont typeface="Arial" panose="020B0604020202020204" pitchFamily="34" charset="0"/>
              <a:buChar char="•"/>
              <a:tabLst>
                <a:tab pos="178435" algn="l"/>
              </a:tabLst>
              <a:defRPr/>
            </a:pPr>
            <a:r>
              <a:rPr kumimoji="1" lang="en-US" sz="1600" kern="0" dirty="0">
                <a:cs typeface="Arial"/>
              </a:rPr>
              <a:t>Perform </a:t>
            </a:r>
            <a:r>
              <a:rPr kumimoji="1" lang="en-US" sz="1600" b="1" kern="0" dirty="0">
                <a:solidFill>
                  <a:schemeClr val="tx2"/>
                </a:solidFill>
                <a:cs typeface="Arial"/>
              </a:rPr>
              <a:t>GAT after staining assessment </a:t>
            </a:r>
            <a:r>
              <a:rPr kumimoji="1" lang="en-US" sz="1600" kern="0" dirty="0">
                <a:cs typeface="Arial"/>
              </a:rPr>
              <a:t>is complete</a:t>
            </a:r>
          </a:p>
          <a:p>
            <a:pPr marL="358140" lvl="0" indent="-285750" defTabSz="1039307">
              <a:spcBef>
                <a:spcPts val="270"/>
              </a:spcBef>
              <a:buFont typeface="Arial" panose="020B0604020202020204" pitchFamily="34" charset="0"/>
              <a:buChar char="•"/>
              <a:tabLst>
                <a:tab pos="178435" algn="l"/>
              </a:tabLst>
              <a:defRPr/>
            </a:pPr>
            <a:endParaRPr kumimoji="1" lang="en-US" sz="1600" kern="0" dirty="0">
              <a:solidFill>
                <a:srgbClr val="000000"/>
              </a:solidFill>
              <a:cs typeface="Arial"/>
            </a:endParaRPr>
          </a:p>
          <a:p>
            <a:pPr marL="358140" lvl="0" indent="-285750" defTabSz="1039307">
              <a:spcBef>
                <a:spcPts val="270"/>
              </a:spcBef>
              <a:buFont typeface="Arial" panose="020B0604020202020204" pitchFamily="34" charset="0"/>
              <a:buChar char="•"/>
              <a:tabLst>
                <a:tab pos="178435" algn="l"/>
              </a:tabLst>
              <a:defRPr/>
            </a:pPr>
            <a:endParaRPr kumimoji="1" lang="en-US" sz="1600" kern="0" dirty="0">
              <a:solidFill>
                <a:srgbClr val="000000"/>
              </a:solidFill>
              <a:cs typeface="Arial"/>
            </a:endParaRPr>
          </a:p>
        </p:txBody>
      </p:sp>
    </p:spTree>
    <p:extLst>
      <p:ext uri="{BB962C8B-B14F-4D97-AF65-F5344CB8AC3E}">
        <p14:creationId xmlns:p14="http://schemas.microsoft.com/office/powerpoint/2010/main" val="235855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94F0D-2526-A5B5-34C0-A3C6F384D64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D0F83B2-C9E1-B957-C1F8-5A46E84F0AAD}"/>
              </a:ext>
            </a:extLst>
          </p:cNvPr>
          <p:cNvPicPr>
            <a:picLocks noChangeAspect="1"/>
          </p:cNvPicPr>
          <p:nvPr/>
        </p:nvPicPr>
        <p:blipFill>
          <a:blip r:embed="rId2"/>
          <a:stretch>
            <a:fillRect/>
          </a:stretch>
        </p:blipFill>
        <p:spPr>
          <a:xfrm>
            <a:off x="8105230" y="1137037"/>
            <a:ext cx="3412222" cy="4911615"/>
          </a:xfrm>
          <a:prstGeom prst="rect">
            <a:avLst/>
          </a:prstGeom>
          <a:ln>
            <a:solidFill>
              <a:schemeClr val="tx1"/>
            </a:solidFill>
          </a:ln>
        </p:spPr>
      </p:pic>
      <p:sp>
        <p:nvSpPr>
          <p:cNvPr id="9" name="Title 8">
            <a:extLst>
              <a:ext uri="{FF2B5EF4-FFF2-40B4-BE49-F238E27FC236}">
                <a16:creationId xmlns:a16="http://schemas.microsoft.com/office/drawing/2014/main" id="{00BDDA2E-D64E-47D5-5B1D-D7C0C4CAAFDC}"/>
              </a:ext>
            </a:extLst>
          </p:cNvPr>
          <p:cNvSpPr>
            <a:spLocks noGrp="1"/>
          </p:cNvSpPr>
          <p:nvPr>
            <p:ph type="title"/>
          </p:nvPr>
        </p:nvSpPr>
        <p:spPr/>
        <p:txBody>
          <a:bodyPr/>
          <a:lstStyle/>
          <a:p>
            <a:r>
              <a:rPr lang="en-US" sz="2800"/>
              <a:t>Step 3: Tailor management according to OSD severity</a:t>
            </a:r>
          </a:p>
        </p:txBody>
      </p:sp>
      <p:sp>
        <p:nvSpPr>
          <p:cNvPr id="2" name="Footer Placeholder 4">
            <a:extLst>
              <a:ext uri="{FF2B5EF4-FFF2-40B4-BE49-F238E27FC236}">
                <a16:creationId xmlns:a16="http://schemas.microsoft.com/office/drawing/2014/main" id="{B1C0C0F3-B584-ED82-C32A-65E0F3A4D363}"/>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dirty="0">
                <a:solidFill>
                  <a:srgbClr val="333333"/>
                </a:solidFill>
                <a:latin typeface="Arial" panose="020B0604020202020204" pitchFamily="34" charset="0"/>
                <a:cs typeface="Arial" panose="020B0604020202020204" pitchFamily="34" charset="0"/>
              </a:rPr>
              <a:t>BAK: benzalkonium chloride; </a:t>
            </a:r>
            <a:r>
              <a:rPr kumimoji="1" lang="en-US" altLang="ja-JP" dirty="0">
                <a:solidFill>
                  <a:srgbClr val="333333"/>
                </a:solidFill>
                <a:ea typeface="メイリオ" pitchFamily="50" charset="-128"/>
                <a:cs typeface="Arial" pitchFamily="34" charset="0"/>
              </a:rPr>
              <a:t>PF: preservative-free;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p>
        </p:txBody>
      </p:sp>
      <p:sp>
        <p:nvSpPr>
          <p:cNvPr id="4" name="Rectangle 3">
            <a:extLst>
              <a:ext uri="{FF2B5EF4-FFF2-40B4-BE49-F238E27FC236}">
                <a16:creationId xmlns:a16="http://schemas.microsoft.com/office/drawing/2014/main" id="{45DA6B1D-FCE4-6A2A-62FC-141AC693FA57}"/>
              </a:ext>
            </a:extLst>
          </p:cNvPr>
          <p:cNvSpPr/>
          <p:nvPr/>
        </p:nvSpPr>
        <p:spPr>
          <a:xfrm>
            <a:off x="8040947" y="3169412"/>
            <a:ext cx="3583326" cy="6435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24D42972-A989-0FB8-9D61-D7950F52C784}"/>
              </a:ext>
            </a:extLst>
          </p:cNvPr>
          <p:cNvSpPr/>
          <p:nvPr/>
        </p:nvSpPr>
        <p:spPr>
          <a:xfrm>
            <a:off x="7450124" y="1459303"/>
            <a:ext cx="535046" cy="4502471"/>
          </a:xfrm>
          <a:prstGeom prst="rightBrace">
            <a:avLst>
              <a:gd name="adj1" fmla="val 8333"/>
              <a:gd name="adj2" fmla="val 453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F407B8CA-C9F6-B664-29E5-5308C4E23DFE}"/>
              </a:ext>
            </a:extLst>
          </p:cNvPr>
          <p:cNvSpPr txBox="1"/>
          <p:nvPr/>
        </p:nvSpPr>
        <p:spPr>
          <a:xfrm>
            <a:off x="1365054" y="2207154"/>
            <a:ext cx="5732212" cy="2215991"/>
          </a:xfrm>
          <a:prstGeom prst="rect">
            <a:avLst/>
          </a:prstGeom>
          <a:noFill/>
        </p:spPr>
        <p:txBody>
          <a:bodyPr wrap="square">
            <a:spAutoFit/>
          </a:bodyPr>
          <a:lstStyle/>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r>
              <a:rPr kumimoji="1" lang="en-US" sz="1600" b="0" i="0" u="none" strike="noStrike" kern="0" cap="none" spc="0" normalizeH="0" baseline="0" noProof="0" dirty="0">
                <a:ln>
                  <a:noFill/>
                </a:ln>
                <a:solidFill>
                  <a:srgbClr val="000000"/>
                </a:solidFill>
                <a:effectLst/>
                <a:uLnTx/>
                <a:uFillTx/>
                <a:cs typeface="Arial"/>
              </a:rPr>
              <a:t>Regardless of severity, consider using </a:t>
            </a:r>
            <a:r>
              <a:rPr kumimoji="1" lang="en-US" sz="1600" b="1" i="0" u="none" strike="noStrike" kern="0" cap="none" spc="0" normalizeH="0" baseline="0" noProof="0" dirty="0">
                <a:ln>
                  <a:noFill/>
                </a:ln>
                <a:solidFill>
                  <a:schemeClr val="tx2"/>
                </a:solidFill>
                <a:effectLst/>
                <a:uLnTx/>
                <a:uFillTx/>
                <a:cs typeface="Arial"/>
              </a:rPr>
              <a:t>PF anti-glaucoma medication and PF ocular lubricants</a:t>
            </a:r>
            <a:r>
              <a:rPr kumimoji="1" lang="en-US" sz="1600" b="0" i="0" u="none" strike="noStrike" kern="0" cap="none" spc="0" normalizeH="0" baseline="0" noProof="0" dirty="0">
                <a:ln>
                  <a:noFill/>
                </a:ln>
                <a:solidFill>
                  <a:srgbClr val="000000"/>
                </a:solidFill>
                <a:effectLst/>
                <a:uLnTx/>
                <a:uFillTx/>
                <a:cs typeface="Arial"/>
              </a:rPr>
              <a:t>, where available. </a:t>
            </a:r>
          </a:p>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endParaRPr kumimoji="1" lang="en-US" sz="1600" b="0" i="0" u="none" strike="noStrike" kern="0" cap="none" spc="0" normalizeH="0" baseline="0" noProof="0" dirty="0">
              <a:ln>
                <a:noFill/>
              </a:ln>
              <a:solidFill>
                <a:srgbClr val="000000"/>
              </a:solidFill>
              <a:effectLst/>
              <a:uLnTx/>
              <a:uFillTx/>
              <a:cs typeface="Arial"/>
            </a:endParaRPr>
          </a:p>
          <a:p>
            <a:pPr marL="358140" marR="0" lvl="0" indent="-285750" defTabSz="1039307" eaLnBrk="1" fontAlgn="auto" latinLnBrk="0" hangingPunct="1">
              <a:lnSpc>
                <a:spcPct val="100000"/>
              </a:lnSpc>
              <a:spcBef>
                <a:spcPts val="270"/>
              </a:spcBef>
              <a:spcAft>
                <a:spcPts val="0"/>
              </a:spcAft>
              <a:buClrTx/>
              <a:buSzTx/>
              <a:buFont typeface="Arial" panose="020B0604020202020204" pitchFamily="34" charset="0"/>
              <a:buChar char="•"/>
              <a:tabLst>
                <a:tab pos="178435" algn="l"/>
              </a:tabLst>
              <a:defRPr/>
            </a:pPr>
            <a:r>
              <a:rPr kumimoji="1" lang="en-US" sz="1600" b="0" i="0" u="none" strike="noStrike" kern="0" cap="none" spc="0" normalizeH="0" baseline="0" noProof="0" dirty="0">
                <a:ln>
                  <a:noFill/>
                </a:ln>
                <a:solidFill>
                  <a:srgbClr val="000000"/>
                </a:solidFill>
                <a:effectLst/>
                <a:uLnTx/>
                <a:uFillTx/>
                <a:cs typeface="Arial"/>
              </a:rPr>
              <a:t>If PF medications cannot be used, consider adjusting treatment to </a:t>
            </a:r>
            <a:r>
              <a:rPr kumimoji="1" lang="en-US" sz="1600" b="1" i="0" u="none" strike="noStrike" kern="0" cap="none" spc="0" normalizeH="0" baseline="0" noProof="0" dirty="0">
                <a:ln>
                  <a:noFill/>
                </a:ln>
                <a:solidFill>
                  <a:schemeClr val="tx2"/>
                </a:solidFill>
                <a:effectLst/>
                <a:uLnTx/>
                <a:uFillTx/>
                <a:cs typeface="Arial"/>
              </a:rPr>
              <a:t>lower BAK burden</a:t>
            </a:r>
            <a:r>
              <a:rPr kumimoji="1" lang="en-US" sz="1600" b="0" i="0" u="none" strike="noStrike" kern="0" cap="none" spc="0" normalizeH="0" baseline="0" noProof="0" dirty="0">
                <a:ln>
                  <a:noFill/>
                </a:ln>
                <a:solidFill>
                  <a:srgbClr val="000000"/>
                </a:solidFill>
                <a:effectLst/>
                <a:uLnTx/>
                <a:uFillTx/>
                <a:cs typeface="Arial"/>
              </a:rPr>
              <a:t>:</a:t>
            </a:r>
          </a:p>
          <a:p>
            <a:pPr marL="815340" lvl="1" indent="-285750" defTabSz="1039307">
              <a:spcBef>
                <a:spcPts val="270"/>
              </a:spcBef>
              <a:buFont typeface="Arial" panose="020B0604020202020204" pitchFamily="34" charset="0"/>
              <a:buChar char="•"/>
              <a:tabLst>
                <a:tab pos="178435" algn="l"/>
              </a:tabLst>
            </a:pPr>
            <a:r>
              <a:rPr kumimoji="1" lang="en-US" sz="1600" b="0" i="0" u="none" strike="noStrike" kern="0" cap="none" spc="0" normalizeH="0" baseline="0" noProof="0" dirty="0">
                <a:ln>
                  <a:noFill/>
                </a:ln>
                <a:solidFill>
                  <a:srgbClr val="000000"/>
                </a:solidFill>
                <a:effectLst/>
                <a:uLnTx/>
                <a:uFillTx/>
                <a:cs typeface="Arial"/>
              </a:rPr>
              <a:t>Drops that are BAK-free or have lower concentrations of BAK</a:t>
            </a:r>
          </a:p>
          <a:p>
            <a:pPr marL="815340" lvl="1" indent="-285750" defTabSz="1039307">
              <a:spcBef>
                <a:spcPts val="270"/>
              </a:spcBef>
              <a:buFont typeface="Arial" panose="020B0604020202020204" pitchFamily="34" charset="0"/>
              <a:buChar char="•"/>
              <a:tabLst>
                <a:tab pos="178435" algn="l"/>
              </a:tabLst>
            </a:pPr>
            <a:r>
              <a:rPr kumimoji="1" lang="en-US" sz="1600" b="0" i="0" u="none" strike="noStrike" kern="0" cap="none" spc="0" normalizeH="0" baseline="0" noProof="0" dirty="0">
                <a:ln>
                  <a:noFill/>
                </a:ln>
                <a:solidFill>
                  <a:srgbClr val="000000"/>
                </a:solidFill>
                <a:effectLst/>
                <a:uLnTx/>
                <a:uFillTx/>
                <a:cs typeface="Arial"/>
              </a:rPr>
              <a:t>Fixed dose combinations</a:t>
            </a:r>
          </a:p>
        </p:txBody>
      </p:sp>
      <p:sp>
        <p:nvSpPr>
          <p:cNvPr id="23" name="TextBox 22">
            <a:extLst>
              <a:ext uri="{FF2B5EF4-FFF2-40B4-BE49-F238E27FC236}">
                <a16:creationId xmlns:a16="http://schemas.microsoft.com/office/drawing/2014/main" id="{A00BBACB-823D-F96D-2294-5142A60CD090}"/>
              </a:ext>
            </a:extLst>
          </p:cNvPr>
          <p:cNvSpPr txBox="1"/>
          <p:nvPr/>
        </p:nvSpPr>
        <p:spPr>
          <a:xfrm>
            <a:off x="1661560" y="1596849"/>
            <a:ext cx="5995418"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EFFFF"/>
                </a:solidFill>
                <a:effectLst/>
                <a:uLnTx/>
                <a:uFillTx/>
              </a:rPr>
              <a:t>Tailor Management According to OSD Severity</a:t>
            </a:r>
          </a:p>
        </p:txBody>
      </p:sp>
      <p:sp>
        <p:nvSpPr>
          <p:cNvPr id="12" name="Rectangle: Rounded Corners 11">
            <a:extLst>
              <a:ext uri="{FF2B5EF4-FFF2-40B4-BE49-F238E27FC236}">
                <a16:creationId xmlns:a16="http://schemas.microsoft.com/office/drawing/2014/main" id="{122C8E34-E3B7-EBFC-69EE-92A3D8BCE01D}"/>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3" name="Oval 12">
            <a:extLst>
              <a:ext uri="{FF2B5EF4-FFF2-40B4-BE49-F238E27FC236}">
                <a16:creationId xmlns:a16="http://schemas.microsoft.com/office/drawing/2014/main" id="{D418DACA-824D-E557-D5F6-CBEAB76E8462}"/>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58BDCF6E-61EB-9B03-A687-7AB1086F282B}"/>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3</a:t>
            </a:r>
          </a:p>
        </p:txBody>
      </p:sp>
      <p:sp>
        <p:nvSpPr>
          <p:cNvPr id="15" name="TextBox 14">
            <a:extLst>
              <a:ext uri="{FF2B5EF4-FFF2-40B4-BE49-F238E27FC236}">
                <a16:creationId xmlns:a16="http://schemas.microsoft.com/office/drawing/2014/main" id="{01C23D6F-6B13-C0D4-513F-81A55C08F52B}"/>
              </a:ext>
            </a:extLst>
          </p:cNvPr>
          <p:cNvSpPr txBox="1"/>
          <p:nvPr/>
        </p:nvSpPr>
        <p:spPr>
          <a:xfrm>
            <a:off x="1661560" y="1620498"/>
            <a:ext cx="5995418"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Tailor Management According to OSD Severity</a:t>
            </a:r>
          </a:p>
        </p:txBody>
      </p:sp>
    </p:spTree>
    <p:extLst>
      <p:ext uri="{BB962C8B-B14F-4D97-AF65-F5344CB8AC3E}">
        <p14:creationId xmlns:p14="http://schemas.microsoft.com/office/powerpoint/2010/main" val="437650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24B68-EB58-8BAB-030A-0FC81835FA4F}"/>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BDCA56C-BC04-0F1C-D863-829933AE067E}"/>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pic>
        <p:nvPicPr>
          <p:cNvPr id="6" name="Picture 5">
            <a:extLst>
              <a:ext uri="{FF2B5EF4-FFF2-40B4-BE49-F238E27FC236}">
                <a16:creationId xmlns:a16="http://schemas.microsoft.com/office/drawing/2014/main" id="{E5534B23-1415-0F34-3085-AAE4096BE398}"/>
              </a:ext>
            </a:extLst>
          </p:cNvPr>
          <p:cNvPicPr>
            <a:picLocks noChangeAspect="1"/>
          </p:cNvPicPr>
          <p:nvPr/>
        </p:nvPicPr>
        <p:blipFill>
          <a:blip r:embed="rId2"/>
          <a:stretch>
            <a:fillRect/>
          </a:stretch>
        </p:blipFill>
        <p:spPr>
          <a:xfrm>
            <a:off x="8105230" y="1137037"/>
            <a:ext cx="3412222" cy="4911615"/>
          </a:xfrm>
          <a:prstGeom prst="rect">
            <a:avLst/>
          </a:prstGeom>
          <a:ln>
            <a:solidFill>
              <a:schemeClr val="tx1"/>
            </a:solidFill>
          </a:ln>
        </p:spPr>
      </p:pic>
      <p:sp>
        <p:nvSpPr>
          <p:cNvPr id="9" name="Title 8">
            <a:extLst>
              <a:ext uri="{FF2B5EF4-FFF2-40B4-BE49-F238E27FC236}">
                <a16:creationId xmlns:a16="http://schemas.microsoft.com/office/drawing/2014/main" id="{9D5ABB91-F005-1302-538B-32968011AE06}"/>
              </a:ext>
            </a:extLst>
          </p:cNvPr>
          <p:cNvSpPr>
            <a:spLocks noGrp="1"/>
          </p:cNvSpPr>
          <p:nvPr>
            <p:ph type="title"/>
          </p:nvPr>
        </p:nvSpPr>
        <p:spPr/>
        <p:txBody>
          <a:bodyPr/>
          <a:lstStyle/>
          <a:p>
            <a:r>
              <a:rPr lang="en-US" sz="2800"/>
              <a:t>Step 3: Tailor management according to OSD severity</a:t>
            </a:r>
          </a:p>
        </p:txBody>
      </p:sp>
      <p:sp>
        <p:nvSpPr>
          <p:cNvPr id="2" name="Footer Placeholder 4">
            <a:extLst>
              <a:ext uri="{FF2B5EF4-FFF2-40B4-BE49-F238E27FC236}">
                <a16:creationId xmlns:a16="http://schemas.microsoft.com/office/drawing/2014/main" id="{13042427-1200-6830-4E8D-2761B481F2A3}"/>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a:solidFill>
                  <a:srgbClr val="333333"/>
                </a:solidFill>
                <a:ea typeface="メイリオ" pitchFamily="50" charset="-128"/>
                <a:cs typeface="Arial" pitchFamily="34" charset="0"/>
              </a:rPr>
              <a:t>PF: preservative-free; MIGS: minimally invasive glaucoma surgery; </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a:t>
            </a:r>
            <a:r>
              <a:rPr kumimoji="1" lang="en-US" altLang="ja-JP">
                <a:solidFill>
                  <a:srgbClr val="333333"/>
                </a:solidFill>
                <a:ea typeface="メイリオ" pitchFamily="50" charset="-128"/>
                <a:cs typeface="Arial" pitchFamily="34" charset="0"/>
              </a:rPr>
              <a:t>surface disease; </a:t>
            </a:r>
            <a:r>
              <a:rPr lang="en-US">
                <a:solidFill>
                  <a:srgbClr val="000000"/>
                </a:solidFill>
                <a:latin typeface="Arial" panose="020B0604020202020204" pitchFamily="34" charset="0"/>
                <a:cs typeface="Arial" panose="020B0604020202020204" pitchFamily="34" charset="0"/>
              </a:rPr>
              <a:t>SLT: selective laser trabeculoplasty</a:t>
            </a: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t>
            </a:r>
          </a:p>
        </p:txBody>
      </p:sp>
      <p:sp>
        <p:nvSpPr>
          <p:cNvPr id="5" name="Right Brace 4">
            <a:extLst>
              <a:ext uri="{FF2B5EF4-FFF2-40B4-BE49-F238E27FC236}">
                <a16:creationId xmlns:a16="http://schemas.microsoft.com/office/drawing/2014/main" id="{C23FFC02-B119-C3F2-CED9-8CDDF416A9A3}"/>
              </a:ext>
            </a:extLst>
          </p:cNvPr>
          <p:cNvSpPr/>
          <p:nvPr/>
        </p:nvSpPr>
        <p:spPr>
          <a:xfrm>
            <a:off x="7450124" y="1459303"/>
            <a:ext cx="535046" cy="4502471"/>
          </a:xfrm>
          <a:prstGeom prst="rightBrace">
            <a:avLst>
              <a:gd name="adj1" fmla="val 8333"/>
              <a:gd name="adj2" fmla="val 656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DDB1D9E3-4E31-4F93-5726-38AE9EEFDC81}"/>
              </a:ext>
            </a:extLst>
          </p:cNvPr>
          <p:cNvSpPr txBox="1"/>
          <p:nvPr/>
        </p:nvSpPr>
        <p:spPr>
          <a:xfrm>
            <a:off x="1365054" y="2207154"/>
            <a:ext cx="5732212" cy="338554"/>
          </a:xfrm>
          <a:prstGeom prst="rect">
            <a:avLst/>
          </a:prstGeom>
          <a:noFill/>
        </p:spPr>
        <p:txBody>
          <a:bodyPr wrap="square">
            <a:spAutoFit/>
          </a:bodyPr>
          <a:lstStyle/>
          <a:p>
            <a:pPr marL="72390" marR="0" lvl="0" defTabSz="1039307" eaLnBrk="1" fontAlgn="auto" latinLnBrk="0" hangingPunct="1">
              <a:lnSpc>
                <a:spcPct val="100000"/>
              </a:lnSpc>
              <a:spcBef>
                <a:spcPts val="270"/>
              </a:spcBef>
              <a:spcAft>
                <a:spcPts val="0"/>
              </a:spcAft>
              <a:buClrTx/>
              <a:buSzTx/>
              <a:tabLst>
                <a:tab pos="178435" algn="l"/>
              </a:tabLst>
              <a:defRPr/>
            </a:pPr>
            <a:r>
              <a:rPr kumimoji="1" lang="en-US" sz="1600" kern="0" dirty="0">
                <a:cs typeface="Arial"/>
              </a:rPr>
              <a:t>Suggested management options according to OSD severity:</a:t>
            </a:r>
            <a:endParaRPr kumimoji="1" lang="en-US" sz="1600" b="0" i="0" u="none" strike="noStrike" kern="0" cap="none" spc="0" normalizeH="0" baseline="0" noProof="0" dirty="0">
              <a:ln>
                <a:noFill/>
              </a:ln>
              <a:effectLst/>
              <a:uLnTx/>
              <a:uFillTx/>
              <a:cs typeface="Arial"/>
            </a:endParaRPr>
          </a:p>
        </p:txBody>
      </p:sp>
      <p:sp>
        <p:nvSpPr>
          <p:cNvPr id="21" name="Oval 20">
            <a:extLst>
              <a:ext uri="{FF2B5EF4-FFF2-40B4-BE49-F238E27FC236}">
                <a16:creationId xmlns:a16="http://schemas.microsoft.com/office/drawing/2014/main" id="{1CE2AB92-BB10-7A78-4E3F-356AEBEF529A}"/>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FD2DF5D-65E0-BAC5-ED81-A8F6267DC3E9}"/>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3</a:t>
            </a:r>
          </a:p>
        </p:txBody>
      </p:sp>
      <p:sp>
        <p:nvSpPr>
          <p:cNvPr id="23" name="TextBox 22">
            <a:extLst>
              <a:ext uri="{FF2B5EF4-FFF2-40B4-BE49-F238E27FC236}">
                <a16:creationId xmlns:a16="http://schemas.microsoft.com/office/drawing/2014/main" id="{DB980F60-2E49-B4E5-F0D6-9075DA2F1084}"/>
              </a:ext>
            </a:extLst>
          </p:cNvPr>
          <p:cNvSpPr txBox="1"/>
          <p:nvPr/>
        </p:nvSpPr>
        <p:spPr>
          <a:xfrm>
            <a:off x="1661560" y="1620498"/>
            <a:ext cx="5995418"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Tailor Management According to OSD Severity</a:t>
            </a:r>
          </a:p>
        </p:txBody>
      </p:sp>
      <p:sp>
        <p:nvSpPr>
          <p:cNvPr id="7" name="Rectangle 6">
            <a:extLst>
              <a:ext uri="{FF2B5EF4-FFF2-40B4-BE49-F238E27FC236}">
                <a16:creationId xmlns:a16="http://schemas.microsoft.com/office/drawing/2014/main" id="{6464361F-0C93-682A-2FD2-69E49C2EF189}"/>
              </a:ext>
            </a:extLst>
          </p:cNvPr>
          <p:cNvSpPr/>
          <p:nvPr/>
        </p:nvSpPr>
        <p:spPr>
          <a:xfrm>
            <a:off x="9832610" y="3878209"/>
            <a:ext cx="1629078" cy="16715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E257E87-9092-6675-273A-353B7C8D77C7}"/>
              </a:ext>
            </a:extLst>
          </p:cNvPr>
          <p:cNvSpPr/>
          <p:nvPr/>
        </p:nvSpPr>
        <p:spPr bwMode="gray">
          <a:xfrm>
            <a:off x="992617" y="2612918"/>
            <a:ext cx="6020183" cy="1402669"/>
          </a:xfrm>
          <a:prstGeom prst="roundRect">
            <a:avLst/>
          </a:prstGeom>
          <a:solidFill>
            <a:schemeClr val="bg1"/>
          </a:solidFill>
          <a:ln w="19050" algn="ctr">
            <a:solidFill>
              <a:schemeClr val="tx2"/>
            </a:solidFill>
            <a:miter lim="800000"/>
            <a:headEnd/>
            <a:tailEnd/>
          </a:ln>
        </p:spPr>
        <p:txBody>
          <a:bodyPr wrap="square" lIns="0" tIns="0" rIns="0" bIns="0" rtlCol="0" anchor="ctr"/>
          <a:lstStyle/>
          <a:p>
            <a:pPr marL="18000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No</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a:t>
            </a:r>
            <a:r>
              <a:rPr kumimoji="0" lang="en-US" sz="1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Mild OSD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Consider PF or low-BAK medications and PF ocular lubricants (if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Active monitoring; repeat Steps 1 and 2 at follow-up visits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Follow-up: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every</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6 months </a:t>
            </a:r>
            <a:r>
              <a:rPr kumimoji="0" lang="en-US" sz="1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(mild OSD)</a:t>
            </a:r>
          </a:p>
        </p:txBody>
      </p:sp>
      <p:sp>
        <p:nvSpPr>
          <p:cNvPr id="12" name="Rectangle: Rounded Corners 11">
            <a:extLst>
              <a:ext uri="{FF2B5EF4-FFF2-40B4-BE49-F238E27FC236}">
                <a16:creationId xmlns:a16="http://schemas.microsoft.com/office/drawing/2014/main" id="{AEE53655-C9DB-412B-F465-D13CF23146A6}"/>
              </a:ext>
            </a:extLst>
          </p:cNvPr>
          <p:cNvSpPr/>
          <p:nvPr/>
        </p:nvSpPr>
        <p:spPr bwMode="gray">
          <a:xfrm>
            <a:off x="1030957" y="4151965"/>
            <a:ext cx="6020183" cy="1851331"/>
          </a:xfrm>
          <a:prstGeom prst="roundRect">
            <a:avLst/>
          </a:prstGeom>
          <a:solidFill>
            <a:schemeClr val="bg1"/>
          </a:solidFill>
          <a:ln w="19050" algn="ctr">
            <a:solidFill>
              <a:schemeClr val="tx2"/>
            </a:solidFill>
            <a:miter lim="800000"/>
            <a:headEnd/>
            <a:tailEnd/>
          </a:ln>
        </p:spPr>
        <p:txBody>
          <a:bodyPr wrap="square" lIns="0" tIns="0" rIns="0" bIns="0" rtlCol="0" anchor="ctr"/>
          <a:lstStyle/>
          <a:p>
            <a:pPr marL="180000">
              <a:defRPr/>
            </a:pPr>
            <a:r>
              <a:rPr kumimoji="0" lang="en-US" sz="1600" b="1" i="0" u="none" strike="noStrike" kern="1200" cap="none" spc="0" normalizeH="0" baseline="0" noProof="0" dirty="0">
                <a:ln>
                  <a:noFill/>
                </a:ln>
                <a:solidFill>
                  <a:schemeClr val="accent6"/>
                </a:solidFill>
                <a:effectLst/>
                <a:uLnTx/>
                <a:uFillTx/>
                <a:latin typeface="+mj-lt"/>
                <a:ea typeface="+mn-ea"/>
                <a:cs typeface="+mn-cs"/>
              </a:rPr>
              <a:t>Moderate</a:t>
            </a:r>
            <a:r>
              <a:rPr kumimoji="0" lang="en-US" sz="1600" b="1" i="0" u="none" strike="noStrike" kern="1200" cap="none" spc="0" normalizeH="0" baseline="0" noProof="0" dirty="0">
                <a:ln>
                  <a:noFill/>
                </a:ln>
                <a:solidFill>
                  <a:srgbClr val="473C53"/>
                </a:solidFill>
                <a:effectLst/>
                <a:uLnTx/>
                <a:uFillTx/>
                <a:latin typeface="+mj-lt"/>
                <a:ea typeface="+mn-ea"/>
                <a:cs typeface="+mn-cs"/>
              </a:rPr>
              <a:t> </a:t>
            </a:r>
            <a:r>
              <a:rPr kumimoji="0" lang="en-US" sz="1600" b="1" i="0" u="none" strike="noStrike" kern="1200" cap="none" spc="0" normalizeH="0" baseline="0" noProof="0" dirty="0">
                <a:ln>
                  <a:noFill/>
                </a:ln>
                <a:effectLst/>
                <a:uLnTx/>
                <a:uFillTx/>
                <a:latin typeface="+mj-lt"/>
                <a:ea typeface="+mn-ea"/>
                <a:cs typeface="+mn-cs"/>
              </a:rPr>
              <a:t>/</a:t>
            </a:r>
            <a:r>
              <a:rPr kumimoji="0" lang="en-US" sz="1600" b="1" i="0" u="none" strike="noStrike" kern="1200" cap="none" spc="0" normalizeH="0" baseline="0" noProof="0" dirty="0">
                <a:ln>
                  <a:noFill/>
                </a:ln>
                <a:solidFill>
                  <a:srgbClr val="473C53"/>
                </a:solidFill>
                <a:effectLst/>
                <a:uLnTx/>
                <a:uFillTx/>
                <a:latin typeface="+mj-lt"/>
                <a:ea typeface="+mn-ea"/>
                <a:cs typeface="+mn-cs"/>
              </a:rPr>
              <a:t> </a:t>
            </a:r>
            <a:r>
              <a:rPr kumimoji="0" lang="en-US" sz="1600" b="1" i="0" u="none" strike="noStrike" kern="1200" cap="none" spc="0" normalizeH="0" baseline="0" noProof="0" dirty="0">
                <a:ln>
                  <a:noFill/>
                </a:ln>
                <a:solidFill>
                  <a:srgbClr val="FF0000"/>
                </a:solidFill>
                <a:effectLst/>
                <a:uLnTx/>
                <a:uFillTx/>
                <a:latin typeface="+mj-lt"/>
                <a:ea typeface="+mn-ea"/>
                <a:cs typeface="+mn-cs"/>
              </a:rPr>
              <a:t>Severe OSD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Use PF or low-BAK medications and PF ocular lubricants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Cyclosporin A and/or corticosteroids (if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Consider surgery (e.g., SLT, MIGS)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Referral to corneal specialist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mj-lt"/>
                <a:ea typeface="+mn-ea"/>
                <a:cs typeface="+mn-cs"/>
              </a:rPr>
              <a:t>Follow-up: </a:t>
            </a:r>
            <a:r>
              <a:rPr kumimoji="0" lang="en-US" sz="1600" b="0" i="0" u="none" strike="noStrike" kern="1200" cap="none" spc="0" normalizeH="0" baseline="0" noProof="0" dirty="0">
                <a:ln>
                  <a:noFill/>
                </a:ln>
                <a:effectLst/>
                <a:uLnTx/>
                <a:uFillTx/>
                <a:latin typeface="+mj-lt"/>
                <a:ea typeface="+mn-ea"/>
                <a:cs typeface="+mn-cs"/>
              </a:rPr>
              <a:t>every 3–6 months </a:t>
            </a:r>
            <a:r>
              <a:rPr kumimoji="0" lang="en-US" sz="1600" b="1" i="0" u="none" strike="noStrike" kern="1200" cap="none" spc="0" normalizeH="0" baseline="0" noProof="0" dirty="0">
                <a:ln>
                  <a:noFill/>
                </a:ln>
                <a:solidFill>
                  <a:schemeClr val="accent6"/>
                </a:solidFill>
                <a:effectLst/>
                <a:uLnTx/>
                <a:uFillTx/>
                <a:latin typeface="+mj-lt"/>
                <a:ea typeface="+mn-ea"/>
                <a:cs typeface="+mn-cs"/>
              </a:rPr>
              <a:t>(moderate OSD) </a:t>
            </a:r>
            <a:br>
              <a:rPr kumimoji="0" lang="en-US" sz="1600" b="1" i="0" u="none" strike="noStrike" kern="1200" cap="none" spc="0" normalizeH="0" baseline="0" noProof="0" dirty="0">
                <a:ln>
                  <a:noFill/>
                </a:ln>
                <a:solidFill>
                  <a:schemeClr val="accent6"/>
                </a:solidFill>
                <a:effectLst/>
                <a:uLnTx/>
                <a:uFillTx/>
                <a:latin typeface="+mj-lt"/>
                <a:ea typeface="+mn-ea"/>
                <a:cs typeface="+mn-cs"/>
              </a:rPr>
            </a:br>
            <a:r>
              <a:rPr kumimoji="0" lang="en-US" sz="1600" b="0" i="0" u="none" strike="noStrike" kern="1200" cap="none" spc="0" normalizeH="0" baseline="0" noProof="0" dirty="0">
                <a:ln>
                  <a:noFill/>
                </a:ln>
                <a:effectLst/>
                <a:uLnTx/>
                <a:uFillTx/>
                <a:latin typeface="+mj-lt"/>
                <a:ea typeface="+mn-ea"/>
                <a:cs typeface="+mn-cs"/>
              </a:rPr>
              <a:t>or &lt;3 months </a:t>
            </a:r>
            <a:r>
              <a:rPr kumimoji="0" lang="en-US" sz="1600" b="1" i="0" u="none" strike="noStrike" kern="1200" cap="none" spc="0" normalizeH="0" baseline="0" noProof="0" dirty="0">
                <a:ln>
                  <a:noFill/>
                </a:ln>
                <a:solidFill>
                  <a:srgbClr val="FF0000"/>
                </a:solidFill>
                <a:effectLst/>
                <a:uLnTx/>
                <a:uFillTx/>
                <a:latin typeface="+mj-lt"/>
                <a:ea typeface="+mn-ea"/>
                <a:cs typeface="+mn-cs"/>
              </a:rPr>
              <a:t>(severe OSD)</a:t>
            </a:r>
          </a:p>
        </p:txBody>
      </p:sp>
    </p:spTree>
    <p:extLst>
      <p:ext uri="{BB962C8B-B14F-4D97-AF65-F5344CB8AC3E}">
        <p14:creationId xmlns:p14="http://schemas.microsoft.com/office/powerpoint/2010/main" val="2695063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8277-3172-D1E5-84C6-3E7540DBE606}"/>
              </a:ext>
            </a:extLst>
          </p:cNvPr>
          <p:cNvSpPr>
            <a:spLocks noGrp="1"/>
          </p:cNvSpPr>
          <p:nvPr>
            <p:ph type="title"/>
          </p:nvPr>
        </p:nvSpPr>
        <p:spPr/>
        <p:txBody>
          <a:bodyPr/>
          <a:lstStyle/>
          <a:p>
            <a:r>
              <a:rPr lang="en-US" dirty="0"/>
              <a:t>Summary of OSD Practical Guide</a:t>
            </a:r>
          </a:p>
        </p:txBody>
      </p:sp>
      <p:sp>
        <p:nvSpPr>
          <p:cNvPr id="5" name="Rectangle: Rounded Corners 4">
            <a:extLst>
              <a:ext uri="{FF2B5EF4-FFF2-40B4-BE49-F238E27FC236}">
                <a16:creationId xmlns:a16="http://schemas.microsoft.com/office/drawing/2014/main" id="{E3A4EA23-7080-3264-8AD8-204CC009AD1C}"/>
              </a:ext>
            </a:extLst>
          </p:cNvPr>
          <p:cNvSpPr/>
          <p:nvPr/>
        </p:nvSpPr>
        <p:spPr bwMode="gray">
          <a:xfrm>
            <a:off x="1054083" y="1482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6" name="Oval 5">
            <a:extLst>
              <a:ext uri="{FF2B5EF4-FFF2-40B4-BE49-F238E27FC236}">
                <a16:creationId xmlns:a16="http://schemas.microsoft.com/office/drawing/2014/main" id="{98CD01EA-DB84-D802-4947-3C1EC042BF34}"/>
              </a:ext>
            </a:extLst>
          </p:cNvPr>
          <p:cNvSpPr/>
          <p:nvPr/>
        </p:nvSpPr>
        <p:spPr>
          <a:xfrm flipV="1">
            <a:off x="601750" y="1329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BDE46C8-7EC3-B396-6924-B31E4637A3EB}"/>
              </a:ext>
            </a:extLst>
          </p:cNvPr>
          <p:cNvSpPr txBox="1"/>
          <p:nvPr/>
        </p:nvSpPr>
        <p:spPr>
          <a:xfrm>
            <a:off x="1683796" y="1625924"/>
            <a:ext cx="4964654"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Assess Key Symptoms and Risk Factors</a:t>
            </a:r>
          </a:p>
        </p:txBody>
      </p:sp>
      <p:sp>
        <p:nvSpPr>
          <p:cNvPr id="8" name="TextBox 7">
            <a:extLst>
              <a:ext uri="{FF2B5EF4-FFF2-40B4-BE49-F238E27FC236}">
                <a16:creationId xmlns:a16="http://schemas.microsoft.com/office/drawing/2014/main" id="{CF147697-58BB-6BB0-D32F-EE23F37683C8}"/>
              </a:ext>
            </a:extLst>
          </p:cNvPr>
          <p:cNvSpPr txBox="1"/>
          <p:nvPr/>
        </p:nvSpPr>
        <p:spPr>
          <a:xfrm>
            <a:off x="688556" y="1409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1</a:t>
            </a:r>
          </a:p>
        </p:txBody>
      </p:sp>
      <p:sp>
        <p:nvSpPr>
          <p:cNvPr id="9" name="Rectangle: Rounded Corners 8">
            <a:extLst>
              <a:ext uri="{FF2B5EF4-FFF2-40B4-BE49-F238E27FC236}">
                <a16:creationId xmlns:a16="http://schemas.microsoft.com/office/drawing/2014/main" id="{6664ACE0-8F36-A2A2-A46D-8175CFE9D22A}"/>
              </a:ext>
            </a:extLst>
          </p:cNvPr>
          <p:cNvSpPr/>
          <p:nvPr/>
        </p:nvSpPr>
        <p:spPr bwMode="gray">
          <a:xfrm>
            <a:off x="1054083" y="2806469"/>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0" name="Oval 9">
            <a:extLst>
              <a:ext uri="{FF2B5EF4-FFF2-40B4-BE49-F238E27FC236}">
                <a16:creationId xmlns:a16="http://schemas.microsoft.com/office/drawing/2014/main" id="{D9C1F265-43E3-CC57-913A-E22F39F69421}"/>
              </a:ext>
            </a:extLst>
          </p:cNvPr>
          <p:cNvSpPr/>
          <p:nvPr/>
        </p:nvSpPr>
        <p:spPr>
          <a:xfrm flipV="1">
            <a:off x="601750" y="2653158"/>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AFAC371E-492F-E132-EA18-B77DDFEF27EA}"/>
              </a:ext>
            </a:extLst>
          </p:cNvPr>
          <p:cNvSpPr txBox="1"/>
          <p:nvPr/>
        </p:nvSpPr>
        <p:spPr>
          <a:xfrm>
            <a:off x="688556" y="2733859"/>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lang="en-US" sz="3600" b="1" kern="0" dirty="0"/>
              <a:t>2</a:t>
            </a:r>
            <a:endParaRPr kumimoji="0" lang="en-US" sz="3600" b="1" i="0" u="none" strike="noStrike" kern="0" cap="none" spc="0" normalizeH="0" baseline="0" noProof="0" dirty="0">
              <a:ln>
                <a:noFill/>
              </a:ln>
              <a:effectLst/>
              <a:uLnTx/>
              <a:uFillTx/>
            </a:endParaRPr>
          </a:p>
        </p:txBody>
      </p:sp>
      <p:sp>
        <p:nvSpPr>
          <p:cNvPr id="12" name="TextBox 11">
            <a:extLst>
              <a:ext uri="{FF2B5EF4-FFF2-40B4-BE49-F238E27FC236}">
                <a16:creationId xmlns:a16="http://schemas.microsoft.com/office/drawing/2014/main" id="{A85826AC-2864-32DA-BA1A-F90B246C8BD1}"/>
              </a:ext>
            </a:extLst>
          </p:cNvPr>
          <p:cNvSpPr txBox="1"/>
          <p:nvPr/>
        </p:nvSpPr>
        <p:spPr>
          <a:xfrm>
            <a:off x="1669443" y="2944472"/>
            <a:ext cx="4841716"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Slit-Lamp Examination and Staining</a:t>
            </a:r>
          </a:p>
        </p:txBody>
      </p:sp>
      <p:sp>
        <p:nvSpPr>
          <p:cNvPr id="16" name="Rectangle: Rounded Corners 15">
            <a:extLst>
              <a:ext uri="{FF2B5EF4-FFF2-40B4-BE49-F238E27FC236}">
                <a16:creationId xmlns:a16="http://schemas.microsoft.com/office/drawing/2014/main" id="{DB7F24A6-65BF-87F0-9492-05FAA8D8AFC0}"/>
              </a:ext>
            </a:extLst>
          </p:cNvPr>
          <p:cNvSpPr/>
          <p:nvPr/>
        </p:nvSpPr>
        <p:spPr bwMode="gray">
          <a:xfrm>
            <a:off x="1054083" y="4149494"/>
            <a:ext cx="5879977" cy="643501"/>
          </a:xfrm>
          <a:prstGeom prst="roundRect">
            <a:avLst/>
          </a:prstGeom>
          <a:solidFill>
            <a:srgbClr val="F6BB38"/>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17" name="Oval 16">
            <a:extLst>
              <a:ext uri="{FF2B5EF4-FFF2-40B4-BE49-F238E27FC236}">
                <a16:creationId xmlns:a16="http://schemas.microsoft.com/office/drawing/2014/main" id="{F4F66325-1DB7-BDB4-782B-A57812C69F5E}"/>
              </a:ext>
            </a:extLst>
          </p:cNvPr>
          <p:cNvSpPr/>
          <p:nvPr/>
        </p:nvSpPr>
        <p:spPr>
          <a:xfrm flipV="1">
            <a:off x="601750" y="3996183"/>
            <a:ext cx="904667" cy="904665"/>
          </a:xfrm>
          <a:prstGeom prst="ellipse">
            <a:avLst/>
          </a:prstGeom>
          <a:solidFill>
            <a:srgbClr val="F6BB3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E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AE12CDD8-6EBD-598C-0D70-C6B520A8E372}"/>
              </a:ext>
            </a:extLst>
          </p:cNvPr>
          <p:cNvSpPr txBox="1"/>
          <p:nvPr/>
        </p:nvSpPr>
        <p:spPr>
          <a:xfrm>
            <a:off x="688556" y="4076884"/>
            <a:ext cx="684803" cy="840230"/>
          </a:xfrm>
          <a:prstGeom prst="rect">
            <a:avLst/>
          </a:prstGeom>
          <a:noFill/>
        </p:spPr>
        <p:txBody>
          <a:bodyPr wrap="none" rtlCol="0">
            <a:spAutoFit/>
          </a:bodyPr>
          <a:lstStyle/>
          <a:p>
            <a:pPr marL="0" marR="0" lvl="0" indent="0" algn="ctr" defTabSz="914309" eaLnBrk="0" fontAlgn="base" latinLnBrk="0" hangingPunct="0">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Step</a:t>
            </a:r>
          </a:p>
          <a:p>
            <a:pPr marL="0" marR="0" lvl="0" indent="0" algn="ctr" defTabSz="914309"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rPr>
              <a:t>3</a:t>
            </a:r>
          </a:p>
        </p:txBody>
      </p:sp>
      <p:sp>
        <p:nvSpPr>
          <p:cNvPr id="19" name="TextBox 18">
            <a:extLst>
              <a:ext uri="{FF2B5EF4-FFF2-40B4-BE49-F238E27FC236}">
                <a16:creationId xmlns:a16="http://schemas.microsoft.com/office/drawing/2014/main" id="{993BB3C8-5EB6-DC71-F038-0C13C7321BB1}"/>
              </a:ext>
            </a:extLst>
          </p:cNvPr>
          <p:cNvSpPr txBox="1"/>
          <p:nvPr/>
        </p:nvSpPr>
        <p:spPr>
          <a:xfrm>
            <a:off x="1661560" y="4287498"/>
            <a:ext cx="5995418" cy="369332"/>
          </a:xfrm>
          <a:prstGeom prst="rect">
            <a:avLst/>
          </a:prstGeom>
          <a:noFill/>
        </p:spPr>
        <p:txBody>
          <a:bodyPr wrap="square">
            <a:spAutoFit/>
          </a:bodyPr>
          <a:lstStyle/>
          <a:p>
            <a:pPr marL="0" marR="0" lvl="0" indent="0" defTabSz="914309"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rPr>
              <a:t>Tailor Management According to OSD Severity</a:t>
            </a:r>
          </a:p>
        </p:txBody>
      </p:sp>
      <p:sp>
        <p:nvSpPr>
          <p:cNvPr id="21" name="Rectangle: Rounded Corners 20">
            <a:extLst>
              <a:ext uri="{FF2B5EF4-FFF2-40B4-BE49-F238E27FC236}">
                <a16:creationId xmlns:a16="http://schemas.microsoft.com/office/drawing/2014/main" id="{5C698585-212F-CDFD-F97F-DC16CA365536}"/>
              </a:ext>
            </a:extLst>
          </p:cNvPr>
          <p:cNvSpPr/>
          <p:nvPr/>
        </p:nvSpPr>
        <p:spPr bwMode="gray">
          <a:xfrm>
            <a:off x="7299587" y="1482494"/>
            <a:ext cx="4203857" cy="643501"/>
          </a:xfrm>
          <a:prstGeom prst="roundRect">
            <a:avLst/>
          </a:prstGeom>
          <a:solidFill>
            <a:schemeClr val="tx2"/>
          </a:solidFill>
          <a:ln w="19050" algn="ctr">
            <a:solidFill>
              <a:schemeClr val="tx2"/>
            </a:solidFill>
            <a:miter lim="800000"/>
            <a:headEnd/>
            <a:tailEnd/>
          </a:ln>
        </p:spPr>
        <p:txBody>
          <a:bodyPr wrap="square" lIns="0" tIns="0" rIns="0" bIns="0" rtlCol="0" anchor="ctr"/>
          <a:lstStyle/>
          <a:p>
            <a:pPr algn="ctr"/>
            <a: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Observe for key symptoms and risk factors, </a:t>
            </a:r>
            <a:b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br>
            <a: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ask questions if needed</a:t>
            </a:r>
          </a:p>
        </p:txBody>
      </p:sp>
      <p:sp>
        <p:nvSpPr>
          <p:cNvPr id="22" name="Rectangle: Rounded Corners 21">
            <a:extLst>
              <a:ext uri="{FF2B5EF4-FFF2-40B4-BE49-F238E27FC236}">
                <a16:creationId xmlns:a16="http://schemas.microsoft.com/office/drawing/2014/main" id="{3B57B6E9-918D-C094-89B3-CF8173218521}"/>
              </a:ext>
            </a:extLst>
          </p:cNvPr>
          <p:cNvSpPr/>
          <p:nvPr/>
        </p:nvSpPr>
        <p:spPr bwMode="gray">
          <a:xfrm>
            <a:off x="7294060" y="2806469"/>
            <a:ext cx="4203857" cy="643501"/>
          </a:xfrm>
          <a:prstGeom prst="roundRect">
            <a:avLst/>
          </a:prstGeom>
          <a:solidFill>
            <a:schemeClr val="tx2"/>
          </a:solidFill>
          <a:ln w="19050" algn="ctr">
            <a:solidFill>
              <a:schemeClr val="tx2"/>
            </a:solidFill>
            <a:miter lim="800000"/>
            <a:headEnd/>
            <a:tailEnd/>
          </a:ln>
        </p:spPr>
        <p:txBody>
          <a:bodyPr wrap="square" lIns="0" tIns="0" rIns="0" bIns="0" rtlCol="0" anchor="ctr"/>
          <a:lstStyle/>
          <a:p>
            <a:pPr algn="ctr"/>
            <a: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Perform F-TBUT (&lt;5 seconds) and/or CFS staining with modified Oxford scale</a:t>
            </a:r>
          </a:p>
        </p:txBody>
      </p:sp>
      <p:sp>
        <p:nvSpPr>
          <p:cNvPr id="23" name="Rectangle: Rounded Corners 22">
            <a:extLst>
              <a:ext uri="{FF2B5EF4-FFF2-40B4-BE49-F238E27FC236}">
                <a16:creationId xmlns:a16="http://schemas.microsoft.com/office/drawing/2014/main" id="{CEFE1ADD-5DA5-4ABB-81B7-52FF0DD23949}"/>
              </a:ext>
            </a:extLst>
          </p:cNvPr>
          <p:cNvSpPr/>
          <p:nvPr/>
        </p:nvSpPr>
        <p:spPr bwMode="gray">
          <a:xfrm>
            <a:off x="7294059" y="4006190"/>
            <a:ext cx="4203857" cy="937549"/>
          </a:xfrm>
          <a:prstGeom prst="roundRect">
            <a:avLst/>
          </a:prstGeom>
          <a:solidFill>
            <a:schemeClr val="tx2"/>
          </a:solidFill>
          <a:ln w="19050" algn="ctr">
            <a:solidFill>
              <a:schemeClr val="tx2"/>
            </a:solidFill>
            <a:miter lim="800000"/>
            <a:headEnd/>
            <a:tailEnd/>
          </a:ln>
        </p:spPr>
        <p:txBody>
          <a:bodyPr wrap="square" lIns="0" tIns="0" rIns="0" bIns="0" rtlCol="0" anchor="ctr"/>
          <a:lstStyle/>
          <a:p>
            <a:pPr algn="ctr"/>
            <a:r>
              <a:rPr kumimoji="1" lang="en-US" sz="1600" dirty="0">
                <a:solidFill>
                  <a:schemeClr val="bg1"/>
                </a:solidFill>
                <a:latin typeface="Arial" panose="020B0604020202020204" pitchFamily="34" charset="0"/>
                <a:ea typeface="游ゴシック" panose="020B0400000000000000" pitchFamily="50" charset="-128"/>
                <a:cs typeface="Helvetica Neue" panose="02000503000000020004" pitchFamily="2" charset="0"/>
              </a:rPr>
              <a:t>Consider PF formulations or reduce BAK where possible; tailor management and follow-up according to OSD severity grade </a:t>
            </a:r>
          </a:p>
        </p:txBody>
      </p:sp>
      <p:cxnSp>
        <p:nvCxnSpPr>
          <p:cNvPr id="25" name="Straight Connector 24">
            <a:extLst>
              <a:ext uri="{FF2B5EF4-FFF2-40B4-BE49-F238E27FC236}">
                <a16:creationId xmlns:a16="http://schemas.microsoft.com/office/drawing/2014/main" id="{E063F7AF-14F8-5EEA-322A-8A78DD7E8235}"/>
              </a:ext>
            </a:extLst>
          </p:cNvPr>
          <p:cNvCxnSpPr/>
          <p:nvPr/>
        </p:nvCxnSpPr>
        <p:spPr>
          <a:xfrm>
            <a:off x="6934060" y="1800225"/>
            <a:ext cx="360000" cy="0"/>
          </a:xfrm>
          <a:prstGeom prst="line">
            <a:avLst/>
          </a:prstGeom>
          <a:ln w="190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A75DB720-A078-F777-B7C7-2AC3036D1D64}"/>
              </a:ext>
            </a:extLst>
          </p:cNvPr>
          <p:cNvCxnSpPr/>
          <p:nvPr/>
        </p:nvCxnSpPr>
        <p:spPr>
          <a:xfrm>
            <a:off x="6934060" y="3123902"/>
            <a:ext cx="360000" cy="0"/>
          </a:xfrm>
          <a:prstGeom prst="line">
            <a:avLst/>
          </a:prstGeom>
          <a:ln w="190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D82877E5-4FF1-CB92-7078-CA53DF6B897A}"/>
              </a:ext>
            </a:extLst>
          </p:cNvPr>
          <p:cNvCxnSpPr/>
          <p:nvPr/>
        </p:nvCxnSpPr>
        <p:spPr>
          <a:xfrm>
            <a:off x="6934060" y="4471244"/>
            <a:ext cx="360000" cy="0"/>
          </a:xfrm>
          <a:prstGeom prst="line">
            <a:avLst/>
          </a:prstGeom>
          <a:ln w="19050">
            <a:solidFill>
              <a:schemeClr val="tx2"/>
            </a:solidFill>
          </a:ln>
        </p:spPr>
        <p:style>
          <a:lnRef idx="1">
            <a:schemeClr val="accent2"/>
          </a:lnRef>
          <a:fillRef idx="0">
            <a:schemeClr val="accent2"/>
          </a:fillRef>
          <a:effectRef idx="0">
            <a:schemeClr val="accent2"/>
          </a:effectRef>
          <a:fontRef idx="minor">
            <a:schemeClr val="tx1"/>
          </a:fontRef>
        </p:style>
      </p:cxnSp>
      <p:sp>
        <p:nvSpPr>
          <p:cNvPr id="28" name="Footer Placeholder 4">
            <a:extLst>
              <a:ext uri="{FF2B5EF4-FFF2-40B4-BE49-F238E27FC236}">
                <a16:creationId xmlns:a16="http://schemas.microsoft.com/office/drawing/2014/main" id="{7F74AA13-99F4-68DC-FC40-812D59ED7424}"/>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lang="en-US" dirty="0">
                <a:solidFill>
                  <a:srgbClr val="333333"/>
                </a:solidFill>
                <a:latin typeface="Arial" panose="020B0604020202020204" pitchFamily="34" charset="0"/>
                <a:cs typeface="Arial" panose="020B0604020202020204" pitchFamily="34" charset="0"/>
              </a:rPr>
              <a:t>BAK: benzalkonium chloride; CFS: corneal fluorescein staining</a:t>
            </a:r>
            <a:r>
              <a:rPr kumimoji="1" lang="en-US" altLang="ja-JP" dirty="0">
                <a:solidFill>
                  <a:srgbClr val="333333"/>
                </a:solidFill>
                <a:ea typeface="メイリオ" pitchFamily="50" charset="-128"/>
                <a:cs typeface="Arial" pitchFamily="34" charset="0"/>
              </a:rPr>
              <a:t>; </a:t>
            </a:r>
            <a:r>
              <a:rPr lang="en-US" dirty="0">
                <a:solidFill>
                  <a:srgbClr val="333333"/>
                </a:solidFill>
                <a:latin typeface="Arial" panose="020B0604020202020204" pitchFamily="34" charset="0"/>
                <a:cs typeface="Arial" panose="020B0604020202020204" pitchFamily="34" charset="0"/>
              </a:rPr>
              <a:t>F-TBUT: fluorescein tear film breakup time; </a:t>
            </a:r>
            <a:r>
              <a:rPr kumimoji="1" lang="en-US" altLang="ja-JP" dirty="0">
                <a:solidFill>
                  <a:srgbClr val="333333"/>
                </a:solidFill>
                <a:ea typeface="メイリオ" pitchFamily="50" charset="-128"/>
                <a:cs typeface="Arial" pitchFamily="34" charset="0"/>
              </a:rPr>
              <a:t>PF: preservative-free; </a:t>
            </a:r>
            <a:br>
              <a:rPr kumimoji="1" lang="en-US" altLang="ja-JP" dirty="0">
                <a:solidFill>
                  <a:srgbClr val="333333"/>
                </a:solidFill>
                <a:ea typeface="メイリオ" pitchFamily="50" charset="-128"/>
                <a:cs typeface="Arial" pitchFamily="34" charset="0"/>
              </a:rPr>
            </a:b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p>
        </p:txBody>
      </p:sp>
      <p:sp>
        <p:nvSpPr>
          <p:cNvPr id="29" name="TextBox 28">
            <a:extLst>
              <a:ext uri="{FF2B5EF4-FFF2-40B4-BE49-F238E27FC236}">
                <a16:creationId xmlns:a16="http://schemas.microsoft.com/office/drawing/2014/main" id="{104FA192-BE9E-A5AA-959F-A870538722F8}"/>
              </a:ext>
            </a:extLst>
          </p:cNvPr>
          <p:cNvSpPr txBox="1"/>
          <p:nvPr/>
        </p:nvSpPr>
        <p:spPr>
          <a:xfrm>
            <a:off x="1566862" y="5414477"/>
            <a:ext cx="9058275" cy="442613"/>
          </a:xfrm>
          <a:prstGeom prst="rect">
            <a:avLst/>
          </a:prstGeom>
          <a:noFill/>
        </p:spPr>
        <p:txBody>
          <a:bodyPr wrap="square" lIns="0" tIns="0" rIns="0" bIns="0" rtlCol="0">
            <a:noAutofit/>
          </a:bodyPr>
          <a:lstStyle/>
          <a:p>
            <a:pPr algn="ctr">
              <a:spcBef>
                <a:spcPts val="600"/>
              </a:spcBef>
              <a:buSzPct val="100000"/>
            </a:pPr>
            <a:r>
              <a:rPr kumimoji="1" lang="en-US" sz="1600" b="1" dirty="0">
                <a:solidFill>
                  <a:schemeClr val="tx2"/>
                </a:solidFill>
                <a:latin typeface="Arial" panose="020B0604020202020204" pitchFamily="34" charset="0"/>
                <a:ea typeface="游ゴシック" panose="020B0400000000000000" pitchFamily="50" charset="-128"/>
                <a:cs typeface="Helvetica Neue" panose="02000503000000020004" pitchFamily="2" charset="0"/>
              </a:rPr>
              <a:t>Supplementary information on F-TBUT and CFS is available on the reverse page of the guide</a:t>
            </a:r>
          </a:p>
        </p:txBody>
      </p:sp>
    </p:spTree>
    <p:extLst>
      <p:ext uri="{BB962C8B-B14F-4D97-AF65-F5344CB8AC3E}">
        <p14:creationId xmlns:p14="http://schemas.microsoft.com/office/powerpoint/2010/main" val="1255073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1D43-16AB-FC87-84E5-956555DADFE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BF91BB4-5C5F-42AE-95DA-BF506E4FBD60}"/>
              </a:ext>
            </a:extLst>
          </p:cNvPr>
          <p:cNvSpPr>
            <a:spLocks noGrp="1"/>
          </p:cNvSpPr>
          <p:nvPr>
            <p:ph type="body" sz="quarter" idx="11"/>
          </p:nvPr>
        </p:nvSpPr>
        <p:spPr/>
        <p:txBody>
          <a:bodyPr/>
          <a:lstStyle/>
          <a:p>
            <a:r>
              <a:rPr lang="en-US"/>
              <a:t>Patient Case Study Template</a:t>
            </a:r>
          </a:p>
        </p:txBody>
      </p:sp>
      <p:sp>
        <p:nvSpPr>
          <p:cNvPr id="3" name="Text Placeholder 2">
            <a:extLst>
              <a:ext uri="{FF2B5EF4-FFF2-40B4-BE49-F238E27FC236}">
                <a16:creationId xmlns:a16="http://schemas.microsoft.com/office/drawing/2014/main" id="{0298A532-8946-8F45-3BFA-1795A1003ADB}"/>
              </a:ext>
            </a:extLst>
          </p:cNvPr>
          <p:cNvSpPr>
            <a:spLocks noGrp="1"/>
          </p:cNvSpPr>
          <p:nvPr>
            <p:ph type="body" sz="quarter" idx="12"/>
          </p:nvPr>
        </p:nvSpPr>
        <p:spPr/>
        <p:txBody>
          <a:bodyPr/>
          <a:lstStyle/>
          <a:p>
            <a:r>
              <a:rPr lang="en-US"/>
              <a:t>4</a:t>
            </a:r>
          </a:p>
        </p:txBody>
      </p:sp>
      <p:sp>
        <p:nvSpPr>
          <p:cNvPr id="2" name="Rectangle 1">
            <a:extLst>
              <a:ext uri="{FF2B5EF4-FFF2-40B4-BE49-F238E27FC236}">
                <a16:creationId xmlns:a16="http://schemas.microsoft.com/office/drawing/2014/main" id="{77776A2B-C2F5-D5BC-03A5-D81D2FAC46CA}"/>
              </a:ext>
            </a:extLst>
          </p:cNvPr>
          <p:cNvSpPr/>
          <p:nvPr/>
        </p:nvSpPr>
        <p:spPr bwMode="gray">
          <a:xfrm>
            <a:off x="6546079" y="0"/>
            <a:ext cx="5645923" cy="794759"/>
          </a:xfrm>
          <a:prstGeom prst="rect">
            <a:avLst/>
          </a:prstGeom>
          <a:solidFill>
            <a:schemeClr val="accent5"/>
          </a:solidFill>
          <a:ln w="19050" algn="ctr">
            <a:noFill/>
            <a:miter lim="800000"/>
            <a:headEnd/>
            <a:tailEnd/>
          </a:ln>
        </p:spPr>
        <p:txBody>
          <a:bodyPr wrap="square" lIns="0" tIns="0" rIns="0" bIns="0" rtlCol="0" anchor="ctr"/>
          <a:lstStyle/>
          <a:p>
            <a:pPr marL="108000"/>
            <a:r>
              <a:rPr kumimoji="1" lang="en-US" sz="1400">
                <a:latin typeface="Arial" panose="020B0604020202020204" pitchFamily="34" charset="0"/>
                <a:ea typeface="游ゴシック" panose="020B0400000000000000" pitchFamily="50" charset="-128"/>
                <a:cs typeface="Helvetica Neue" panose="02000503000000020004" pitchFamily="2" charset="0"/>
              </a:rPr>
              <a:t>This section provides a template and guidance to structure a patient case presentation. Please note that using template slides is </a:t>
            </a:r>
            <a:r>
              <a:rPr kumimoji="1" lang="en-US" sz="1400" b="1">
                <a:latin typeface="Arial" panose="020B0604020202020204" pitchFamily="34" charset="0"/>
                <a:ea typeface="游ゴシック" panose="020B0400000000000000" pitchFamily="50" charset="-128"/>
                <a:cs typeface="Helvetica Neue" panose="02000503000000020004" pitchFamily="2" charset="0"/>
              </a:rPr>
              <a:t>optional</a:t>
            </a:r>
            <a:r>
              <a:rPr kumimoji="1" lang="en-US" sz="1400">
                <a:latin typeface="Arial" panose="020B0604020202020204" pitchFamily="34" charset="0"/>
                <a:ea typeface="游ゴシック" panose="020B0400000000000000" pitchFamily="50" charset="-128"/>
                <a:cs typeface="Helvetica Neue" panose="02000503000000020004" pitchFamily="2" charset="0"/>
              </a:rPr>
              <a:t>, and you should feel free to present your case as you see fit.​</a:t>
            </a:r>
          </a:p>
        </p:txBody>
      </p:sp>
    </p:spTree>
    <p:extLst>
      <p:ext uri="{BB962C8B-B14F-4D97-AF65-F5344CB8AC3E}">
        <p14:creationId xmlns:p14="http://schemas.microsoft.com/office/powerpoint/2010/main" val="162852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A60D92-8909-A125-EF5B-DAB76D7E2407}"/>
              </a:ext>
            </a:extLst>
          </p:cNvPr>
          <p:cNvSpPr>
            <a:spLocks noGrp="1"/>
          </p:cNvSpPr>
          <p:nvPr>
            <p:ph type="title"/>
          </p:nvPr>
        </p:nvSpPr>
        <p:spPr/>
        <p:txBody>
          <a:bodyPr/>
          <a:lstStyle/>
          <a:p>
            <a:r>
              <a:rPr lang="en-US"/>
              <a:t>Guidance notes</a:t>
            </a:r>
          </a:p>
        </p:txBody>
      </p:sp>
      <p:sp>
        <p:nvSpPr>
          <p:cNvPr id="10" name="Content Placeholder 9">
            <a:extLst>
              <a:ext uri="{FF2B5EF4-FFF2-40B4-BE49-F238E27FC236}">
                <a16:creationId xmlns:a16="http://schemas.microsoft.com/office/drawing/2014/main" id="{E9728FCE-D9EA-8DA3-6D66-31F12BC83C3F}"/>
              </a:ext>
            </a:extLst>
          </p:cNvPr>
          <p:cNvSpPr>
            <a:spLocks noGrp="1"/>
          </p:cNvSpPr>
          <p:nvPr>
            <p:ph idx="1"/>
          </p:nvPr>
        </p:nvSpPr>
        <p:spPr/>
        <p:txBody>
          <a:bodyPr/>
          <a:lstStyle/>
          <a:p>
            <a:pPr marL="285750" indent="-285750">
              <a:buFont typeface="Arial" panose="020B0604020202020204" pitchFamily="34" charset="0"/>
              <a:buChar char="•"/>
            </a:pPr>
            <a:r>
              <a:rPr lang="en-US" sz="1800" b="1"/>
              <a:t>Clinical relevance: </a:t>
            </a:r>
            <a:r>
              <a:rPr lang="en-US" sz="1800"/>
              <a:t>Ensure that the case selected offers significant clinical or learning value and is not just an isolated or rare event without broader implications</a:t>
            </a:r>
          </a:p>
          <a:p>
            <a:pPr marL="285750" indent="-285750">
              <a:buFont typeface="Arial" panose="020B0604020202020204" pitchFamily="34" charset="0"/>
              <a:buChar char="•"/>
            </a:pPr>
            <a:r>
              <a:rPr lang="en-US" sz="1800" b="1"/>
              <a:t>Reference data: </a:t>
            </a:r>
            <a:r>
              <a:rPr lang="en-US" sz="1800"/>
              <a:t>When mentioning treatments, drugs, or procedures, please reference the relevant clinical guidelines or research data that influenced the decision-making process</a:t>
            </a:r>
          </a:p>
          <a:p>
            <a:pPr marL="285750" indent="-285750">
              <a:buFont typeface="Arial" panose="020B0604020202020204" pitchFamily="34" charset="0"/>
              <a:buChar char="•"/>
            </a:pPr>
            <a:r>
              <a:rPr lang="en-US" sz="1800" b="1"/>
              <a:t>Avoid bias: </a:t>
            </a:r>
            <a:r>
              <a:rPr lang="en-US" sz="1800"/>
              <a:t>Ensure that the case presentation is objective and does not favor any particular drug, treatment, or procedure unless backed by evidence. Avoid making promotional or </a:t>
            </a:r>
            <a:br>
              <a:rPr lang="en-US" sz="1800"/>
            </a:br>
            <a:r>
              <a:rPr lang="en-US" sz="1800"/>
              <a:t>biased statements</a:t>
            </a:r>
          </a:p>
          <a:p>
            <a:pPr marL="285750" indent="-285750">
              <a:buFont typeface="Arial" panose="020B0604020202020204" pitchFamily="34" charset="0"/>
              <a:buChar char="•"/>
            </a:pPr>
            <a:r>
              <a:rPr lang="en-US" sz="1800" b="1"/>
              <a:t>Confidentiality: </a:t>
            </a:r>
            <a:r>
              <a:rPr lang="en-US" sz="1800"/>
              <a:t>No patient information that could allow identification of individuals should </a:t>
            </a:r>
            <a:br>
              <a:rPr lang="en-US" sz="1800"/>
            </a:br>
            <a:r>
              <a:rPr lang="en-US" sz="1800"/>
              <a:t>be included</a:t>
            </a:r>
          </a:p>
          <a:p>
            <a:pPr marL="285750" indent="-285750">
              <a:buFont typeface="Arial" panose="020B0604020202020204" pitchFamily="34" charset="0"/>
              <a:buChar char="•"/>
            </a:pPr>
            <a:r>
              <a:rPr lang="en-US" sz="1800" b="1"/>
              <a:t>Structure: </a:t>
            </a:r>
            <a:r>
              <a:rPr lang="en-US" sz="1800"/>
              <a:t>Ideally, slides will be a mix of text and illustrative images; the following slides provide an outline structure to guide the preparation of your patient case. Please include relevant questions that you believe need to be discussed during the clinical case sharing</a:t>
            </a:r>
          </a:p>
          <a:p>
            <a:pPr marL="285750" indent="-285750">
              <a:buFont typeface="Arial" panose="020B0604020202020204" pitchFamily="34" charset="0"/>
              <a:buChar char="•"/>
            </a:pPr>
            <a:endParaRPr lang="en-US" sz="1800"/>
          </a:p>
        </p:txBody>
      </p:sp>
      <p:sp>
        <p:nvSpPr>
          <p:cNvPr id="2" name="Rectangle 1">
            <a:extLst>
              <a:ext uri="{FF2B5EF4-FFF2-40B4-BE49-F238E27FC236}">
                <a16:creationId xmlns:a16="http://schemas.microsoft.com/office/drawing/2014/main" id="{8F001D19-B497-6FCD-9AB6-1365A046CC23}"/>
              </a:ext>
            </a:extLst>
          </p:cNvPr>
          <p:cNvSpPr/>
          <p:nvPr/>
        </p:nvSpPr>
        <p:spPr bwMode="gray">
          <a:xfrm>
            <a:off x="7867650" y="1"/>
            <a:ext cx="4324352" cy="643501"/>
          </a:xfrm>
          <a:prstGeom prst="rect">
            <a:avLst/>
          </a:prstGeom>
          <a:solidFill>
            <a:schemeClr val="accent5"/>
          </a:solidFill>
          <a:ln w="19050" algn="ctr">
            <a:noFill/>
            <a:miter lim="800000"/>
            <a:headEnd/>
            <a:tailEnd/>
          </a:ln>
        </p:spPr>
        <p:txBody>
          <a:bodyPr wrap="square" lIns="0" tIns="0" rIns="0" bIns="0" rtlCol="0" anchor="ctr"/>
          <a:lstStyle/>
          <a:p>
            <a:pPr marL="108000"/>
            <a:r>
              <a:rPr kumimoji="1" lang="en-US" sz="1600">
                <a:latin typeface="Arial" panose="020B0604020202020204" pitchFamily="34" charset="0"/>
                <a:ea typeface="游ゴシック" panose="020B0400000000000000" pitchFamily="50" charset="-128"/>
                <a:cs typeface="Helvetica Neue" panose="02000503000000020004" pitchFamily="2" charset="0"/>
              </a:rPr>
              <a:t>Please delete these guidance notes when using the case study template slides</a:t>
            </a:r>
          </a:p>
        </p:txBody>
      </p:sp>
    </p:spTree>
    <p:extLst>
      <p:ext uri="{BB962C8B-B14F-4D97-AF65-F5344CB8AC3E}">
        <p14:creationId xmlns:p14="http://schemas.microsoft.com/office/powerpoint/2010/main" val="249909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0FD3-E220-A3DB-3D01-A99D565BD04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7A56B50-B912-5610-5E4A-58CB94D4D990}"/>
              </a:ext>
            </a:extLst>
          </p:cNvPr>
          <p:cNvSpPr>
            <a:spLocks noGrp="1"/>
          </p:cNvSpPr>
          <p:nvPr>
            <p:ph type="title"/>
          </p:nvPr>
        </p:nvSpPr>
        <p:spPr/>
        <p:txBody>
          <a:bodyPr/>
          <a:lstStyle/>
          <a:p>
            <a:r>
              <a:rPr lang="en-US"/>
              <a:t>Patient consent</a:t>
            </a:r>
          </a:p>
        </p:txBody>
      </p:sp>
      <p:sp>
        <p:nvSpPr>
          <p:cNvPr id="10" name="Content Placeholder 9">
            <a:extLst>
              <a:ext uri="{FF2B5EF4-FFF2-40B4-BE49-F238E27FC236}">
                <a16:creationId xmlns:a16="http://schemas.microsoft.com/office/drawing/2014/main" id="{9DAB663A-1364-B0B5-E503-24DDADBC032C}"/>
              </a:ext>
            </a:extLst>
          </p:cNvPr>
          <p:cNvSpPr>
            <a:spLocks noGrp="1"/>
          </p:cNvSpPr>
          <p:nvPr>
            <p:ph idx="1"/>
          </p:nvPr>
        </p:nvSpPr>
        <p:spPr/>
        <p:txBody>
          <a:bodyPr/>
          <a:lstStyle/>
          <a:p>
            <a:r>
              <a:rPr lang="en-US" sz="1800" b="1">
                <a:solidFill>
                  <a:schemeClr val="tx2"/>
                </a:solidFill>
              </a:rPr>
              <a:t>Before completing the case study template, please confirm:​</a:t>
            </a:r>
            <a:endParaRPr lang="en-US" sz="1800"/>
          </a:p>
          <a:p>
            <a:pPr marL="285750" indent="-285750">
              <a:buFont typeface="Arial" panose="020B0604020202020204" pitchFamily="34" charset="0"/>
              <a:buChar char="•"/>
            </a:pPr>
            <a:r>
              <a:rPr lang="en-US" sz="1800"/>
              <a:t>You have obtained consent from the patient for their data to be included​</a:t>
            </a:r>
          </a:p>
          <a:p>
            <a:pPr marL="642150" lvl="3" indent="-285750"/>
            <a:r>
              <a:rPr lang="en-US"/>
              <a:t>It is important that you explain (if appropriate) that confidentiality will be maintained, and that no non-essential identifiable information will be included​</a:t>
            </a:r>
          </a:p>
          <a:p>
            <a:pPr marL="642150" lvl="3" indent="-285750"/>
            <a:r>
              <a:rPr lang="en-US"/>
              <a:t>Where appropriate, we advise that you document the consent and provide this alongside your case study​</a:t>
            </a:r>
          </a:p>
          <a:p>
            <a:pPr marL="642150" lvl="3" indent="-285750"/>
            <a:r>
              <a:rPr lang="en-US"/>
              <a:t>It is not only important but also, in most cases, legally necessary to obtain consent​</a:t>
            </a:r>
          </a:p>
          <a:p>
            <a:pPr marL="642150" lvl="3" indent="-285750"/>
            <a:r>
              <a:rPr lang="en-US"/>
              <a:t>Remember that the patient has the right to refuse, and this should be respected​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All patient information included in the case study should be anonymized​</a:t>
            </a:r>
          </a:p>
          <a:p>
            <a:pPr marL="642150" lvl="3" indent="-285750"/>
            <a:r>
              <a:rPr lang="en-US"/>
              <a:t>Personal data include, but is not limited to, the patient’s name, initials, or date of birth, as well as identifiable photos ​(note: distinctive features must be obscured)​</a:t>
            </a:r>
          </a:p>
          <a:p>
            <a:pPr marL="285750" indent="-285750">
              <a:buFont typeface="Arial" panose="020B0604020202020204" pitchFamily="34" charset="0"/>
              <a:buChar char="•"/>
            </a:pPr>
            <a:endParaRPr lang="en-US" sz="1800"/>
          </a:p>
        </p:txBody>
      </p:sp>
      <p:sp>
        <p:nvSpPr>
          <p:cNvPr id="2" name="Rectangle 1">
            <a:extLst>
              <a:ext uri="{FF2B5EF4-FFF2-40B4-BE49-F238E27FC236}">
                <a16:creationId xmlns:a16="http://schemas.microsoft.com/office/drawing/2014/main" id="{9A5E57F7-9E5D-2731-46F6-636FF88E24CB}"/>
              </a:ext>
            </a:extLst>
          </p:cNvPr>
          <p:cNvSpPr/>
          <p:nvPr/>
        </p:nvSpPr>
        <p:spPr bwMode="gray">
          <a:xfrm>
            <a:off x="7867650" y="1"/>
            <a:ext cx="4324352" cy="643501"/>
          </a:xfrm>
          <a:prstGeom prst="rect">
            <a:avLst/>
          </a:prstGeom>
          <a:solidFill>
            <a:schemeClr val="accent5"/>
          </a:solidFill>
          <a:ln w="19050" algn="ctr">
            <a:noFill/>
            <a:miter lim="800000"/>
            <a:headEnd/>
            <a:tailEnd/>
          </a:ln>
        </p:spPr>
        <p:txBody>
          <a:bodyPr wrap="square" lIns="0" tIns="0" rIns="0" bIns="0" rtlCol="0" anchor="ctr"/>
          <a:lstStyle/>
          <a:p>
            <a:pPr marL="108000"/>
            <a:r>
              <a:rPr kumimoji="1" lang="en-US" sz="1600">
                <a:latin typeface="Arial" panose="020B0604020202020204" pitchFamily="34" charset="0"/>
                <a:ea typeface="游ゴシック" panose="020B0400000000000000" pitchFamily="50" charset="-128"/>
                <a:cs typeface="Helvetica Neue" panose="02000503000000020004" pitchFamily="2" charset="0"/>
              </a:rPr>
              <a:t>Please delete these guidance notes when using the case study template slides</a:t>
            </a:r>
          </a:p>
        </p:txBody>
      </p:sp>
    </p:spTree>
    <p:extLst>
      <p:ext uri="{BB962C8B-B14F-4D97-AF65-F5344CB8AC3E}">
        <p14:creationId xmlns:p14="http://schemas.microsoft.com/office/powerpoint/2010/main" val="50431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E75CA-4E7E-018B-05CE-13B52E4DE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29A3A-3C9C-8A14-B70B-FF8014C69F96}"/>
              </a:ext>
            </a:extLst>
          </p:cNvPr>
          <p:cNvSpPr>
            <a:spLocks noGrp="1"/>
          </p:cNvSpPr>
          <p:nvPr>
            <p:ph type="title"/>
          </p:nvPr>
        </p:nvSpPr>
        <p:spPr/>
        <p:txBody>
          <a:bodyPr/>
          <a:lstStyle/>
          <a:p>
            <a:r>
              <a:rPr lang="en-US"/>
              <a:t>Section summary</a:t>
            </a:r>
          </a:p>
        </p:txBody>
      </p:sp>
      <p:sp>
        <p:nvSpPr>
          <p:cNvPr id="5" name="Footer Placeholder 4">
            <a:extLst>
              <a:ext uri="{FF2B5EF4-FFF2-40B4-BE49-F238E27FC236}">
                <a16:creationId xmlns:a16="http://schemas.microsoft.com/office/drawing/2014/main" id="{07704A74-84D7-D970-A23C-D281C26F6DC7}"/>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PF: preservative-free;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 TM: trabecular meshwork</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1. </a:t>
            </a:r>
            <a:r>
              <a:rPr lang="da-DK" dirty="0">
                <a:solidFill>
                  <a:srgbClr val="333333"/>
                </a:solidFill>
              </a:rPr>
              <a:t>Sarimiye TF, et al. </a:t>
            </a:r>
            <a:r>
              <a:rPr lang="da-DK" i="1" dirty="0">
                <a:solidFill>
                  <a:srgbClr val="333333"/>
                </a:solidFill>
              </a:rPr>
              <a:t>JOECSA</a:t>
            </a:r>
            <a:r>
              <a:rPr lang="da-DK" dirty="0">
                <a:solidFill>
                  <a:srgbClr val="333333"/>
                </a:solidFill>
              </a:rPr>
              <a:t> 2020;19(1):34–8</a:t>
            </a:r>
            <a:r>
              <a:rPr lang="da-DK" dirty="0">
                <a:solidFill>
                  <a:srgbClr val="333333"/>
                </a:solidFill>
                <a:latin typeface="Arial" panose="020B0604020202020204"/>
                <a:ea typeface="游ゴシック"/>
              </a:rPr>
              <a:t>;</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 2. </a:t>
            </a:r>
            <a:r>
              <a:rPr lang="da-DK" dirty="0">
                <a:solidFill>
                  <a:srgbClr val="333333"/>
                </a:solidFill>
              </a:rPr>
              <a:t>Skalicky SE, et al. </a:t>
            </a:r>
            <a:r>
              <a:rPr lang="da-DK" i="1" dirty="0">
                <a:solidFill>
                  <a:srgbClr val="333333"/>
                </a:solidFill>
              </a:rPr>
              <a:t>Am J Ophthalmol</a:t>
            </a:r>
            <a:r>
              <a:rPr lang="da-DK" dirty="0">
                <a:solidFill>
                  <a:srgbClr val="333333"/>
                </a:solidFill>
              </a:rPr>
              <a:t> 2012;153(1):1–9.e2</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3.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Zhou A,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Ophthalmol Ther</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2022;11:1681</a:t>
            </a:r>
            <a:r>
              <a:rPr lang="da-DK" dirty="0">
                <a:solidFill>
                  <a:srgbClr val="333333"/>
                </a:solidFill>
              </a:rPr>
              <a:t>–704</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4.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Fineide F,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Ocular Surf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2022;26:19</a:t>
            </a:r>
            <a:r>
              <a:rPr lang="da-DK" dirty="0">
                <a:solidFill>
                  <a:srgbClr val="333333"/>
                </a:solidFill>
              </a:rPr>
              <a:t>–</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49;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5. </a:t>
            </a:r>
            <a:r>
              <a:rPr lang="da-DK" dirty="0">
                <a:solidFill>
                  <a:srgbClr val="333333"/>
                </a:solidFill>
              </a:rPr>
              <a:t>Baudouin C, et al. </a:t>
            </a:r>
            <a:r>
              <a:rPr lang="da-DK" i="1" dirty="0">
                <a:solidFill>
                  <a:srgbClr val="333333"/>
                </a:solidFill>
              </a:rPr>
              <a:t>Prog Retin Eye Res </a:t>
            </a:r>
            <a:r>
              <a:rPr lang="da-DK" dirty="0">
                <a:solidFill>
                  <a:srgbClr val="333333"/>
                </a:solidFill>
              </a:rPr>
              <a:t>2021;83:100916</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b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b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6.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Bloomenstein M,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Modern Optometry</a:t>
            </a:r>
            <a:r>
              <a:rPr lang="da-DK" dirty="0">
                <a:solidFill>
                  <a:srgbClr val="333333"/>
                </a:solidFill>
              </a:rPr>
              <a:t> 2024;July/August:51–3</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a:t>
            </a:r>
            <a:r>
              <a:rPr lang="da-DK" dirty="0">
                <a:solidFill>
                  <a:srgbClr val="333333"/>
                </a:solidFill>
                <a:latin typeface="Arial" panose="020B0604020202020204"/>
                <a:ea typeface="游ゴシック"/>
              </a:rPr>
              <a:t> </a:t>
            </a:r>
            <a:r>
              <a:rPr lang="da-DK" b="1" dirty="0">
                <a:solidFill>
                  <a:srgbClr val="333333"/>
                </a:solidFill>
                <a:latin typeface="Arial" panose="020B0604020202020204"/>
                <a:ea typeface="游ゴシック"/>
              </a:rPr>
              <a:t>7</a:t>
            </a:r>
            <a:r>
              <a:rPr kumimoji="0" lang="da-DK" sz="1000" i="0" u="none" strike="noStrike" kern="1200" cap="none" spc="0" normalizeH="0" baseline="0" noProof="0" dirty="0">
                <a:ln>
                  <a:noFill/>
                </a:ln>
                <a:solidFill>
                  <a:srgbClr val="333333"/>
                </a:solidFill>
                <a:effectLst/>
                <a:uLnTx/>
                <a:uFillTx/>
                <a:latin typeface="Arial" panose="020B0604020202020204"/>
                <a:ea typeface="游ゴシック"/>
                <a:cs typeface="+mn-cs"/>
              </a:rPr>
              <a:t>. </a:t>
            </a:r>
            <a:r>
              <a:rPr lang="da-DK" dirty="0">
                <a:solidFill>
                  <a:srgbClr val="333333"/>
                </a:solidFill>
              </a:rPr>
              <a:t>Boimer C, et al. </a:t>
            </a:r>
            <a:r>
              <a:rPr lang="da-DK" i="1" dirty="0">
                <a:solidFill>
                  <a:srgbClr val="333333"/>
                </a:solidFill>
              </a:rPr>
              <a:t>J Glaucoma </a:t>
            </a:r>
            <a:r>
              <a:rPr lang="da-DK" dirty="0">
                <a:solidFill>
                  <a:srgbClr val="333333"/>
                </a:solidFill>
              </a:rPr>
              <a:t>2013;22(9):730–5</a:t>
            </a:r>
            <a:r>
              <a:rPr kumimoji="0" lang="da-DK" sz="1000" i="0" u="none" strike="noStrike" kern="1200" cap="none" spc="0" normalizeH="0" baseline="0" noProof="0" dirty="0">
                <a:ln>
                  <a:noFill/>
                </a:ln>
                <a:solidFill>
                  <a:srgbClr val="333333"/>
                </a:solidFill>
                <a:effectLst/>
                <a:uLnTx/>
                <a:uFillTx/>
                <a:latin typeface="Arial" panose="020B0604020202020204"/>
                <a:ea typeface="游ゴシック"/>
                <a:cs typeface="+mn-cs"/>
              </a:rPr>
              <a:t>.</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grpSp>
        <p:nvGrpSpPr>
          <p:cNvPr id="32" name="Group 31">
            <a:extLst>
              <a:ext uri="{FF2B5EF4-FFF2-40B4-BE49-F238E27FC236}">
                <a16:creationId xmlns:a16="http://schemas.microsoft.com/office/drawing/2014/main" id="{0565A866-899D-E35C-F008-DF480883A41D}"/>
              </a:ext>
            </a:extLst>
          </p:cNvPr>
          <p:cNvGrpSpPr/>
          <p:nvPr/>
        </p:nvGrpSpPr>
        <p:grpSpPr>
          <a:xfrm>
            <a:off x="1160839" y="1397852"/>
            <a:ext cx="9850417" cy="850490"/>
            <a:chOff x="1160839" y="1397852"/>
            <a:chExt cx="9850417" cy="850490"/>
          </a:xfrm>
        </p:grpSpPr>
        <p:sp>
          <p:nvSpPr>
            <p:cNvPr id="6" name="Rounded Rectangle 4">
              <a:extLst>
                <a:ext uri="{FF2B5EF4-FFF2-40B4-BE49-F238E27FC236}">
                  <a16:creationId xmlns:a16="http://schemas.microsoft.com/office/drawing/2014/main" id="{481AF905-66BC-F701-FB9E-731D283D59AA}"/>
                </a:ext>
              </a:extLst>
            </p:cNvPr>
            <p:cNvSpPr/>
            <p:nvPr/>
          </p:nvSpPr>
          <p:spPr>
            <a:xfrm>
              <a:off x="1498769" y="1397852"/>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191AD218-1780-334F-5B7E-D043F65BFA84}"/>
                </a:ext>
              </a:extLst>
            </p:cNvPr>
            <p:cNvGrpSpPr/>
            <p:nvPr/>
          </p:nvGrpSpPr>
          <p:grpSpPr>
            <a:xfrm>
              <a:off x="1160839" y="1397852"/>
              <a:ext cx="850490" cy="850490"/>
              <a:chOff x="426819" y="1163348"/>
              <a:chExt cx="850490" cy="850490"/>
            </a:xfrm>
          </p:grpSpPr>
          <p:sp>
            <p:nvSpPr>
              <p:cNvPr id="8" name="Oval 7">
                <a:extLst>
                  <a:ext uri="{FF2B5EF4-FFF2-40B4-BE49-F238E27FC236}">
                    <a16:creationId xmlns:a16="http://schemas.microsoft.com/office/drawing/2014/main" id="{91AA39C8-FE88-1DD8-856A-EEA46F9B03DF}"/>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8D38C6AF-7993-AF7C-B96B-7114AB214917}"/>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DBD0B8C5-FEAA-1FF2-EC48-28A38003B12D}"/>
                  </a:ext>
                </a:extLst>
              </p:cNvPr>
              <p:cNvSpPr txBox="1"/>
              <p:nvPr/>
            </p:nvSpPr>
            <p:spPr>
              <a:xfrm>
                <a:off x="673970" y="1357761"/>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1</a:t>
                </a:r>
              </a:p>
            </p:txBody>
          </p:sp>
        </p:grpSp>
        <p:sp>
          <p:nvSpPr>
            <p:cNvPr id="11" name="TextBox 10">
              <a:extLst>
                <a:ext uri="{FF2B5EF4-FFF2-40B4-BE49-F238E27FC236}">
                  <a16:creationId xmlns:a16="http://schemas.microsoft.com/office/drawing/2014/main" id="{3871772C-02E7-0D3B-3120-99BA0C5BA9FF}"/>
                </a:ext>
              </a:extLst>
            </p:cNvPr>
            <p:cNvSpPr txBox="1"/>
            <p:nvPr/>
          </p:nvSpPr>
          <p:spPr>
            <a:xfrm>
              <a:off x="2080468" y="1669207"/>
              <a:ext cx="8673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n-ea"/>
                  <a:cs typeface="+mn-cs"/>
                </a:rPr>
                <a:t>OSD is common especially in moderate-to-severe glaucoma patients</a:t>
              </a:r>
              <a:r>
                <a:rPr kumimoji="0" lang="en-US" b="0" i="0" u="none" strike="noStrike" kern="1200" cap="none" spc="0" normalizeH="0" baseline="30000" noProof="0" dirty="0">
                  <a:ln>
                    <a:noFill/>
                  </a:ln>
                  <a:effectLst/>
                  <a:uLnTx/>
                  <a:uFillTx/>
                  <a:latin typeface="Arial" panose="020B0604020202020204"/>
                  <a:ea typeface="+mn-ea"/>
                  <a:cs typeface="+mn-cs"/>
                </a:rPr>
                <a:t>1,2</a:t>
              </a:r>
            </a:p>
          </p:txBody>
        </p:sp>
      </p:grpSp>
      <p:grpSp>
        <p:nvGrpSpPr>
          <p:cNvPr id="31" name="Group 30">
            <a:extLst>
              <a:ext uri="{FF2B5EF4-FFF2-40B4-BE49-F238E27FC236}">
                <a16:creationId xmlns:a16="http://schemas.microsoft.com/office/drawing/2014/main" id="{AE730C7D-533A-E1B6-3A46-BD89A780BC3B}"/>
              </a:ext>
            </a:extLst>
          </p:cNvPr>
          <p:cNvGrpSpPr/>
          <p:nvPr/>
        </p:nvGrpSpPr>
        <p:grpSpPr>
          <a:xfrm>
            <a:off x="1161694" y="2497799"/>
            <a:ext cx="9849562" cy="851588"/>
            <a:chOff x="1161694" y="2348123"/>
            <a:chExt cx="9849562" cy="851588"/>
          </a:xfrm>
        </p:grpSpPr>
        <p:sp>
          <p:nvSpPr>
            <p:cNvPr id="12" name="Rounded Rectangle 4">
              <a:extLst>
                <a:ext uri="{FF2B5EF4-FFF2-40B4-BE49-F238E27FC236}">
                  <a16:creationId xmlns:a16="http://schemas.microsoft.com/office/drawing/2014/main" id="{807CB40F-BD69-DB1B-1C2E-CD5ED22DAF53}"/>
                </a:ext>
              </a:extLst>
            </p:cNvPr>
            <p:cNvSpPr/>
            <p:nvPr/>
          </p:nvSpPr>
          <p:spPr>
            <a:xfrm>
              <a:off x="1498769" y="234922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2D3E331D-48BD-CF56-F765-41EE7900CF4A}"/>
                </a:ext>
              </a:extLst>
            </p:cNvPr>
            <p:cNvGrpSpPr/>
            <p:nvPr/>
          </p:nvGrpSpPr>
          <p:grpSpPr>
            <a:xfrm>
              <a:off x="1161694" y="2348123"/>
              <a:ext cx="850490" cy="850490"/>
              <a:chOff x="426819" y="2114717"/>
              <a:chExt cx="850490" cy="850490"/>
            </a:xfrm>
          </p:grpSpPr>
          <p:sp>
            <p:nvSpPr>
              <p:cNvPr id="14" name="Oval 13">
                <a:extLst>
                  <a:ext uri="{FF2B5EF4-FFF2-40B4-BE49-F238E27FC236}">
                    <a16:creationId xmlns:a16="http://schemas.microsoft.com/office/drawing/2014/main" id="{124714E7-FBCB-A50D-BCBC-8740F7407A5D}"/>
                  </a:ext>
                </a:extLst>
              </p:cNvPr>
              <p:cNvSpPr/>
              <p:nvPr/>
            </p:nvSpPr>
            <p:spPr>
              <a:xfrm>
                <a:off x="426819" y="211471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EADA7F8E-F8B7-20CD-EDA3-35947F17079C}"/>
                  </a:ext>
                </a:extLst>
              </p:cNvPr>
              <p:cNvSpPr/>
              <p:nvPr/>
            </p:nvSpPr>
            <p:spPr>
              <a:xfrm>
                <a:off x="475676" y="216357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87E552F6-BC94-5D00-EDF9-C535A61F497B}"/>
                  </a:ext>
                </a:extLst>
              </p:cNvPr>
              <p:cNvSpPr txBox="1"/>
              <p:nvPr/>
            </p:nvSpPr>
            <p:spPr>
              <a:xfrm>
                <a:off x="673970" y="230913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2</a:t>
                </a:r>
              </a:p>
            </p:txBody>
          </p:sp>
        </p:grpSp>
        <p:sp>
          <p:nvSpPr>
            <p:cNvPr id="17" name="TextBox 16">
              <a:extLst>
                <a:ext uri="{FF2B5EF4-FFF2-40B4-BE49-F238E27FC236}">
                  <a16:creationId xmlns:a16="http://schemas.microsoft.com/office/drawing/2014/main" id="{722023D1-B2F3-FF78-DA6B-ACBF9935CAED}"/>
                </a:ext>
              </a:extLst>
            </p:cNvPr>
            <p:cNvSpPr txBox="1"/>
            <p:nvPr/>
          </p:nvSpPr>
          <p:spPr>
            <a:xfrm>
              <a:off x="2080468" y="2450202"/>
              <a:ext cx="8473232" cy="646331"/>
            </a:xfrm>
            <a:prstGeom prst="rect">
              <a:avLst/>
            </a:prstGeom>
            <a:noFill/>
          </p:spPr>
          <p:txBody>
            <a:bodyPr wrap="square" rtlCol="0">
              <a:spAutoFit/>
            </a:bodyPr>
            <a:lstStyle/>
            <a:p>
              <a:pPr lvl="0">
                <a:defRPr/>
              </a:pPr>
              <a:r>
                <a:rPr lang="en-US" dirty="0"/>
                <a:t>Preservatives can damage the ocular surface and TM, leading to a vicious cycle of OSD and inflammation</a:t>
              </a:r>
              <a:r>
                <a:rPr lang="en-US" baseline="30000" dirty="0"/>
                <a:t>3–5</a:t>
              </a:r>
            </a:p>
          </p:txBody>
        </p:sp>
      </p:grpSp>
      <p:grpSp>
        <p:nvGrpSpPr>
          <p:cNvPr id="30" name="Group 29">
            <a:extLst>
              <a:ext uri="{FF2B5EF4-FFF2-40B4-BE49-F238E27FC236}">
                <a16:creationId xmlns:a16="http://schemas.microsoft.com/office/drawing/2014/main" id="{CCCF60CE-1393-5E1D-E2B8-6A8BFE2F6913}"/>
              </a:ext>
            </a:extLst>
          </p:cNvPr>
          <p:cNvGrpSpPr/>
          <p:nvPr/>
        </p:nvGrpSpPr>
        <p:grpSpPr>
          <a:xfrm>
            <a:off x="1161694" y="3598844"/>
            <a:ext cx="9849562" cy="851094"/>
            <a:chOff x="1161694" y="3297791"/>
            <a:chExt cx="9849562" cy="851094"/>
          </a:xfrm>
        </p:grpSpPr>
        <p:sp>
          <p:nvSpPr>
            <p:cNvPr id="18" name="Rounded Rectangle 4">
              <a:extLst>
                <a:ext uri="{FF2B5EF4-FFF2-40B4-BE49-F238E27FC236}">
                  <a16:creationId xmlns:a16="http://schemas.microsoft.com/office/drawing/2014/main" id="{971E6B16-D58C-01E7-C6AB-27EFDC35C3C7}"/>
                </a:ext>
              </a:extLst>
            </p:cNvPr>
            <p:cNvSpPr/>
            <p:nvPr/>
          </p:nvSpPr>
          <p:spPr>
            <a:xfrm>
              <a:off x="1498769" y="3297791"/>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C23C8CD2-A81D-4A61-3C46-88A2F2F7FC77}"/>
                </a:ext>
              </a:extLst>
            </p:cNvPr>
            <p:cNvGrpSpPr/>
            <p:nvPr/>
          </p:nvGrpSpPr>
          <p:grpSpPr>
            <a:xfrm>
              <a:off x="1161694" y="3298395"/>
              <a:ext cx="850490" cy="850490"/>
              <a:chOff x="426819" y="3063287"/>
              <a:chExt cx="850490" cy="850490"/>
            </a:xfrm>
          </p:grpSpPr>
          <p:sp>
            <p:nvSpPr>
              <p:cNvPr id="20" name="Oval 19">
                <a:extLst>
                  <a:ext uri="{FF2B5EF4-FFF2-40B4-BE49-F238E27FC236}">
                    <a16:creationId xmlns:a16="http://schemas.microsoft.com/office/drawing/2014/main" id="{B534F68F-F0D6-792F-3C09-10033B16A7E9}"/>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74025DE4-31EC-3839-CF0F-56C02CAAEF8E}"/>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D2B3EE6-17E1-01E3-2B1E-93944D8FF169}"/>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3</a:t>
                </a:r>
              </a:p>
            </p:txBody>
          </p:sp>
        </p:grpSp>
        <p:sp>
          <p:nvSpPr>
            <p:cNvPr id="23" name="TextBox 22">
              <a:extLst>
                <a:ext uri="{FF2B5EF4-FFF2-40B4-BE49-F238E27FC236}">
                  <a16:creationId xmlns:a16="http://schemas.microsoft.com/office/drawing/2014/main" id="{64162073-5063-2281-DE2C-3BA3B0D08EB3}"/>
                </a:ext>
              </a:extLst>
            </p:cNvPr>
            <p:cNvSpPr txBox="1"/>
            <p:nvPr/>
          </p:nvSpPr>
          <p:spPr>
            <a:xfrm>
              <a:off x="2080468" y="3399870"/>
              <a:ext cx="8673664" cy="646331"/>
            </a:xfrm>
            <a:prstGeom prst="rect">
              <a:avLst/>
            </a:prstGeom>
            <a:noFill/>
          </p:spPr>
          <p:txBody>
            <a:bodyPr wrap="square" rtlCol="0">
              <a:spAutoFit/>
            </a:bodyPr>
            <a:lstStyle/>
            <a:p>
              <a:pPr lvl="0">
                <a:defRPr/>
              </a:pPr>
              <a:r>
                <a:rPr lang="en-US" dirty="0"/>
                <a:t>OSD is not just a tolerability issue; it contributes to uncontrolled IOP through </a:t>
              </a:r>
              <a:br>
                <a:rPr lang="en-US" dirty="0"/>
              </a:br>
              <a:r>
                <a:rPr lang="en-US" dirty="0"/>
                <a:t>medication non-adherence and inflammation</a:t>
              </a:r>
              <a:r>
                <a:rPr lang="en-US" baseline="30000" dirty="0"/>
                <a:t>5,6</a:t>
              </a:r>
              <a:r>
                <a:rPr lang="en-US" dirty="0"/>
                <a:t>  </a:t>
              </a:r>
              <a:endParaRPr lang="en-US" baseline="30000" dirty="0"/>
            </a:p>
          </p:txBody>
        </p:sp>
      </p:grpSp>
      <p:grpSp>
        <p:nvGrpSpPr>
          <p:cNvPr id="3" name="Group 2">
            <a:extLst>
              <a:ext uri="{FF2B5EF4-FFF2-40B4-BE49-F238E27FC236}">
                <a16:creationId xmlns:a16="http://schemas.microsoft.com/office/drawing/2014/main" id="{2812DFF0-E846-E6C1-0FEC-C57051A6302C}"/>
              </a:ext>
            </a:extLst>
          </p:cNvPr>
          <p:cNvGrpSpPr/>
          <p:nvPr/>
        </p:nvGrpSpPr>
        <p:grpSpPr>
          <a:xfrm>
            <a:off x="1160839" y="4699396"/>
            <a:ext cx="9849562" cy="851094"/>
            <a:chOff x="1160839" y="4293837"/>
            <a:chExt cx="9849562" cy="851094"/>
          </a:xfrm>
        </p:grpSpPr>
        <p:sp>
          <p:nvSpPr>
            <p:cNvPr id="24" name="Rounded Rectangle 4">
              <a:extLst>
                <a:ext uri="{FF2B5EF4-FFF2-40B4-BE49-F238E27FC236}">
                  <a16:creationId xmlns:a16="http://schemas.microsoft.com/office/drawing/2014/main" id="{5D83A7E0-8F93-AC5B-1F68-47361A5B3289}"/>
                </a:ext>
              </a:extLst>
            </p:cNvPr>
            <p:cNvSpPr/>
            <p:nvPr/>
          </p:nvSpPr>
          <p:spPr>
            <a:xfrm>
              <a:off x="1497914" y="4293837"/>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B8110C8F-FB9D-89C4-8F13-43D7BFD3EDDF}"/>
                </a:ext>
              </a:extLst>
            </p:cNvPr>
            <p:cNvGrpSpPr/>
            <p:nvPr/>
          </p:nvGrpSpPr>
          <p:grpSpPr>
            <a:xfrm>
              <a:off x="1160839" y="4294441"/>
              <a:ext cx="850490" cy="850490"/>
              <a:chOff x="426819" y="3063287"/>
              <a:chExt cx="850490" cy="850490"/>
            </a:xfrm>
          </p:grpSpPr>
          <p:sp>
            <p:nvSpPr>
              <p:cNvPr id="26" name="Oval 25">
                <a:extLst>
                  <a:ext uri="{FF2B5EF4-FFF2-40B4-BE49-F238E27FC236}">
                    <a16:creationId xmlns:a16="http://schemas.microsoft.com/office/drawing/2014/main" id="{92C3B7B4-12B2-33BB-80C8-533F02E77850}"/>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8017EE3D-75A4-BDBC-D7B8-14682B73610F}"/>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65D12759-FBB7-C90D-3232-554CBEECBBC2}"/>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rgbClr val="FFFFFF"/>
                    </a:solidFill>
                    <a:latin typeface="Arial" panose="020B0604020202020204"/>
                  </a:rPr>
                  <a:t>4</a:t>
                </a:r>
                <a:endParaRPr kumimoji="0" lang="en-GB" sz="2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9" name="TextBox 28">
              <a:extLst>
                <a:ext uri="{FF2B5EF4-FFF2-40B4-BE49-F238E27FC236}">
                  <a16:creationId xmlns:a16="http://schemas.microsoft.com/office/drawing/2014/main" id="{8F8754CD-7FF2-2BAA-C50A-03729608CF5B}"/>
                </a:ext>
              </a:extLst>
            </p:cNvPr>
            <p:cNvSpPr txBox="1"/>
            <p:nvPr/>
          </p:nvSpPr>
          <p:spPr>
            <a:xfrm>
              <a:off x="2101253" y="4537730"/>
              <a:ext cx="8673664" cy="369332"/>
            </a:xfrm>
            <a:prstGeom prst="rect">
              <a:avLst/>
            </a:prstGeom>
            <a:noFill/>
          </p:spPr>
          <p:txBody>
            <a:bodyPr wrap="square" rtlCol="0">
              <a:spAutoFit/>
            </a:bodyPr>
            <a:lstStyle/>
            <a:p>
              <a:pPr lvl="0">
                <a:defRPr/>
              </a:pPr>
              <a:r>
                <a:rPr lang="en-US" dirty="0"/>
                <a:t>Pre-surgical exposure to preservatives is a risk factor for trabeculectomy failure</a:t>
              </a:r>
              <a:r>
                <a:rPr lang="en-US" baseline="30000" dirty="0"/>
                <a:t>7</a:t>
              </a:r>
              <a:endParaRPr lang="en-US" dirty="0"/>
            </a:p>
          </p:txBody>
        </p:sp>
      </p:grpSp>
    </p:spTree>
    <p:extLst>
      <p:ext uri="{BB962C8B-B14F-4D97-AF65-F5344CB8AC3E}">
        <p14:creationId xmlns:p14="http://schemas.microsoft.com/office/powerpoint/2010/main" val="3621825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40FDD-AC60-FB8D-C344-D57E7993479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9D88694-44CC-D748-73E5-521BA18AE7B1}"/>
              </a:ext>
            </a:extLst>
          </p:cNvPr>
          <p:cNvSpPr>
            <a:spLocks noGrp="1"/>
          </p:cNvSpPr>
          <p:nvPr>
            <p:ph type="title"/>
          </p:nvPr>
        </p:nvSpPr>
        <p:spPr/>
        <p:txBody>
          <a:bodyPr/>
          <a:lstStyle/>
          <a:p>
            <a:r>
              <a:rPr lang="en-US"/>
              <a:t>Template for case studies​</a:t>
            </a:r>
          </a:p>
        </p:txBody>
      </p:sp>
      <p:sp>
        <p:nvSpPr>
          <p:cNvPr id="10" name="Content Placeholder 9">
            <a:extLst>
              <a:ext uri="{FF2B5EF4-FFF2-40B4-BE49-F238E27FC236}">
                <a16:creationId xmlns:a16="http://schemas.microsoft.com/office/drawing/2014/main" id="{2FC8D861-C287-F23E-8C9E-51E30A943DEC}"/>
              </a:ext>
            </a:extLst>
          </p:cNvPr>
          <p:cNvSpPr>
            <a:spLocks noGrp="1"/>
          </p:cNvSpPr>
          <p:nvPr>
            <p:ph idx="1"/>
          </p:nvPr>
        </p:nvSpPr>
        <p:spPr/>
        <p:txBody>
          <a:bodyPr/>
          <a:lstStyle/>
          <a:p>
            <a:pPr marL="285750" indent="-285750">
              <a:buFont typeface="Arial" panose="020B0604020202020204" pitchFamily="34" charset="0"/>
              <a:buChar char="•"/>
            </a:pPr>
            <a:r>
              <a:rPr lang="en-US" sz="1800"/>
              <a:t>Template slides have been provided for use in your presentation ​</a:t>
            </a:r>
          </a:p>
          <a:p>
            <a:pPr marL="285750" indent="-285750">
              <a:buFont typeface="Arial" panose="020B0604020202020204" pitchFamily="34" charset="0"/>
              <a:buChar char="•"/>
            </a:pPr>
            <a:r>
              <a:rPr lang="en-US" sz="1800"/>
              <a:t>The purpose of providing this template is to maximize consistency between case presentations and ensure a cohesive experience for the audience</a:t>
            </a:r>
          </a:p>
          <a:p>
            <a:pPr marL="285750" indent="-285750">
              <a:buFont typeface="Arial" panose="020B0604020202020204" pitchFamily="34" charset="0"/>
              <a:buChar char="•"/>
            </a:pPr>
            <a:r>
              <a:rPr lang="en-US" sz="1800"/>
              <a:t>Please note that case template slides are </a:t>
            </a:r>
            <a:r>
              <a:rPr lang="en-US" sz="1800" b="1"/>
              <a:t>optional</a:t>
            </a:r>
            <a:r>
              <a:rPr lang="en-US" sz="1800"/>
              <a:t> – speakers are free to structure their case presentations in their own way and are not expected to use every slide</a:t>
            </a:r>
          </a:p>
          <a:p>
            <a:pPr marL="285750" indent="-285750">
              <a:buFont typeface="Arial" panose="020B0604020202020204" pitchFamily="34" charset="0"/>
              <a:buChar char="•"/>
            </a:pPr>
            <a:r>
              <a:rPr lang="en-US" sz="1800"/>
              <a:t>Please see the slide notes for further guidance on the use of each slide template</a:t>
            </a:r>
          </a:p>
          <a:p>
            <a:pPr marL="285750" indent="-285750">
              <a:buFont typeface="Arial" panose="020B0604020202020204" pitchFamily="34" charset="0"/>
              <a:buChar char="•"/>
            </a:pPr>
            <a:endParaRPr lang="en-US" sz="1800"/>
          </a:p>
        </p:txBody>
      </p:sp>
      <p:sp>
        <p:nvSpPr>
          <p:cNvPr id="2" name="Rectangle 1">
            <a:extLst>
              <a:ext uri="{FF2B5EF4-FFF2-40B4-BE49-F238E27FC236}">
                <a16:creationId xmlns:a16="http://schemas.microsoft.com/office/drawing/2014/main" id="{C1614A76-1CA5-2C4C-424A-1C3D8CBA94D0}"/>
              </a:ext>
            </a:extLst>
          </p:cNvPr>
          <p:cNvSpPr/>
          <p:nvPr/>
        </p:nvSpPr>
        <p:spPr bwMode="gray">
          <a:xfrm>
            <a:off x="7867650" y="1"/>
            <a:ext cx="4324352" cy="643501"/>
          </a:xfrm>
          <a:prstGeom prst="rect">
            <a:avLst/>
          </a:prstGeom>
          <a:solidFill>
            <a:schemeClr val="accent5"/>
          </a:solidFill>
          <a:ln w="19050" algn="ctr">
            <a:noFill/>
            <a:miter lim="800000"/>
            <a:headEnd/>
            <a:tailEnd/>
          </a:ln>
        </p:spPr>
        <p:txBody>
          <a:bodyPr wrap="square" lIns="0" tIns="0" rIns="0" bIns="0" rtlCol="0" anchor="ctr"/>
          <a:lstStyle/>
          <a:p>
            <a:pPr marL="108000"/>
            <a:r>
              <a:rPr kumimoji="1" lang="en-US" sz="1600">
                <a:latin typeface="Arial" panose="020B0604020202020204" pitchFamily="34" charset="0"/>
                <a:ea typeface="游ゴシック" panose="020B0400000000000000" pitchFamily="50" charset="-128"/>
                <a:cs typeface="Helvetica Neue" panose="02000503000000020004" pitchFamily="2" charset="0"/>
              </a:rPr>
              <a:t>Please delete these guidance notes when using the case study template slides</a:t>
            </a:r>
          </a:p>
        </p:txBody>
      </p:sp>
    </p:spTree>
    <p:extLst>
      <p:ext uri="{BB962C8B-B14F-4D97-AF65-F5344CB8AC3E}">
        <p14:creationId xmlns:p14="http://schemas.microsoft.com/office/powerpoint/2010/main" val="3026018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317297-98BC-AA8F-A495-764307BF3A20}"/>
              </a:ext>
            </a:extLst>
          </p:cNvPr>
          <p:cNvSpPr>
            <a:spLocks noGrp="1"/>
          </p:cNvSpPr>
          <p:nvPr>
            <p:ph type="title"/>
          </p:nvPr>
        </p:nvSpPr>
        <p:spPr/>
        <p:txBody>
          <a:bodyPr/>
          <a:lstStyle/>
          <a:p>
            <a:r>
              <a:rPr lang="en-US"/>
              <a:t>Patient case history</a:t>
            </a:r>
          </a:p>
        </p:txBody>
      </p:sp>
      <p:sp>
        <p:nvSpPr>
          <p:cNvPr id="10" name="TextBox 9">
            <a:extLst>
              <a:ext uri="{FF2B5EF4-FFF2-40B4-BE49-F238E27FC236}">
                <a16:creationId xmlns:a16="http://schemas.microsoft.com/office/drawing/2014/main" id="{445C4A5D-7F19-02F1-4D2A-70B717A797FF}"/>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0000"/>
                </a:solidFill>
                <a:effectLst/>
                <a:uLnTx/>
                <a:uFillTx/>
                <a:latin typeface="Arial" panose="020B0604020202020204"/>
                <a:ea typeface="+mn-ea"/>
                <a:cs typeface="+mn-cs"/>
              </a:rPr>
              <a:t>Briefly describe the key patient characteristics </a:t>
            </a:r>
          </a:p>
        </p:txBody>
      </p:sp>
      <p:grpSp>
        <p:nvGrpSpPr>
          <p:cNvPr id="11" name="Group 10">
            <a:extLst>
              <a:ext uri="{FF2B5EF4-FFF2-40B4-BE49-F238E27FC236}">
                <a16:creationId xmlns:a16="http://schemas.microsoft.com/office/drawing/2014/main" id="{5208CEB9-32F6-9AB3-7DF9-382C098FDC92}"/>
              </a:ext>
            </a:extLst>
          </p:cNvPr>
          <p:cNvGrpSpPr/>
          <p:nvPr/>
        </p:nvGrpSpPr>
        <p:grpSpPr>
          <a:xfrm>
            <a:off x="428479" y="1617638"/>
            <a:ext cx="3501506" cy="850490"/>
            <a:chOff x="4194587" y="1669977"/>
            <a:chExt cx="3501506" cy="850490"/>
          </a:xfrm>
        </p:grpSpPr>
        <p:sp>
          <p:nvSpPr>
            <p:cNvPr id="12" name="Rectangle 11">
              <a:extLst>
                <a:ext uri="{FF2B5EF4-FFF2-40B4-BE49-F238E27FC236}">
                  <a16:creationId xmlns:a16="http://schemas.microsoft.com/office/drawing/2014/main" id="{73725536-F3E9-1A91-F0D9-4D07AEDA1FA8}"/>
                </a:ext>
              </a:extLst>
            </p:cNvPr>
            <p:cNvSpPr/>
            <p:nvPr/>
          </p:nvSpPr>
          <p:spPr>
            <a:xfrm>
              <a:off x="4821338" y="1915222"/>
              <a:ext cx="1440000"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Age</a:t>
              </a:r>
            </a:p>
          </p:txBody>
        </p:sp>
        <p:grpSp>
          <p:nvGrpSpPr>
            <p:cNvPr id="13" name="Group 12">
              <a:extLst>
                <a:ext uri="{FF2B5EF4-FFF2-40B4-BE49-F238E27FC236}">
                  <a16:creationId xmlns:a16="http://schemas.microsoft.com/office/drawing/2014/main" id="{1BE8B10E-0F35-9A62-0A9D-3FA906687340}"/>
                </a:ext>
              </a:extLst>
            </p:cNvPr>
            <p:cNvGrpSpPr/>
            <p:nvPr/>
          </p:nvGrpSpPr>
          <p:grpSpPr>
            <a:xfrm>
              <a:off x="4194587" y="1669977"/>
              <a:ext cx="850490" cy="850490"/>
              <a:chOff x="426819" y="1163348"/>
              <a:chExt cx="850490" cy="850490"/>
            </a:xfrm>
          </p:grpSpPr>
          <p:sp>
            <p:nvSpPr>
              <p:cNvPr id="16" name="Oval 15">
                <a:extLst>
                  <a:ext uri="{FF2B5EF4-FFF2-40B4-BE49-F238E27FC236}">
                    <a16:creationId xmlns:a16="http://schemas.microsoft.com/office/drawing/2014/main" id="{F034CF35-4F33-22FA-63E4-2F5A896DE6E2}"/>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D237058F-CD50-F23C-02D6-6C3942A1A735}"/>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14" name="Graphic 13" descr="Daily calendar outline">
              <a:extLst>
                <a:ext uri="{FF2B5EF4-FFF2-40B4-BE49-F238E27FC236}">
                  <a16:creationId xmlns:a16="http://schemas.microsoft.com/office/drawing/2014/main" id="{8F290BC7-A6D7-712B-23E9-AACB758DFCE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91016" y="1857574"/>
              <a:ext cx="475296" cy="475296"/>
            </a:xfrm>
            <a:prstGeom prst="rect">
              <a:avLst/>
            </a:prstGeom>
          </p:spPr>
        </p:pic>
        <p:sp>
          <p:nvSpPr>
            <p:cNvPr id="15" name="TextBox 14">
              <a:extLst>
                <a:ext uri="{FF2B5EF4-FFF2-40B4-BE49-F238E27FC236}">
                  <a16:creationId xmlns:a16="http://schemas.microsoft.com/office/drawing/2014/main" id="{DE348DDA-7799-DC88-216A-540967DF8C54}"/>
                </a:ext>
              </a:extLst>
            </p:cNvPr>
            <p:cNvSpPr txBox="1"/>
            <p:nvPr/>
          </p:nvSpPr>
          <p:spPr>
            <a:xfrm>
              <a:off x="6256093" y="1917236"/>
              <a:ext cx="1440000" cy="36000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Text here</a:t>
              </a:r>
            </a:p>
          </p:txBody>
        </p:sp>
      </p:grpSp>
      <p:grpSp>
        <p:nvGrpSpPr>
          <p:cNvPr id="18" name="Group 17">
            <a:extLst>
              <a:ext uri="{FF2B5EF4-FFF2-40B4-BE49-F238E27FC236}">
                <a16:creationId xmlns:a16="http://schemas.microsoft.com/office/drawing/2014/main" id="{2962AA06-C2D0-A8B5-6A10-72AD4311B68B}"/>
              </a:ext>
            </a:extLst>
          </p:cNvPr>
          <p:cNvGrpSpPr/>
          <p:nvPr/>
        </p:nvGrpSpPr>
        <p:grpSpPr>
          <a:xfrm>
            <a:off x="426820" y="2735207"/>
            <a:ext cx="3504824" cy="850490"/>
            <a:chOff x="6836230" y="1669977"/>
            <a:chExt cx="3504824" cy="850490"/>
          </a:xfrm>
        </p:grpSpPr>
        <p:sp>
          <p:nvSpPr>
            <p:cNvPr id="19" name="Rectangle 18">
              <a:extLst>
                <a:ext uri="{FF2B5EF4-FFF2-40B4-BE49-F238E27FC236}">
                  <a16:creationId xmlns:a16="http://schemas.microsoft.com/office/drawing/2014/main" id="{66DCEDC1-9524-72BB-DC37-C35D681742C6}"/>
                </a:ext>
              </a:extLst>
            </p:cNvPr>
            <p:cNvSpPr/>
            <p:nvPr/>
          </p:nvSpPr>
          <p:spPr>
            <a:xfrm>
              <a:off x="7462979" y="1915222"/>
              <a:ext cx="1440000"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Sex</a:t>
              </a:r>
            </a:p>
          </p:txBody>
        </p:sp>
        <p:grpSp>
          <p:nvGrpSpPr>
            <p:cNvPr id="20" name="Group 19">
              <a:extLst>
                <a:ext uri="{FF2B5EF4-FFF2-40B4-BE49-F238E27FC236}">
                  <a16:creationId xmlns:a16="http://schemas.microsoft.com/office/drawing/2014/main" id="{120582B5-3856-6DC8-CD3E-382922353907}"/>
                </a:ext>
              </a:extLst>
            </p:cNvPr>
            <p:cNvGrpSpPr/>
            <p:nvPr/>
          </p:nvGrpSpPr>
          <p:grpSpPr>
            <a:xfrm>
              <a:off x="6836230" y="1669977"/>
              <a:ext cx="850490" cy="850490"/>
              <a:chOff x="426819" y="1163348"/>
              <a:chExt cx="850490" cy="850490"/>
            </a:xfrm>
          </p:grpSpPr>
          <p:sp>
            <p:nvSpPr>
              <p:cNvPr id="24" name="Oval 23">
                <a:extLst>
                  <a:ext uri="{FF2B5EF4-FFF2-40B4-BE49-F238E27FC236}">
                    <a16:creationId xmlns:a16="http://schemas.microsoft.com/office/drawing/2014/main" id="{F0DA3C1F-3846-158A-6E78-9057738863A9}"/>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EAB2349F-1609-E31D-8FAC-9A6EFE6D7C9C}"/>
                  </a:ext>
                </a:extLst>
              </p:cNvPr>
              <p:cNvSpPr/>
              <p:nvPr/>
            </p:nvSpPr>
            <p:spPr>
              <a:xfrm>
                <a:off x="475676" y="1222253"/>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21" name="Graphic 20" descr="Male with solid fill">
              <a:extLst>
                <a:ext uri="{FF2B5EF4-FFF2-40B4-BE49-F238E27FC236}">
                  <a16:creationId xmlns:a16="http://schemas.microsoft.com/office/drawing/2014/main" id="{EDCDB16B-384D-9C34-4501-81D3A90BD3A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00455" y="1879222"/>
              <a:ext cx="432000" cy="432000"/>
            </a:xfrm>
            <a:prstGeom prst="rect">
              <a:avLst/>
            </a:prstGeom>
          </p:spPr>
        </p:pic>
        <p:sp>
          <p:nvSpPr>
            <p:cNvPr id="22" name="TextBox 21">
              <a:extLst>
                <a:ext uri="{FF2B5EF4-FFF2-40B4-BE49-F238E27FC236}">
                  <a16:creationId xmlns:a16="http://schemas.microsoft.com/office/drawing/2014/main" id="{4C8BE42F-0D93-23C9-5141-62FE929E9E54}"/>
                </a:ext>
              </a:extLst>
            </p:cNvPr>
            <p:cNvSpPr txBox="1"/>
            <p:nvPr/>
          </p:nvSpPr>
          <p:spPr>
            <a:xfrm>
              <a:off x="8901054" y="1915222"/>
              <a:ext cx="1440000" cy="36000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Text here</a:t>
              </a:r>
            </a:p>
          </p:txBody>
        </p:sp>
        <p:pic>
          <p:nvPicPr>
            <p:cNvPr id="23" name="Graphic 22" descr="Female with solid fill">
              <a:extLst>
                <a:ext uri="{FF2B5EF4-FFF2-40B4-BE49-F238E27FC236}">
                  <a16:creationId xmlns:a16="http://schemas.microsoft.com/office/drawing/2014/main" id="{BB0993C2-9AB0-0066-8A59-FB44B0498C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4352" y="1879222"/>
              <a:ext cx="432000" cy="432000"/>
            </a:xfrm>
            <a:prstGeom prst="rect">
              <a:avLst/>
            </a:prstGeom>
          </p:spPr>
        </p:pic>
      </p:grpSp>
      <p:grpSp>
        <p:nvGrpSpPr>
          <p:cNvPr id="26" name="Group 25">
            <a:extLst>
              <a:ext uri="{FF2B5EF4-FFF2-40B4-BE49-F238E27FC236}">
                <a16:creationId xmlns:a16="http://schemas.microsoft.com/office/drawing/2014/main" id="{A158D667-15F1-FBD4-0847-4F1DAB965726}"/>
              </a:ext>
            </a:extLst>
          </p:cNvPr>
          <p:cNvGrpSpPr/>
          <p:nvPr/>
        </p:nvGrpSpPr>
        <p:grpSpPr>
          <a:xfrm>
            <a:off x="426820" y="4970346"/>
            <a:ext cx="3504824" cy="850490"/>
            <a:chOff x="6836230" y="1669977"/>
            <a:chExt cx="3504824" cy="850490"/>
          </a:xfrm>
        </p:grpSpPr>
        <p:sp>
          <p:nvSpPr>
            <p:cNvPr id="27" name="Rectangle 26">
              <a:extLst>
                <a:ext uri="{FF2B5EF4-FFF2-40B4-BE49-F238E27FC236}">
                  <a16:creationId xmlns:a16="http://schemas.microsoft.com/office/drawing/2014/main" id="{EA6BCF51-C327-86A0-F50B-CA1B6C92DA95}"/>
                </a:ext>
              </a:extLst>
            </p:cNvPr>
            <p:cNvSpPr/>
            <p:nvPr/>
          </p:nvSpPr>
          <p:spPr>
            <a:xfrm>
              <a:off x="7447251" y="1915222"/>
              <a:ext cx="1549038"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Occupation</a:t>
              </a:r>
            </a:p>
          </p:txBody>
        </p:sp>
        <p:grpSp>
          <p:nvGrpSpPr>
            <p:cNvPr id="28" name="Group 27">
              <a:extLst>
                <a:ext uri="{FF2B5EF4-FFF2-40B4-BE49-F238E27FC236}">
                  <a16:creationId xmlns:a16="http://schemas.microsoft.com/office/drawing/2014/main" id="{53B91556-A0C1-DF7A-90B2-A53B6EE2705C}"/>
                </a:ext>
              </a:extLst>
            </p:cNvPr>
            <p:cNvGrpSpPr/>
            <p:nvPr/>
          </p:nvGrpSpPr>
          <p:grpSpPr>
            <a:xfrm>
              <a:off x="6836230" y="1669977"/>
              <a:ext cx="850490" cy="850490"/>
              <a:chOff x="426819" y="1163348"/>
              <a:chExt cx="850490" cy="850490"/>
            </a:xfrm>
          </p:grpSpPr>
          <p:sp>
            <p:nvSpPr>
              <p:cNvPr id="31" name="Oval 30">
                <a:extLst>
                  <a:ext uri="{FF2B5EF4-FFF2-40B4-BE49-F238E27FC236}">
                    <a16:creationId xmlns:a16="http://schemas.microsoft.com/office/drawing/2014/main" id="{171808D7-5F4C-9A61-0DBC-1CC70980A34D}"/>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E1C60551-7B30-72D7-3C61-64FB7D816DD0}"/>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29" name="Graphic 28" descr="Briefcase outline">
              <a:extLst>
                <a:ext uri="{FF2B5EF4-FFF2-40B4-BE49-F238E27FC236}">
                  <a16:creationId xmlns:a16="http://schemas.microsoft.com/office/drawing/2014/main" id="{7AF41A54-27A7-9A93-503D-8E2E6823F1A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023875" y="1860580"/>
              <a:ext cx="475200" cy="475200"/>
            </a:xfrm>
            <a:prstGeom prst="rect">
              <a:avLst/>
            </a:prstGeom>
          </p:spPr>
        </p:pic>
        <p:sp>
          <p:nvSpPr>
            <p:cNvPr id="30" name="TextBox 29">
              <a:extLst>
                <a:ext uri="{FF2B5EF4-FFF2-40B4-BE49-F238E27FC236}">
                  <a16:creationId xmlns:a16="http://schemas.microsoft.com/office/drawing/2014/main" id="{CF74D0E4-C2B8-879D-C28E-3E0FAD9E21BC}"/>
                </a:ext>
              </a:extLst>
            </p:cNvPr>
            <p:cNvSpPr txBox="1"/>
            <p:nvPr/>
          </p:nvSpPr>
          <p:spPr>
            <a:xfrm>
              <a:off x="8901054" y="1915222"/>
              <a:ext cx="1440000" cy="36000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Text here</a:t>
              </a:r>
            </a:p>
          </p:txBody>
        </p:sp>
      </p:grpSp>
      <p:grpSp>
        <p:nvGrpSpPr>
          <p:cNvPr id="33" name="Group 32">
            <a:extLst>
              <a:ext uri="{FF2B5EF4-FFF2-40B4-BE49-F238E27FC236}">
                <a16:creationId xmlns:a16="http://schemas.microsoft.com/office/drawing/2014/main" id="{07493E98-F82A-139E-9B83-59802BDD3A06}"/>
              </a:ext>
            </a:extLst>
          </p:cNvPr>
          <p:cNvGrpSpPr/>
          <p:nvPr/>
        </p:nvGrpSpPr>
        <p:grpSpPr>
          <a:xfrm>
            <a:off x="426819" y="3852776"/>
            <a:ext cx="3504827" cy="850490"/>
            <a:chOff x="4176574" y="2661682"/>
            <a:chExt cx="3504827" cy="850490"/>
          </a:xfrm>
        </p:grpSpPr>
        <p:sp>
          <p:nvSpPr>
            <p:cNvPr id="34" name="Rectangle 33">
              <a:extLst>
                <a:ext uri="{FF2B5EF4-FFF2-40B4-BE49-F238E27FC236}">
                  <a16:creationId xmlns:a16="http://schemas.microsoft.com/office/drawing/2014/main" id="{CEE3356F-18EB-504A-A351-BE07395D5D2B}"/>
                </a:ext>
              </a:extLst>
            </p:cNvPr>
            <p:cNvSpPr/>
            <p:nvPr/>
          </p:nvSpPr>
          <p:spPr>
            <a:xfrm>
              <a:off x="4803323" y="2906927"/>
              <a:ext cx="1440000"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Ethnicity</a:t>
              </a:r>
            </a:p>
          </p:txBody>
        </p:sp>
        <p:grpSp>
          <p:nvGrpSpPr>
            <p:cNvPr id="35" name="Group 34">
              <a:extLst>
                <a:ext uri="{FF2B5EF4-FFF2-40B4-BE49-F238E27FC236}">
                  <a16:creationId xmlns:a16="http://schemas.microsoft.com/office/drawing/2014/main" id="{D642C1D1-F1E8-0FFF-B873-AF02931378DF}"/>
                </a:ext>
              </a:extLst>
            </p:cNvPr>
            <p:cNvGrpSpPr/>
            <p:nvPr/>
          </p:nvGrpSpPr>
          <p:grpSpPr>
            <a:xfrm>
              <a:off x="4176574" y="2661682"/>
              <a:ext cx="850490" cy="850490"/>
              <a:chOff x="426819" y="1163348"/>
              <a:chExt cx="850490" cy="850490"/>
            </a:xfrm>
          </p:grpSpPr>
          <p:sp>
            <p:nvSpPr>
              <p:cNvPr id="40" name="Oval 39">
                <a:extLst>
                  <a:ext uri="{FF2B5EF4-FFF2-40B4-BE49-F238E27FC236}">
                    <a16:creationId xmlns:a16="http://schemas.microsoft.com/office/drawing/2014/main" id="{89EFF3D1-FB91-2C55-7020-7D143DE7D77A}"/>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Oval 40">
                <a:extLst>
                  <a:ext uri="{FF2B5EF4-FFF2-40B4-BE49-F238E27FC236}">
                    <a16:creationId xmlns:a16="http://schemas.microsoft.com/office/drawing/2014/main" id="{81FDFFF3-1369-5EC0-5542-56AAE462EC5C}"/>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6" name="TextBox 35">
              <a:extLst>
                <a:ext uri="{FF2B5EF4-FFF2-40B4-BE49-F238E27FC236}">
                  <a16:creationId xmlns:a16="http://schemas.microsoft.com/office/drawing/2014/main" id="{E925C50B-D846-5FD9-A9F9-CC9C2165A832}"/>
                </a:ext>
              </a:extLst>
            </p:cNvPr>
            <p:cNvSpPr txBox="1"/>
            <p:nvPr/>
          </p:nvSpPr>
          <p:spPr>
            <a:xfrm>
              <a:off x="6241401" y="2906927"/>
              <a:ext cx="1440000" cy="360000"/>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Text here</a:t>
              </a:r>
            </a:p>
          </p:txBody>
        </p:sp>
        <p:grpSp>
          <p:nvGrpSpPr>
            <p:cNvPr id="37" name="International_team" descr="{&quot;Key&quot;:&quot;POWER_USER_SHAPE_ICON&quot;,&quot;Value&quot;:&quot;POWER_USER_SHAPE_ICON_STYLE_1&quot;}">
              <a:extLst>
                <a:ext uri="{FF2B5EF4-FFF2-40B4-BE49-F238E27FC236}">
                  <a16:creationId xmlns:a16="http://schemas.microsoft.com/office/drawing/2014/main" id="{8517DEDC-FD26-A138-5FA5-9B18B215CDAA}"/>
                </a:ext>
              </a:extLst>
            </p:cNvPr>
            <p:cNvGrpSpPr>
              <a:grpSpLocks noChangeAspect="1"/>
            </p:cNvGrpSpPr>
            <p:nvPr/>
          </p:nvGrpSpPr>
          <p:grpSpPr>
            <a:xfrm>
              <a:off x="4418465" y="2853547"/>
              <a:ext cx="356059" cy="504000"/>
              <a:chOff x="4384675" y="2614613"/>
              <a:chExt cx="450850" cy="638176"/>
            </a:xfrm>
            <a:solidFill>
              <a:schemeClr val="bg1"/>
            </a:solidFill>
          </p:grpSpPr>
          <p:sp>
            <p:nvSpPr>
              <p:cNvPr id="38" name="Freeform 106">
                <a:extLst>
                  <a:ext uri="{FF2B5EF4-FFF2-40B4-BE49-F238E27FC236}">
                    <a16:creationId xmlns:a16="http://schemas.microsoft.com/office/drawing/2014/main" id="{370E2BD9-D1FB-4552-465E-AF21E6CD1BD4}"/>
                  </a:ext>
                </a:extLst>
              </p:cNvPr>
              <p:cNvSpPr>
                <a:spLocks noEditPoints="1"/>
              </p:cNvSpPr>
              <p:nvPr/>
            </p:nvSpPr>
            <p:spPr bwMode="auto">
              <a:xfrm>
                <a:off x="4384675" y="2708276"/>
                <a:ext cx="450850" cy="544513"/>
              </a:xfrm>
              <a:custGeom>
                <a:avLst/>
                <a:gdLst>
                  <a:gd name="T0" fmla="*/ 655 w 755"/>
                  <a:gd name="T1" fmla="*/ 736 h 911"/>
                  <a:gd name="T2" fmla="*/ 211 w 755"/>
                  <a:gd name="T3" fmla="*/ 736 h 911"/>
                  <a:gd name="T4" fmla="*/ 281 w 755"/>
                  <a:gd name="T5" fmla="*/ 203 h 911"/>
                  <a:gd name="T6" fmla="*/ 281 w 755"/>
                  <a:gd name="T7" fmla="*/ 203 h 911"/>
                  <a:gd name="T8" fmla="*/ 198 w 755"/>
                  <a:gd name="T9" fmla="*/ 34 h 911"/>
                  <a:gd name="T10" fmla="*/ 232 w 755"/>
                  <a:gd name="T11" fmla="*/ 185 h 911"/>
                  <a:gd name="T12" fmla="*/ 169 w 755"/>
                  <a:gd name="T13" fmla="*/ 87 h 911"/>
                  <a:gd name="T14" fmla="*/ 149 w 755"/>
                  <a:gd name="T15" fmla="*/ 233 h 911"/>
                  <a:gd name="T16" fmla="*/ 364 w 755"/>
                  <a:gd name="T17" fmla="*/ 87 h 911"/>
                  <a:gd name="T18" fmla="*/ 368 w 755"/>
                  <a:gd name="T19" fmla="*/ 91 h 911"/>
                  <a:gd name="T20" fmla="*/ 377 w 755"/>
                  <a:gd name="T21" fmla="*/ 94 h 911"/>
                  <a:gd name="T22" fmla="*/ 387 w 755"/>
                  <a:gd name="T23" fmla="*/ 91 h 911"/>
                  <a:gd name="T24" fmla="*/ 391 w 755"/>
                  <a:gd name="T25" fmla="*/ 87 h 911"/>
                  <a:gd name="T26" fmla="*/ 490 w 755"/>
                  <a:gd name="T27" fmla="*/ 173 h 911"/>
                  <a:gd name="T28" fmla="*/ 457 w 755"/>
                  <a:gd name="T29" fmla="*/ 87 h 911"/>
                  <a:gd name="T30" fmla="*/ 378 w 755"/>
                  <a:gd name="T31" fmla="*/ 156 h 911"/>
                  <a:gd name="T32" fmla="*/ 298 w 755"/>
                  <a:gd name="T33" fmla="*/ 87 h 911"/>
                  <a:gd name="T34" fmla="*/ 265 w 755"/>
                  <a:gd name="T35" fmla="*/ 173 h 911"/>
                  <a:gd name="T36" fmla="*/ 557 w 755"/>
                  <a:gd name="T37" fmla="*/ 34 h 911"/>
                  <a:gd name="T38" fmla="*/ 606 w 755"/>
                  <a:gd name="T39" fmla="*/ 233 h 911"/>
                  <a:gd name="T40" fmla="*/ 587 w 755"/>
                  <a:gd name="T41" fmla="*/ 87 h 911"/>
                  <a:gd name="T42" fmla="*/ 524 w 755"/>
                  <a:gd name="T43" fmla="*/ 185 h 911"/>
                  <a:gd name="T44" fmla="*/ 557 w 755"/>
                  <a:gd name="T45" fmla="*/ 34 h 911"/>
                  <a:gd name="T46" fmla="*/ 475 w 755"/>
                  <a:gd name="T47" fmla="*/ 203 h 911"/>
                  <a:gd name="T48" fmla="*/ 721 w 755"/>
                  <a:gd name="T49" fmla="*/ 550 h 911"/>
                  <a:gd name="T50" fmla="*/ 575 w 755"/>
                  <a:gd name="T51" fmla="*/ 550 h 911"/>
                  <a:gd name="T52" fmla="*/ 541 w 755"/>
                  <a:gd name="T53" fmla="*/ 550 h 911"/>
                  <a:gd name="T54" fmla="*/ 394 w 755"/>
                  <a:gd name="T55" fmla="*/ 876 h 911"/>
                  <a:gd name="T56" fmla="*/ 394 w 755"/>
                  <a:gd name="T57" fmla="*/ 876 h 911"/>
                  <a:gd name="T58" fmla="*/ 247 w 755"/>
                  <a:gd name="T59" fmla="*/ 736 h 911"/>
                  <a:gd name="T60" fmla="*/ 361 w 755"/>
                  <a:gd name="T61" fmla="*/ 550 h 911"/>
                  <a:gd name="T62" fmla="*/ 214 w 755"/>
                  <a:gd name="T63" fmla="*/ 550 h 911"/>
                  <a:gd name="T64" fmla="*/ 214 w 755"/>
                  <a:gd name="T65" fmla="*/ 517 h 911"/>
                  <a:gd name="T66" fmla="*/ 361 w 755"/>
                  <a:gd name="T67" fmla="*/ 191 h 911"/>
                  <a:gd name="T68" fmla="*/ 361 w 755"/>
                  <a:gd name="T69" fmla="*/ 191 h 911"/>
                  <a:gd name="T70" fmla="*/ 509 w 755"/>
                  <a:gd name="T71" fmla="*/ 330 h 911"/>
                  <a:gd name="T72" fmla="*/ 394 w 755"/>
                  <a:gd name="T73" fmla="*/ 517 h 911"/>
                  <a:gd name="T74" fmla="*/ 541 w 755"/>
                  <a:gd name="T75" fmla="*/ 517 h 911"/>
                  <a:gd name="T76" fmla="*/ 554 w 755"/>
                  <a:gd name="T77" fmla="*/ 364 h 911"/>
                  <a:gd name="T78" fmla="*/ 78 w 755"/>
                  <a:gd name="T79" fmla="*/ 364 h 911"/>
                  <a:gd name="T80" fmla="*/ 34 w 755"/>
                  <a:gd name="T81" fmla="*/ 517 h 911"/>
                  <a:gd name="T82" fmla="*/ 181 w 755"/>
                  <a:gd name="T83" fmla="*/ 550 h 911"/>
                  <a:gd name="T84" fmla="*/ 34 w 755"/>
                  <a:gd name="T85" fmla="*/ 550 h 911"/>
                  <a:gd name="T86" fmla="*/ 702 w 755"/>
                  <a:gd name="T87" fmla="*/ 341 h 911"/>
                  <a:gd name="T88" fmla="*/ 653 w 755"/>
                  <a:gd name="T89" fmla="*/ 208 h 911"/>
                  <a:gd name="T90" fmla="*/ 535 w 755"/>
                  <a:gd name="T91" fmla="*/ 7 h 911"/>
                  <a:gd name="T92" fmla="*/ 406 w 755"/>
                  <a:gd name="T93" fmla="*/ 7 h 911"/>
                  <a:gd name="T94" fmla="*/ 336 w 755"/>
                  <a:gd name="T95" fmla="*/ 0 h 911"/>
                  <a:gd name="T96" fmla="*/ 207 w 755"/>
                  <a:gd name="T97" fmla="*/ 0 h 911"/>
                  <a:gd name="T98" fmla="*/ 123 w 755"/>
                  <a:gd name="T99" fmla="*/ 254 h 911"/>
                  <a:gd name="T100" fmla="*/ 702 w 755"/>
                  <a:gd name="T101" fmla="*/ 727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911">
                    <a:moveTo>
                      <a:pt x="475" y="864"/>
                    </a:moveTo>
                    <a:cubicBezTo>
                      <a:pt x="503" y="833"/>
                      <a:pt x="527" y="789"/>
                      <a:pt x="545" y="736"/>
                    </a:cubicBezTo>
                    <a:lnTo>
                      <a:pt x="655" y="736"/>
                    </a:lnTo>
                    <a:cubicBezTo>
                      <a:pt x="611" y="797"/>
                      <a:pt x="548" y="842"/>
                      <a:pt x="475" y="864"/>
                    </a:cubicBezTo>
                    <a:close/>
                    <a:moveTo>
                      <a:pt x="100" y="736"/>
                    </a:moveTo>
                    <a:lnTo>
                      <a:pt x="211" y="736"/>
                    </a:lnTo>
                    <a:cubicBezTo>
                      <a:pt x="228" y="789"/>
                      <a:pt x="252" y="833"/>
                      <a:pt x="281" y="864"/>
                    </a:cubicBezTo>
                    <a:cubicBezTo>
                      <a:pt x="207" y="842"/>
                      <a:pt x="144" y="797"/>
                      <a:pt x="100" y="736"/>
                    </a:cubicBezTo>
                    <a:close/>
                    <a:moveTo>
                      <a:pt x="281" y="203"/>
                    </a:moveTo>
                    <a:cubicBezTo>
                      <a:pt x="252" y="234"/>
                      <a:pt x="228" y="277"/>
                      <a:pt x="211" y="330"/>
                    </a:cubicBezTo>
                    <a:lnTo>
                      <a:pt x="100" y="330"/>
                    </a:lnTo>
                    <a:cubicBezTo>
                      <a:pt x="144" y="270"/>
                      <a:pt x="207" y="225"/>
                      <a:pt x="281" y="203"/>
                    </a:cubicBezTo>
                    <a:close/>
                    <a:moveTo>
                      <a:pt x="136" y="208"/>
                    </a:moveTo>
                    <a:lnTo>
                      <a:pt x="136" y="104"/>
                    </a:lnTo>
                    <a:cubicBezTo>
                      <a:pt x="136" y="68"/>
                      <a:pt x="163" y="38"/>
                      <a:pt x="198" y="34"/>
                    </a:cubicBezTo>
                    <a:lnTo>
                      <a:pt x="234" y="85"/>
                    </a:lnTo>
                    <a:cubicBezTo>
                      <a:pt x="232" y="91"/>
                      <a:pt x="232" y="98"/>
                      <a:pt x="232" y="104"/>
                    </a:cubicBezTo>
                    <a:lnTo>
                      <a:pt x="232" y="185"/>
                    </a:lnTo>
                    <a:cubicBezTo>
                      <a:pt x="216" y="192"/>
                      <a:pt x="200" y="200"/>
                      <a:pt x="185" y="209"/>
                    </a:cubicBezTo>
                    <a:lnTo>
                      <a:pt x="185" y="103"/>
                    </a:lnTo>
                    <a:cubicBezTo>
                      <a:pt x="185" y="94"/>
                      <a:pt x="178" y="87"/>
                      <a:pt x="169" y="87"/>
                    </a:cubicBezTo>
                    <a:cubicBezTo>
                      <a:pt x="159" y="87"/>
                      <a:pt x="152" y="94"/>
                      <a:pt x="152" y="103"/>
                    </a:cubicBezTo>
                    <a:lnTo>
                      <a:pt x="152" y="231"/>
                    </a:lnTo>
                    <a:cubicBezTo>
                      <a:pt x="151" y="231"/>
                      <a:pt x="150" y="232"/>
                      <a:pt x="149" y="233"/>
                    </a:cubicBezTo>
                    <a:cubicBezTo>
                      <a:pt x="141" y="227"/>
                      <a:pt x="136" y="218"/>
                      <a:pt x="136" y="208"/>
                    </a:cubicBezTo>
                    <a:close/>
                    <a:moveTo>
                      <a:pt x="327" y="34"/>
                    </a:moveTo>
                    <a:lnTo>
                      <a:pt x="364" y="87"/>
                    </a:lnTo>
                    <a:cubicBezTo>
                      <a:pt x="365" y="88"/>
                      <a:pt x="365" y="88"/>
                      <a:pt x="366" y="89"/>
                    </a:cubicBezTo>
                    <a:cubicBezTo>
                      <a:pt x="367" y="89"/>
                      <a:pt x="367" y="90"/>
                      <a:pt x="368" y="91"/>
                    </a:cubicBezTo>
                    <a:cubicBezTo>
                      <a:pt x="368" y="91"/>
                      <a:pt x="368" y="91"/>
                      <a:pt x="368" y="91"/>
                    </a:cubicBezTo>
                    <a:cubicBezTo>
                      <a:pt x="370" y="92"/>
                      <a:pt x="371" y="92"/>
                      <a:pt x="372" y="93"/>
                    </a:cubicBezTo>
                    <a:cubicBezTo>
                      <a:pt x="373" y="93"/>
                      <a:pt x="374" y="93"/>
                      <a:pt x="375" y="94"/>
                    </a:cubicBezTo>
                    <a:cubicBezTo>
                      <a:pt x="375" y="94"/>
                      <a:pt x="376" y="94"/>
                      <a:pt x="377" y="94"/>
                    </a:cubicBezTo>
                    <a:cubicBezTo>
                      <a:pt x="378" y="94"/>
                      <a:pt x="380" y="94"/>
                      <a:pt x="381" y="94"/>
                    </a:cubicBezTo>
                    <a:cubicBezTo>
                      <a:pt x="382" y="93"/>
                      <a:pt x="382" y="93"/>
                      <a:pt x="383" y="93"/>
                    </a:cubicBezTo>
                    <a:cubicBezTo>
                      <a:pt x="384" y="92"/>
                      <a:pt x="386" y="92"/>
                      <a:pt x="387" y="91"/>
                    </a:cubicBezTo>
                    <a:cubicBezTo>
                      <a:pt x="387" y="91"/>
                      <a:pt x="387" y="91"/>
                      <a:pt x="387" y="91"/>
                    </a:cubicBezTo>
                    <a:cubicBezTo>
                      <a:pt x="388" y="90"/>
                      <a:pt x="389" y="90"/>
                      <a:pt x="389" y="89"/>
                    </a:cubicBezTo>
                    <a:cubicBezTo>
                      <a:pt x="390" y="88"/>
                      <a:pt x="391" y="88"/>
                      <a:pt x="391" y="87"/>
                    </a:cubicBezTo>
                    <a:lnTo>
                      <a:pt x="428" y="34"/>
                    </a:lnTo>
                    <a:cubicBezTo>
                      <a:pt x="463" y="38"/>
                      <a:pt x="490" y="68"/>
                      <a:pt x="490" y="104"/>
                    </a:cubicBezTo>
                    <a:lnTo>
                      <a:pt x="490" y="173"/>
                    </a:lnTo>
                    <a:cubicBezTo>
                      <a:pt x="485" y="171"/>
                      <a:pt x="479" y="170"/>
                      <a:pt x="474" y="168"/>
                    </a:cubicBezTo>
                    <a:lnTo>
                      <a:pt x="474" y="104"/>
                    </a:lnTo>
                    <a:cubicBezTo>
                      <a:pt x="474" y="94"/>
                      <a:pt x="466" y="87"/>
                      <a:pt x="457" y="87"/>
                    </a:cubicBezTo>
                    <a:cubicBezTo>
                      <a:pt x="448" y="87"/>
                      <a:pt x="441" y="94"/>
                      <a:pt x="441" y="104"/>
                    </a:cubicBezTo>
                    <a:lnTo>
                      <a:pt x="441" y="161"/>
                    </a:lnTo>
                    <a:cubicBezTo>
                      <a:pt x="420" y="158"/>
                      <a:pt x="399" y="156"/>
                      <a:pt x="378" y="156"/>
                    </a:cubicBezTo>
                    <a:cubicBezTo>
                      <a:pt x="356" y="156"/>
                      <a:pt x="335" y="158"/>
                      <a:pt x="315" y="161"/>
                    </a:cubicBezTo>
                    <a:lnTo>
                      <a:pt x="315" y="103"/>
                    </a:lnTo>
                    <a:cubicBezTo>
                      <a:pt x="315" y="94"/>
                      <a:pt x="307" y="87"/>
                      <a:pt x="298" y="87"/>
                    </a:cubicBezTo>
                    <a:cubicBezTo>
                      <a:pt x="289" y="87"/>
                      <a:pt x="281" y="94"/>
                      <a:pt x="281" y="103"/>
                    </a:cubicBezTo>
                    <a:lnTo>
                      <a:pt x="281" y="168"/>
                    </a:lnTo>
                    <a:cubicBezTo>
                      <a:pt x="276" y="170"/>
                      <a:pt x="270" y="171"/>
                      <a:pt x="265" y="173"/>
                    </a:cubicBezTo>
                    <a:lnTo>
                      <a:pt x="265" y="104"/>
                    </a:lnTo>
                    <a:cubicBezTo>
                      <a:pt x="265" y="68"/>
                      <a:pt x="292" y="38"/>
                      <a:pt x="327" y="34"/>
                    </a:cubicBezTo>
                    <a:close/>
                    <a:moveTo>
                      <a:pt x="557" y="34"/>
                    </a:moveTo>
                    <a:cubicBezTo>
                      <a:pt x="592" y="38"/>
                      <a:pt x="620" y="68"/>
                      <a:pt x="620" y="104"/>
                    </a:cubicBezTo>
                    <a:lnTo>
                      <a:pt x="620" y="208"/>
                    </a:lnTo>
                    <a:cubicBezTo>
                      <a:pt x="620" y="218"/>
                      <a:pt x="614" y="227"/>
                      <a:pt x="606" y="233"/>
                    </a:cubicBezTo>
                    <a:cubicBezTo>
                      <a:pt x="605" y="232"/>
                      <a:pt x="604" y="231"/>
                      <a:pt x="603" y="231"/>
                    </a:cubicBezTo>
                    <a:lnTo>
                      <a:pt x="603" y="104"/>
                    </a:lnTo>
                    <a:cubicBezTo>
                      <a:pt x="603" y="94"/>
                      <a:pt x="596" y="87"/>
                      <a:pt x="587" y="87"/>
                    </a:cubicBezTo>
                    <a:cubicBezTo>
                      <a:pt x="577" y="87"/>
                      <a:pt x="570" y="94"/>
                      <a:pt x="570" y="104"/>
                    </a:cubicBezTo>
                    <a:lnTo>
                      <a:pt x="570" y="208"/>
                    </a:lnTo>
                    <a:cubicBezTo>
                      <a:pt x="555" y="200"/>
                      <a:pt x="540" y="192"/>
                      <a:pt x="524" y="185"/>
                    </a:cubicBezTo>
                    <a:lnTo>
                      <a:pt x="524" y="104"/>
                    </a:lnTo>
                    <a:cubicBezTo>
                      <a:pt x="524" y="98"/>
                      <a:pt x="523" y="91"/>
                      <a:pt x="522" y="85"/>
                    </a:cubicBezTo>
                    <a:lnTo>
                      <a:pt x="557" y="34"/>
                    </a:lnTo>
                    <a:close/>
                    <a:moveTo>
                      <a:pt x="655" y="330"/>
                    </a:moveTo>
                    <a:lnTo>
                      <a:pt x="545" y="330"/>
                    </a:lnTo>
                    <a:cubicBezTo>
                      <a:pt x="527" y="277"/>
                      <a:pt x="503" y="234"/>
                      <a:pt x="475" y="203"/>
                    </a:cubicBezTo>
                    <a:cubicBezTo>
                      <a:pt x="548" y="225"/>
                      <a:pt x="611" y="270"/>
                      <a:pt x="655" y="330"/>
                    </a:cubicBezTo>
                    <a:close/>
                    <a:moveTo>
                      <a:pt x="575" y="550"/>
                    </a:moveTo>
                    <a:lnTo>
                      <a:pt x="721" y="550"/>
                    </a:lnTo>
                    <a:cubicBezTo>
                      <a:pt x="718" y="605"/>
                      <a:pt x="703" y="657"/>
                      <a:pt x="677" y="703"/>
                    </a:cubicBezTo>
                    <a:lnTo>
                      <a:pt x="554" y="703"/>
                    </a:lnTo>
                    <a:cubicBezTo>
                      <a:pt x="566" y="657"/>
                      <a:pt x="573" y="605"/>
                      <a:pt x="575" y="550"/>
                    </a:cubicBezTo>
                    <a:close/>
                    <a:moveTo>
                      <a:pt x="394" y="703"/>
                    </a:moveTo>
                    <a:lnTo>
                      <a:pt x="394" y="550"/>
                    </a:lnTo>
                    <a:lnTo>
                      <a:pt x="541" y="550"/>
                    </a:lnTo>
                    <a:cubicBezTo>
                      <a:pt x="540" y="605"/>
                      <a:pt x="532" y="657"/>
                      <a:pt x="519" y="703"/>
                    </a:cubicBezTo>
                    <a:lnTo>
                      <a:pt x="394" y="703"/>
                    </a:lnTo>
                    <a:close/>
                    <a:moveTo>
                      <a:pt x="394" y="876"/>
                    </a:moveTo>
                    <a:lnTo>
                      <a:pt x="394" y="736"/>
                    </a:lnTo>
                    <a:lnTo>
                      <a:pt x="509" y="736"/>
                    </a:lnTo>
                    <a:cubicBezTo>
                      <a:pt x="482" y="812"/>
                      <a:pt x="441" y="865"/>
                      <a:pt x="394" y="876"/>
                    </a:cubicBezTo>
                    <a:close/>
                    <a:moveTo>
                      <a:pt x="361" y="736"/>
                    </a:moveTo>
                    <a:lnTo>
                      <a:pt x="361" y="876"/>
                    </a:lnTo>
                    <a:cubicBezTo>
                      <a:pt x="315" y="865"/>
                      <a:pt x="274" y="812"/>
                      <a:pt x="247" y="736"/>
                    </a:cubicBezTo>
                    <a:lnTo>
                      <a:pt x="361" y="736"/>
                    </a:lnTo>
                    <a:close/>
                    <a:moveTo>
                      <a:pt x="214" y="550"/>
                    </a:moveTo>
                    <a:lnTo>
                      <a:pt x="361" y="550"/>
                    </a:lnTo>
                    <a:lnTo>
                      <a:pt x="361" y="703"/>
                    </a:lnTo>
                    <a:lnTo>
                      <a:pt x="236" y="703"/>
                    </a:lnTo>
                    <a:cubicBezTo>
                      <a:pt x="223" y="657"/>
                      <a:pt x="216" y="605"/>
                      <a:pt x="214" y="550"/>
                    </a:cubicBezTo>
                    <a:close/>
                    <a:moveTo>
                      <a:pt x="361" y="364"/>
                    </a:moveTo>
                    <a:lnTo>
                      <a:pt x="361" y="517"/>
                    </a:lnTo>
                    <a:lnTo>
                      <a:pt x="214" y="517"/>
                    </a:lnTo>
                    <a:cubicBezTo>
                      <a:pt x="216" y="462"/>
                      <a:pt x="223" y="410"/>
                      <a:pt x="236" y="364"/>
                    </a:cubicBezTo>
                    <a:lnTo>
                      <a:pt x="361" y="364"/>
                    </a:lnTo>
                    <a:close/>
                    <a:moveTo>
                      <a:pt x="361" y="191"/>
                    </a:moveTo>
                    <a:lnTo>
                      <a:pt x="361" y="330"/>
                    </a:lnTo>
                    <a:lnTo>
                      <a:pt x="247" y="330"/>
                    </a:lnTo>
                    <a:cubicBezTo>
                      <a:pt x="274" y="254"/>
                      <a:pt x="315" y="201"/>
                      <a:pt x="361" y="191"/>
                    </a:cubicBezTo>
                    <a:close/>
                    <a:moveTo>
                      <a:pt x="394" y="330"/>
                    </a:moveTo>
                    <a:lnTo>
                      <a:pt x="394" y="191"/>
                    </a:lnTo>
                    <a:cubicBezTo>
                      <a:pt x="441" y="201"/>
                      <a:pt x="482" y="254"/>
                      <a:pt x="509" y="330"/>
                    </a:cubicBezTo>
                    <a:lnTo>
                      <a:pt x="394" y="330"/>
                    </a:lnTo>
                    <a:close/>
                    <a:moveTo>
                      <a:pt x="541" y="517"/>
                    </a:moveTo>
                    <a:lnTo>
                      <a:pt x="394" y="517"/>
                    </a:lnTo>
                    <a:lnTo>
                      <a:pt x="394" y="364"/>
                    </a:lnTo>
                    <a:lnTo>
                      <a:pt x="519" y="364"/>
                    </a:lnTo>
                    <a:cubicBezTo>
                      <a:pt x="532" y="410"/>
                      <a:pt x="540" y="462"/>
                      <a:pt x="541" y="517"/>
                    </a:cubicBezTo>
                    <a:close/>
                    <a:moveTo>
                      <a:pt x="721" y="517"/>
                    </a:moveTo>
                    <a:lnTo>
                      <a:pt x="575" y="517"/>
                    </a:lnTo>
                    <a:cubicBezTo>
                      <a:pt x="573" y="462"/>
                      <a:pt x="566" y="410"/>
                      <a:pt x="554" y="364"/>
                    </a:cubicBezTo>
                    <a:lnTo>
                      <a:pt x="677" y="364"/>
                    </a:lnTo>
                    <a:cubicBezTo>
                      <a:pt x="703" y="409"/>
                      <a:pt x="718" y="461"/>
                      <a:pt x="721" y="517"/>
                    </a:cubicBezTo>
                    <a:close/>
                    <a:moveTo>
                      <a:pt x="78" y="364"/>
                    </a:moveTo>
                    <a:lnTo>
                      <a:pt x="201" y="364"/>
                    </a:lnTo>
                    <a:cubicBezTo>
                      <a:pt x="189" y="410"/>
                      <a:pt x="182" y="462"/>
                      <a:pt x="181" y="517"/>
                    </a:cubicBezTo>
                    <a:lnTo>
                      <a:pt x="34" y="517"/>
                    </a:lnTo>
                    <a:cubicBezTo>
                      <a:pt x="37" y="461"/>
                      <a:pt x="52" y="409"/>
                      <a:pt x="78" y="364"/>
                    </a:cubicBezTo>
                    <a:close/>
                    <a:moveTo>
                      <a:pt x="34" y="550"/>
                    </a:moveTo>
                    <a:lnTo>
                      <a:pt x="181" y="550"/>
                    </a:lnTo>
                    <a:cubicBezTo>
                      <a:pt x="182" y="605"/>
                      <a:pt x="189" y="657"/>
                      <a:pt x="201" y="703"/>
                    </a:cubicBezTo>
                    <a:lnTo>
                      <a:pt x="78" y="703"/>
                    </a:lnTo>
                    <a:cubicBezTo>
                      <a:pt x="52" y="657"/>
                      <a:pt x="37" y="605"/>
                      <a:pt x="34" y="550"/>
                    </a:cubicBezTo>
                    <a:close/>
                    <a:moveTo>
                      <a:pt x="702" y="726"/>
                    </a:moveTo>
                    <a:cubicBezTo>
                      <a:pt x="736" y="670"/>
                      <a:pt x="755" y="604"/>
                      <a:pt x="755" y="533"/>
                    </a:cubicBezTo>
                    <a:cubicBezTo>
                      <a:pt x="755" y="463"/>
                      <a:pt x="736" y="397"/>
                      <a:pt x="702" y="341"/>
                    </a:cubicBezTo>
                    <a:cubicBezTo>
                      <a:pt x="702" y="340"/>
                      <a:pt x="702" y="340"/>
                      <a:pt x="702" y="340"/>
                    </a:cubicBezTo>
                    <a:cubicBezTo>
                      <a:pt x="683" y="308"/>
                      <a:pt x="659" y="279"/>
                      <a:pt x="632" y="254"/>
                    </a:cubicBezTo>
                    <a:cubicBezTo>
                      <a:pt x="645" y="243"/>
                      <a:pt x="653" y="226"/>
                      <a:pt x="653" y="208"/>
                    </a:cubicBezTo>
                    <a:lnTo>
                      <a:pt x="653" y="104"/>
                    </a:lnTo>
                    <a:cubicBezTo>
                      <a:pt x="653" y="47"/>
                      <a:pt x="606" y="0"/>
                      <a:pt x="549" y="0"/>
                    </a:cubicBezTo>
                    <a:cubicBezTo>
                      <a:pt x="543" y="0"/>
                      <a:pt x="538" y="3"/>
                      <a:pt x="535" y="7"/>
                    </a:cubicBezTo>
                    <a:lnTo>
                      <a:pt x="507" y="48"/>
                    </a:lnTo>
                    <a:cubicBezTo>
                      <a:pt x="488" y="19"/>
                      <a:pt x="456" y="0"/>
                      <a:pt x="420" y="0"/>
                    </a:cubicBezTo>
                    <a:cubicBezTo>
                      <a:pt x="414" y="0"/>
                      <a:pt x="409" y="3"/>
                      <a:pt x="406" y="7"/>
                    </a:cubicBezTo>
                    <a:lnTo>
                      <a:pt x="378" y="48"/>
                    </a:lnTo>
                    <a:lnTo>
                      <a:pt x="349" y="7"/>
                    </a:lnTo>
                    <a:cubicBezTo>
                      <a:pt x="346" y="3"/>
                      <a:pt x="341" y="0"/>
                      <a:pt x="336" y="0"/>
                    </a:cubicBezTo>
                    <a:cubicBezTo>
                      <a:pt x="299" y="0"/>
                      <a:pt x="267" y="19"/>
                      <a:pt x="248" y="48"/>
                    </a:cubicBezTo>
                    <a:lnTo>
                      <a:pt x="220" y="7"/>
                    </a:lnTo>
                    <a:cubicBezTo>
                      <a:pt x="217" y="3"/>
                      <a:pt x="212" y="0"/>
                      <a:pt x="207" y="0"/>
                    </a:cubicBezTo>
                    <a:cubicBezTo>
                      <a:pt x="149" y="0"/>
                      <a:pt x="103" y="47"/>
                      <a:pt x="103" y="104"/>
                    </a:cubicBezTo>
                    <a:lnTo>
                      <a:pt x="103" y="208"/>
                    </a:lnTo>
                    <a:cubicBezTo>
                      <a:pt x="103" y="226"/>
                      <a:pt x="110" y="243"/>
                      <a:pt x="123" y="254"/>
                    </a:cubicBezTo>
                    <a:cubicBezTo>
                      <a:pt x="48" y="324"/>
                      <a:pt x="0" y="423"/>
                      <a:pt x="0" y="533"/>
                    </a:cubicBezTo>
                    <a:cubicBezTo>
                      <a:pt x="0" y="742"/>
                      <a:pt x="169" y="911"/>
                      <a:pt x="378" y="911"/>
                    </a:cubicBezTo>
                    <a:cubicBezTo>
                      <a:pt x="515" y="911"/>
                      <a:pt x="636" y="837"/>
                      <a:pt x="702" y="727"/>
                    </a:cubicBezTo>
                    <a:cubicBezTo>
                      <a:pt x="702" y="726"/>
                      <a:pt x="702" y="726"/>
                      <a:pt x="702" y="7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07">
                <a:extLst>
                  <a:ext uri="{FF2B5EF4-FFF2-40B4-BE49-F238E27FC236}">
                    <a16:creationId xmlns:a16="http://schemas.microsoft.com/office/drawing/2014/main" id="{57B963A6-87E8-60A2-7B21-DE1A8A5BA349}"/>
                  </a:ext>
                </a:extLst>
              </p:cNvPr>
              <p:cNvSpPr>
                <a:spLocks noEditPoints="1"/>
              </p:cNvSpPr>
              <p:nvPr/>
            </p:nvSpPr>
            <p:spPr bwMode="auto">
              <a:xfrm>
                <a:off x="4486275" y="2614613"/>
                <a:ext cx="247650" cy="95250"/>
              </a:xfrm>
              <a:custGeom>
                <a:avLst/>
                <a:gdLst>
                  <a:gd name="T0" fmla="*/ 78 w 416"/>
                  <a:gd name="T1" fmla="*/ 34 h 158"/>
                  <a:gd name="T2" fmla="*/ 124 w 416"/>
                  <a:gd name="T3" fmla="*/ 79 h 158"/>
                  <a:gd name="T4" fmla="*/ 78 w 416"/>
                  <a:gd name="T5" fmla="*/ 125 h 158"/>
                  <a:gd name="T6" fmla="*/ 33 w 416"/>
                  <a:gd name="T7" fmla="*/ 79 h 158"/>
                  <a:gd name="T8" fmla="*/ 78 w 416"/>
                  <a:gd name="T9" fmla="*/ 34 h 158"/>
                  <a:gd name="T10" fmla="*/ 208 w 416"/>
                  <a:gd name="T11" fmla="*/ 34 h 158"/>
                  <a:gd name="T12" fmla="*/ 253 w 416"/>
                  <a:gd name="T13" fmla="*/ 79 h 158"/>
                  <a:gd name="T14" fmla="*/ 208 w 416"/>
                  <a:gd name="T15" fmla="*/ 125 h 158"/>
                  <a:gd name="T16" fmla="*/ 162 w 416"/>
                  <a:gd name="T17" fmla="*/ 79 h 158"/>
                  <a:gd name="T18" fmla="*/ 208 w 416"/>
                  <a:gd name="T19" fmla="*/ 34 h 158"/>
                  <a:gd name="T20" fmla="*/ 337 w 416"/>
                  <a:gd name="T21" fmla="*/ 34 h 158"/>
                  <a:gd name="T22" fmla="*/ 382 w 416"/>
                  <a:gd name="T23" fmla="*/ 79 h 158"/>
                  <a:gd name="T24" fmla="*/ 337 w 416"/>
                  <a:gd name="T25" fmla="*/ 125 h 158"/>
                  <a:gd name="T26" fmla="*/ 291 w 416"/>
                  <a:gd name="T27" fmla="*/ 79 h 158"/>
                  <a:gd name="T28" fmla="*/ 337 w 416"/>
                  <a:gd name="T29" fmla="*/ 34 h 158"/>
                  <a:gd name="T30" fmla="*/ 78 w 416"/>
                  <a:gd name="T31" fmla="*/ 158 h 158"/>
                  <a:gd name="T32" fmla="*/ 143 w 416"/>
                  <a:gd name="T33" fmla="*/ 124 h 158"/>
                  <a:gd name="T34" fmla="*/ 208 w 416"/>
                  <a:gd name="T35" fmla="*/ 158 h 158"/>
                  <a:gd name="T36" fmla="*/ 272 w 416"/>
                  <a:gd name="T37" fmla="*/ 124 h 158"/>
                  <a:gd name="T38" fmla="*/ 337 w 416"/>
                  <a:gd name="T39" fmla="*/ 158 h 158"/>
                  <a:gd name="T40" fmla="*/ 416 w 416"/>
                  <a:gd name="T41" fmla="*/ 79 h 158"/>
                  <a:gd name="T42" fmla="*/ 337 w 416"/>
                  <a:gd name="T43" fmla="*/ 0 h 158"/>
                  <a:gd name="T44" fmla="*/ 272 w 416"/>
                  <a:gd name="T45" fmla="*/ 34 h 158"/>
                  <a:gd name="T46" fmla="*/ 208 w 416"/>
                  <a:gd name="T47" fmla="*/ 0 h 158"/>
                  <a:gd name="T48" fmla="*/ 143 w 416"/>
                  <a:gd name="T49" fmla="*/ 34 h 158"/>
                  <a:gd name="T50" fmla="*/ 78 w 416"/>
                  <a:gd name="T51" fmla="*/ 0 h 158"/>
                  <a:gd name="T52" fmla="*/ 0 w 416"/>
                  <a:gd name="T53" fmla="*/ 79 h 158"/>
                  <a:gd name="T54" fmla="*/ 78 w 416"/>
                  <a:gd name="T5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6" h="158">
                    <a:moveTo>
                      <a:pt x="78" y="34"/>
                    </a:moveTo>
                    <a:cubicBezTo>
                      <a:pt x="104" y="34"/>
                      <a:pt x="124" y="54"/>
                      <a:pt x="124" y="79"/>
                    </a:cubicBezTo>
                    <a:cubicBezTo>
                      <a:pt x="124" y="104"/>
                      <a:pt x="104" y="125"/>
                      <a:pt x="78" y="125"/>
                    </a:cubicBezTo>
                    <a:cubicBezTo>
                      <a:pt x="53" y="125"/>
                      <a:pt x="33" y="104"/>
                      <a:pt x="33" y="79"/>
                    </a:cubicBezTo>
                    <a:cubicBezTo>
                      <a:pt x="33" y="54"/>
                      <a:pt x="53" y="34"/>
                      <a:pt x="78" y="34"/>
                    </a:cubicBezTo>
                    <a:close/>
                    <a:moveTo>
                      <a:pt x="208" y="34"/>
                    </a:moveTo>
                    <a:cubicBezTo>
                      <a:pt x="233" y="34"/>
                      <a:pt x="253" y="54"/>
                      <a:pt x="253" y="79"/>
                    </a:cubicBezTo>
                    <a:cubicBezTo>
                      <a:pt x="253" y="104"/>
                      <a:pt x="233" y="125"/>
                      <a:pt x="208" y="125"/>
                    </a:cubicBezTo>
                    <a:cubicBezTo>
                      <a:pt x="183" y="125"/>
                      <a:pt x="162" y="104"/>
                      <a:pt x="162" y="79"/>
                    </a:cubicBezTo>
                    <a:cubicBezTo>
                      <a:pt x="162" y="54"/>
                      <a:pt x="183" y="34"/>
                      <a:pt x="208" y="34"/>
                    </a:cubicBezTo>
                    <a:close/>
                    <a:moveTo>
                      <a:pt x="337" y="34"/>
                    </a:moveTo>
                    <a:cubicBezTo>
                      <a:pt x="362" y="34"/>
                      <a:pt x="382" y="54"/>
                      <a:pt x="382" y="79"/>
                    </a:cubicBezTo>
                    <a:cubicBezTo>
                      <a:pt x="382" y="104"/>
                      <a:pt x="362" y="125"/>
                      <a:pt x="337" y="125"/>
                    </a:cubicBezTo>
                    <a:cubicBezTo>
                      <a:pt x="312" y="125"/>
                      <a:pt x="291" y="104"/>
                      <a:pt x="291" y="79"/>
                    </a:cubicBezTo>
                    <a:cubicBezTo>
                      <a:pt x="291" y="54"/>
                      <a:pt x="312" y="34"/>
                      <a:pt x="337" y="34"/>
                    </a:cubicBezTo>
                    <a:close/>
                    <a:moveTo>
                      <a:pt x="78" y="158"/>
                    </a:moveTo>
                    <a:cubicBezTo>
                      <a:pt x="105" y="158"/>
                      <a:pt x="129" y="145"/>
                      <a:pt x="143" y="124"/>
                    </a:cubicBezTo>
                    <a:cubicBezTo>
                      <a:pt x="157" y="145"/>
                      <a:pt x="181" y="158"/>
                      <a:pt x="208" y="158"/>
                    </a:cubicBezTo>
                    <a:cubicBezTo>
                      <a:pt x="234" y="158"/>
                      <a:pt x="258" y="145"/>
                      <a:pt x="272" y="124"/>
                    </a:cubicBezTo>
                    <a:cubicBezTo>
                      <a:pt x="287" y="145"/>
                      <a:pt x="310" y="158"/>
                      <a:pt x="337" y="158"/>
                    </a:cubicBezTo>
                    <a:cubicBezTo>
                      <a:pt x="380" y="158"/>
                      <a:pt x="416" y="123"/>
                      <a:pt x="416" y="79"/>
                    </a:cubicBezTo>
                    <a:cubicBezTo>
                      <a:pt x="416" y="36"/>
                      <a:pt x="380" y="0"/>
                      <a:pt x="337" y="0"/>
                    </a:cubicBezTo>
                    <a:cubicBezTo>
                      <a:pt x="310" y="0"/>
                      <a:pt x="287" y="14"/>
                      <a:pt x="272" y="34"/>
                    </a:cubicBezTo>
                    <a:cubicBezTo>
                      <a:pt x="258" y="14"/>
                      <a:pt x="234" y="0"/>
                      <a:pt x="208" y="0"/>
                    </a:cubicBezTo>
                    <a:cubicBezTo>
                      <a:pt x="181" y="0"/>
                      <a:pt x="157" y="14"/>
                      <a:pt x="143" y="34"/>
                    </a:cubicBezTo>
                    <a:cubicBezTo>
                      <a:pt x="129" y="14"/>
                      <a:pt x="105" y="0"/>
                      <a:pt x="78" y="0"/>
                    </a:cubicBezTo>
                    <a:cubicBezTo>
                      <a:pt x="35" y="0"/>
                      <a:pt x="0" y="36"/>
                      <a:pt x="0" y="79"/>
                    </a:cubicBezTo>
                    <a:cubicBezTo>
                      <a:pt x="0" y="123"/>
                      <a:pt x="35" y="158"/>
                      <a:pt x="78" y="1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2" name="Group 41">
            <a:extLst>
              <a:ext uri="{FF2B5EF4-FFF2-40B4-BE49-F238E27FC236}">
                <a16:creationId xmlns:a16="http://schemas.microsoft.com/office/drawing/2014/main" id="{29095AB9-08ED-8147-1CE7-E34575B7B4FC}"/>
              </a:ext>
            </a:extLst>
          </p:cNvPr>
          <p:cNvGrpSpPr/>
          <p:nvPr/>
        </p:nvGrpSpPr>
        <p:grpSpPr>
          <a:xfrm>
            <a:off x="4542926" y="1614357"/>
            <a:ext cx="7240475" cy="2049968"/>
            <a:chOff x="4479208" y="1669977"/>
            <a:chExt cx="7240475" cy="2049968"/>
          </a:xfrm>
        </p:grpSpPr>
        <p:sp>
          <p:nvSpPr>
            <p:cNvPr id="43" name="Rectangle 42">
              <a:extLst>
                <a:ext uri="{FF2B5EF4-FFF2-40B4-BE49-F238E27FC236}">
                  <a16:creationId xmlns:a16="http://schemas.microsoft.com/office/drawing/2014/main" id="{80DAD81F-81D0-1F9E-D60C-16B08B26B369}"/>
                </a:ext>
              </a:extLst>
            </p:cNvPr>
            <p:cNvSpPr/>
            <p:nvPr/>
          </p:nvSpPr>
          <p:spPr>
            <a:xfrm>
              <a:off x="4697653" y="2248221"/>
              <a:ext cx="7022029" cy="14717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F74F4DB7-28AC-592A-9768-DB7E512F54E5}"/>
                </a:ext>
              </a:extLst>
            </p:cNvPr>
            <p:cNvGrpSpPr/>
            <p:nvPr/>
          </p:nvGrpSpPr>
          <p:grpSpPr>
            <a:xfrm>
              <a:off x="4479208" y="1669977"/>
              <a:ext cx="7240475" cy="850490"/>
              <a:chOff x="4176574" y="2661682"/>
              <a:chExt cx="7240475" cy="850490"/>
            </a:xfrm>
          </p:grpSpPr>
          <p:sp>
            <p:nvSpPr>
              <p:cNvPr id="46" name="Rectangle 45">
                <a:extLst>
                  <a:ext uri="{FF2B5EF4-FFF2-40B4-BE49-F238E27FC236}">
                    <a16:creationId xmlns:a16="http://schemas.microsoft.com/office/drawing/2014/main" id="{5F745243-FA2D-2950-5F9B-8B5D06FDBBFB}"/>
                  </a:ext>
                </a:extLst>
              </p:cNvPr>
              <p:cNvSpPr/>
              <p:nvPr/>
            </p:nvSpPr>
            <p:spPr>
              <a:xfrm>
                <a:off x="4803323" y="2906927"/>
                <a:ext cx="6613726"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Medical history</a:t>
                </a:r>
              </a:p>
            </p:txBody>
          </p:sp>
          <p:grpSp>
            <p:nvGrpSpPr>
              <p:cNvPr id="47" name="Group 46">
                <a:extLst>
                  <a:ext uri="{FF2B5EF4-FFF2-40B4-BE49-F238E27FC236}">
                    <a16:creationId xmlns:a16="http://schemas.microsoft.com/office/drawing/2014/main" id="{068AFEA5-2517-71D8-5197-109CB06BDB7D}"/>
                  </a:ext>
                </a:extLst>
              </p:cNvPr>
              <p:cNvGrpSpPr/>
              <p:nvPr/>
            </p:nvGrpSpPr>
            <p:grpSpPr>
              <a:xfrm>
                <a:off x="4176574" y="2661682"/>
                <a:ext cx="850490" cy="850490"/>
                <a:chOff x="426819" y="1163348"/>
                <a:chExt cx="850490" cy="850490"/>
              </a:xfrm>
            </p:grpSpPr>
            <p:sp>
              <p:nvSpPr>
                <p:cNvPr id="48" name="Oval 47">
                  <a:extLst>
                    <a:ext uri="{FF2B5EF4-FFF2-40B4-BE49-F238E27FC236}">
                      <a16:creationId xmlns:a16="http://schemas.microsoft.com/office/drawing/2014/main" id="{2BB89AEA-8E91-A311-36CB-C204E3649C45}"/>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Oval 48">
                  <a:extLst>
                    <a:ext uri="{FF2B5EF4-FFF2-40B4-BE49-F238E27FC236}">
                      <a16:creationId xmlns:a16="http://schemas.microsoft.com/office/drawing/2014/main" id="{73C7BD66-055C-4277-80EF-C0AC3F761EA3}"/>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pic>
          <p:nvPicPr>
            <p:cNvPr id="45" name="Graphic 44" descr="Clipboard outline">
              <a:extLst>
                <a:ext uri="{FF2B5EF4-FFF2-40B4-BE49-F238E27FC236}">
                  <a16:creationId xmlns:a16="http://schemas.microsoft.com/office/drawing/2014/main" id="{D995B196-E2A1-8680-A8EA-03D12D1FA1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69538" y="1864915"/>
              <a:ext cx="475200" cy="475200"/>
            </a:xfrm>
            <a:prstGeom prst="rect">
              <a:avLst/>
            </a:prstGeom>
          </p:spPr>
        </p:pic>
      </p:grpSp>
      <p:grpSp>
        <p:nvGrpSpPr>
          <p:cNvPr id="50" name="Group 49">
            <a:extLst>
              <a:ext uri="{FF2B5EF4-FFF2-40B4-BE49-F238E27FC236}">
                <a16:creationId xmlns:a16="http://schemas.microsoft.com/office/drawing/2014/main" id="{95F139FE-D8EE-332D-DD07-C7827A597C64}"/>
              </a:ext>
            </a:extLst>
          </p:cNvPr>
          <p:cNvGrpSpPr/>
          <p:nvPr/>
        </p:nvGrpSpPr>
        <p:grpSpPr>
          <a:xfrm>
            <a:off x="4542926" y="3798837"/>
            <a:ext cx="7240476" cy="2050644"/>
            <a:chOff x="4479208" y="3726678"/>
            <a:chExt cx="7240476" cy="2050644"/>
          </a:xfrm>
        </p:grpSpPr>
        <p:sp>
          <p:nvSpPr>
            <p:cNvPr id="51" name="Rectangle 50">
              <a:extLst>
                <a:ext uri="{FF2B5EF4-FFF2-40B4-BE49-F238E27FC236}">
                  <a16:creationId xmlns:a16="http://schemas.microsoft.com/office/drawing/2014/main" id="{697BC201-7BFE-47A6-E3C3-CFD91A38EF28}"/>
                </a:ext>
              </a:extLst>
            </p:cNvPr>
            <p:cNvSpPr/>
            <p:nvPr/>
          </p:nvSpPr>
          <p:spPr>
            <a:xfrm>
              <a:off x="4697653" y="4304922"/>
              <a:ext cx="7022031" cy="1472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C580E5A1-D6C2-E8EF-653D-DCE819491563}"/>
                </a:ext>
              </a:extLst>
            </p:cNvPr>
            <p:cNvSpPr/>
            <p:nvPr/>
          </p:nvSpPr>
          <p:spPr>
            <a:xfrm>
              <a:off x="5105956" y="3971923"/>
              <a:ext cx="6613725"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Symptoms at initial presentation (including key problems)</a:t>
              </a:r>
            </a:p>
          </p:txBody>
        </p:sp>
        <p:grpSp>
          <p:nvGrpSpPr>
            <p:cNvPr id="53" name="Group 52">
              <a:extLst>
                <a:ext uri="{FF2B5EF4-FFF2-40B4-BE49-F238E27FC236}">
                  <a16:creationId xmlns:a16="http://schemas.microsoft.com/office/drawing/2014/main" id="{6A8CBFEB-F04B-D0CC-C84A-126AB162AA9D}"/>
                </a:ext>
              </a:extLst>
            </p:cNvPr>
            <p:cNvGrpSpPr/>
            <p:nvPr/>
          </p:nvGrpSpPr>
          <p:grpSpPr>
            <a:xfrm>
              <a:off x="4479208" y="3726678"/>
              <a:ext cx="850490" cy="850490"/>
              <a:chOff x="426819" y="1163348"/>
              <a:chExt cx="850490" cy="850490"/>
            </a:xfrm>
          </p:grpSpPr>
          <p:sp>
            <p:nvSpPr>
              <p:cNvPr id="55" name="Oval 54">
                <a:extLst>
                  <a:ext uri="{FF2B5EF4-FFF2-40B4-BE49-F238E27FC236}">
                    <a16:creationId xmlns:a16="http://schemas.microsoft.com/office/drawing/2014/main" id="{B1B88A50-4DA3-1FAD-4726-80157009406C}"/>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F3097498-3C21-7CE8-AE5F-45109854C0B2}"/>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54" name="Picture 2">
              <a:extLst>
                <a:ext uri="{FF2B5EF4-FFF2-40B4-BE49-F238E27FC236}">
                  <a16:creationId xmlns:a16="http://schemas.microsoft.com/office/drawing/2014/main" id="{4118A7F9-9713-5CD7-8751-D37E6F1ED1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66853" y="3914323"/>
              <a:ext cx="475200" cy="475200"/>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Footer Placeholder 4">
            <a:extLst>
              <a:ext uri="{FF2B5EF4-FFF2-40B4-BE49-F238E27FC236}">
                <a16:creationId xmlns:a16="http://schemas.microsoft.com/office/drawing/2014/main" id="{F4AF0823-276A-BB66-17E2-9AC74C41EB71}"/>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Tree>
    <p:extLst>
      <p:ext uri="{BB962C8B-B14F-4D97-AF65-F5344CB8AC3E}">
        <p14:creationId xmlns:p14="http://schemas.microsoft.com/office/powerpoint/2010/main" val="3415705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A5547-A752-1AE6-E484-35BC8A57ECA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A412298-D5A3-6B74-C527-06ADD921440B}"/>
              </a:ext>
            </a:extLst>
          </p:cNvPr>
          <p:cNvSpPr>
            <a:spLocks noGrp="1"/>
          </p:cNvSpPr>
          <p:nvPr>
            <p:ph type="title"/>
          </p:nvPr>
        </p:nvSpPr>
        <p:spPr/>
        <p:txBody>
          <a:bodyPr/>
          <a:lstStyle/>
          <a:p>
            <a:r>
              <a:rPr lang="en-US"/>
              <a:t>Diagnostic imaging and assessment</a:t>
            </a:r>
          </a:p>
        </p:txBody>
      </p:sp>
      <p:sp>
        <p:nvSpPr>
          <p:cNvPr id="2" name="Content Placeholder 1">
            <a:extLst>
              <a:ext uri="{FF2B5EF4-FFF2-40B4-BE49-F238E27FC236}">
                <a16:creationId xmlns:a16="http://schemas.microsoft.com/office/drawing/2014/main" id="{082D29C6-8A3F-A2ED-05AC-A0DBE3B78673}"/>
              </a:ext>
            </a:extLst>
          </p:cNvPr>
          <p:cNvSpPr>
            <a:spLocks noGrp="1"/>
          </p:cNvSpPr>
          <p:nvPr>
            <p:ph idx="1"/>
          </p:nvPr>
        </p:nvSpPr>
        <p:spPr>
          <a:xfrm>
            <a:off x="479425" y="1462358"/>
            <a:ext cx="11233150" cy="4385992"/>
          </a:xfrm>
        </p:spPr>
        <p:txBody>
          <a:bodyPr/>
          <a:lstStyle/>
          <a:p>
            <a:pPr marL="285750" indent="-285750">
              <a:buFont typeface="Arial" panose="020B0604020202020204" pitchFamily="34" charset="0"/>
              <a:buChar char="•"/>
            </a:pPr>
            <a:endParaRPr lang="en-US"/>
          </a:p>
        </p:txBody>
      </p:sp>
      <p:sp>
        <p:nvSpPr>
          <p:cNvPr id="10" name="TextBox 9">
            <a:extLst>
              <a:ext uri="{FF2B5EF4-FFF2-40B4-BE49-F238E27FC236}">
                <a16:creationId xmlns:a16="http://schemas.microsoft.com/office/drawing/2014/main" id="{871DACC5-0166-D596-D24D-100913DA93E0}"/>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Briefly describe the diagnosis methods undertaken</a:t>
            </a:r>
          </a:p>
        </p:txBody>
      </p:sp>
      <p:sp>
        <p:nvSpPr>
          <p:cNvPr id="57" name="Footer Placeholder 4">
            <a:extLst>
              <a:ext uri="{FF2B5EF4-FFF2-40B4-BE49-F238E27FC236}">
                <a16:creationId xmlns:a16="http://schemas.microsoft.com/office/drawing/2014/main" id="{312B732B-36CB-216C-AFE7-D2EA4ED23D81}"/>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Tree>
    <p:extLst>
      <p:ext uri="{BB962C8B-B14F-4D97-AF65-F5344CB8AC3E}">
        <p14:creationId xmlns:p14="http://schemas.microsoft.com/office/powerpoint/2010/main" val="640253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1C82-A8D0-D504-EBCA-E106220B145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2E28F7A-0DCE-1857-D99C-8412FEC82243}"/>
              </a:ext>
            </a:extLst>
          </p:cNvPr>
          <p:cNvSpPr>
            <a:spLocks noGrp="1"/>
          </p:cNvSpPr>
          <p:nvPr>
            <p:ph type="title"/>
          </p:nvPr>
        </p:nvSpPr>
        <p:spPr/>
        <p:txBody>
          <a:bodyPr/>
          <a:lstStyle/>
          <a:p>
            <a:r>
              <a:rPr lang="en-US"/>
              <a:t>Diagnostic imaging and assessment</a:t>
            </a:r>
          </a:p>
        </p:txBody>
      </p:sp>
      <p:sp>
        <p:nvSpPr>
          <p:cNvPr id="10" name="TextBox 9">
            <a:extLst>
              <a:ext uri="{FF2B5EF4-FFF2-40B4-BE49-F238E27FC236}">
                <a16:creationId xmlns:a16="http://schemas.microsoft.com/office/drawing/2014/main" id="{2FFB5D17-7750-4519-A9A8-BEBD5A197D69}"/>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Include images from diagnostic assessments that you may wish to highlight</a:t>
            </a:r>
          </a:p>
        </p:txBody>
      </p:sp>
      <p:sp>
        <p:nvSpPr>
          <p:cNvPr id="57" name="Footer Placeholder 4">
            <a:extLst>
              <a:ext uri="{FF2B5EF4-FFF2-40B4-BE49-F238E27FC236}">
                <a16:creationId xmlns:a16="http://schemas.microsoft.com/office/drawing/2014/main" id="{7E39B806-AAFE-8CB1-EAA5-18C6B2E648B2}"/>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
        <p:nvSpPr>
          <p:cNvPr id="14" name="Rectangle 13">
            <a:extLst>
              <a:ext uri="{FF2B5EF4-FFF2-40B4-BE49-F238E27FC236}">
                <a16:creationId xmlns:a16="http://schemas.microsoft.com/office/drawing/2014/main" id="{FD4F8F3F-7606-263D-12D8-FD71A8299F07}"/>
              </a:ext>
            </a:extLst>
          </p:cNvPr>
          <p:cNvSpPr/>
          <p:nvPr/>
        </p:nvSpPr>
        <p:spPr>
          <a:xfrm>
            <a:off x="1032929" y="4774579"/>
            <a:ext cx="4822227" cy="5593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&lt;Insert relevant dates, key findings, </a:t>
            </a:r>
            <a:b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complementary measurements here&gt;</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7E871EE-19DE-E66F-BFA3-28E0B8C074D1}"/>
              </a:ext>
            </a:extLst>
          </p:cNvPr>
          <p:cNvSpPr/>
          <p:nvPr/>
        </p:nvSpPr>
        <p:spPr>
          <a:xfrm>
            <a:off x="6531571" y="4774579"/>
            <a:ext cx="4822227" cy="5593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&lt;Insert relevant dates, key findings, </a:t>
            </a:r>
            <a:b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complementary measurements here&gt;</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D12684D5-E290-ECFA-700D-15BD9A9385C9}"/>
              </a:ext>
            </a:extLst>
          </p:cNvPr>
          <p:cNvSpPr/>
          <p:nvPr/>
        </p:nvSpPr>
        <p:spPr bwMode="gray">
          <a:xfrm>
            <a:off x="1032928" y="1688840"/>
            <a:ext cx="4822227" cy="3085739"/>
          </a:xfrm>
          <a:prstGeom prst="rect">
            <a:avLst/>
          </a:prstGeom>
          <a:solidFill>
            <a:schemeClr val="bg2"/>
          </a:solidFill>
          <a:ln w="19050" algn="ctr">
            <a:noFill/>
            <a:miter lim="800000"/>
            <a:headEnd/>
            <a:tailEnd/>
          </a:ln>
        </p:spPr>
        <p:txBody>
          <a:bodyPr wrap="square" lIns="0" tIns="0" rIns="0" bIns="0" rtlCol="0" anchor="ctr"/>
          <a:lstStyle/>
          <a:p>
            <a:pPr algn="ctr"/>
            <a:r>
              <a:rPr kumimoji="1" lang="en-US">
                <a:solidFill>
                  <a:sysClr val="windowText" lastClr="000000"/>
                </a:solidFill>
                <a:latin typeface="Arial" panose="020B0604020202020204" pitchFamily="34" charset="0"/>
                <a:ea typeface="游ゴシック" panose="020B0400000000000000" pitchFamily="50" charset="-128"/>
                <a:cs typeface="Helvetica Neue" panose="02000503000000020004" pitchFamily="2" charset="0"/>
              </a:rPr>
              <a:t>Placeholder for image</a:t>
            </a:r>
          </a:p>
        </p:txBody>
      </p:sp>
      <p:sp>
        <p:nvSpPr>
          <p:cNvPr id="17" name="Rectangle 16">
            <a:extLst>
              <a:ext uri="{FF2B5EF4-FFF2-40B4-BE49-F238E27FC236}">
                <a16:creationId xmlns:a16="http://schemas.microsoft.com/office/drawing/2014/main" id="{9E3C7C85-DD1D-0A40-B005-A75215146743}"/>
              </a:ext>
            </a:extLst>
          </p:cNvPr>
          <p:cNvSpPr/>
          <p:nvPr/>
        </p:nvSpPr>
        <p:spPr bwMode="gray">
          <a:xfrm>
            <a:off x="6531570" y="1688840"/>
            <a:ext cx="4822227" cy="3085739"/>
          </a:xfrm>
          <a:prstGeom prst="rect">
            <a:avLst/>
          </a:prstGeom>
          <a:solidFill>
            <a:schemeClr val="bg2"/>
          </a:solidFill>
          <a:ln w="19050" algn="ctr">
            <a:noFill/>
            <a:miter lim="800000"/>
            <a:headEnd/>
            <a:tailEnd/>
          </a:ln>
        </p:spPr>
        <p:txBody>
          <a:bodyPr wrap="square" lIns="0" tIns="0" rIns="0" bIns="0" rtlCol="0" anchor="ctr"/>
          <a:lstStyle/>
          <a:p>
            <a:pPr algn="ctr"/>
            <a:r>
              <a:rPr kumimoji="1" lang="en-US">
                <a:solidFill>
                  <a:sysClr val="windowText" lastClr="000000"/>
                </a:solidFill>
                <a:latin typeface="Arial" panose="020B0604020202020204" pitchFamily="34" charset="0"/>
                <a:ea typeface="游ゴシック" panose="020B0400000000000000" pitchFamily="50" charset="-128"/>
                <a:cs typeface="Helvetica Neue" panose="02000503000000020004" pitchFamily="2" charset="0"/>
              </a:rPr>
              <a:t>Placeholder for image</a:t>
            </a:r>
          </a:p>
        </p:txBody>
      </p:sp>
    </p:spTree>
    <p:extLst>
      <p:ext uri="{BB962C8B-B14F-4D97-AF65-F5344CB8AC3E}">
        <p14:creationId xmlns:p14="http://schemas.microsoft.com/office/powerpoint/2010/main" val="1748635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D8A68-5301-E73F-907F-A93677CD9CF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7207320-5155-7563-78AF-683FE4B903C8}"/>
              </a:ext>
            </a:extLst>
          </p:cNvPr>
          <p:cNvSpPr>
            <a:spLocks noGrp="1"/>
          </p:cNvSpPr>
          <p:nvPr>
            <p:ph type="title"/>
          </p:nvPr>
        </p:nvSpPr>
        <p:spPr/>
        <p:txBody>
          <a:bodyPr/>
          <a:lstStyle/>
          <a:p>
            <a:r>
              <a:rPr lang="en-US"/>
              <a:t>Diagnosis</a:t>
            </a:r>
          </a:p>
        </p:txBody>
      </p:sp>
      <p:sp>
        <p:nvSpPr>
          <p:cNvPr id="2" name="Content Placeholder 1">
            <a:extLst>
              <a:ext uri="{FF2B5EF4-FFF2-40B4-BE49-F238E27FC236}">
                <a16:creationId xmlns:a16="http://schemas.microsoft.com/office/drawing/2014/main" id="{405D7549-0E33-AE5E-B4AF-960AB51CB93C}"/>
              </a:ext>
            </a:extLst>
          </p:cNvPr>
          <p:cNvSpPr>
            <a:spLocks noGrp="1"/>
          </p:cNvSpPr>
          <p:nvPr>
            <p:ph idx="1"/>
          </p:nvPr>
        </p:nvSpPr>
        <p:spPr>
          <a:xfrm>
            <a:off x="479425" y="1739356"/>
            <a:ext cx="11233150" cy="4108993"/>
          </a:xfrm>
        </p:spPr>
        <p:txBody>
          <a:bodyPr/>
          <a:lstStyle/>
          <a:p>
            <a:pPr marL="285750" indent="-285750">
              <a:buFont typeface="Arial" panose="020B0604020202020204" pitchFamily="34" charset="0"/>
              <a:buChar char="•"/>
            </a:pPr>
            <a:endParaRPr lang="en-US"/>
          </a:p>
        </p:txBody>
      </p:sp>
      <p:sp>
        <p:nvSpPr>
          <p:cNvPr id="10" name="TextBox 9">
            <a:extLst>
              <a:ext uri="{FF2B5EF4-FFF2-40B4-BE49-F238E27FC236}">
                <a16:creationId xmlns:a16="http://schemas.microsoft.com/office/drawing/2014/main" id="{C5CE54D9-06BC-4285-1ECB-A499B758D616}"/>
              </a:ext>
            </a:extLst>
          </p:cNvPr>
          <p:cNvSpPr txBox="1"/>
          <p:nvPr/>
        </p:nvSpPr>
        <p:spPr>
          <a:xfrm>
            <a:off x="426819" y="1009650"/>
            <a:ext cx="109269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Summarize the diagnosis based on the diagnostics examinations and tests</a:t>
            </a:r>
            <a:b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A problem list should be included to support the management plan</a:t>
            </a:r>
          </a:p>
        </p:txBody>
      </p:sp>
      <p:sp>
        <p:nvSpPr>
          <p:cNvPr id="57" name="Footer Placeholder 4">
            <a:extLst>
              <a:ext uri="{FF2B5EF4-FFF2-40B4-BE49-F238E27FC236}">
                <a16:creationId xmlns:a16="http://schemas.microsoft.com/office/drawing/2014/main" id="{1CDCAF42-14DA-272D-4ACC-3E371A92B5BD}"/>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Tree>
    <p:extLst>
      <p:ext uri="{BB962C8B-B14F-4D97-AF65-F5344CB8AC3E}">
        <p14:creationId xmlns:p14="http://schemas.microsoft.com/office/powerpoint/2010/main" val="2807769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8271B-312B-45A1-9FCC-20B0CDA5F03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43EE00A-F594-0FF8-A579-EF68A9D1DAD5}"/>
              </a:ext>
            </a:extLst>
          </p:cNvPr>
          <p:cNvSpPr>
            <a:spLocks noGrp="1"/>
          </p:cNvSpPr>
          <p:nvPr>
            <p:ph type="title"/>
          </p:nvPr>
        </p:nvSpPr>
        <p:spPr/>
        <p:txBody>
          <a:bodyPr/>
          <a:lstStyle/>
          <a:p>
            <a:r>
              <a:rPr lang="en-US"/>
              <a:t>Treatment and management</a:t>
            </a:r>
          </a:p>
        </p:txBody>
      </p:sp>
      <p:sp>
        <p:nvSpPr>
          <p:cNvPr id="10" name="TextBox 9">
            <a:extLst>
              <a:ext uri="{FF2B5EF4-FFF2-40B4-BE49-F238E27FC236}">
                <a16:creationId xmlns:a16="http://schemas.microsoft.com/office/drawing/2014/main" id="{90CB879B-38C6-6576-94E8-139DD512A62B}"/>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Describe the first-line treatment that was administered and any subsequent treatments</a:t>
            </a:r>
          </a:p>
        </p:txBody>
      </p:sp>
      <p:sp>
        <p:nvSpPr>
          <p:cNvPr id="57" name="Footer Placeholder 4">
            <a:extLst>
              <a:ext uri="{FF2B5EF4-FFF2-40B4-BE49-F238E27FC236}">
                <a16:creationId xmlns:a16="http://schemas.microsoft.com/office/drawing/2014/main" id="{C2F8EC82-3E6A-3585-814C-2EB8D5472855}"/>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AE: adverse event.</a:t>
            </a:r>
          </a:p>
        </p:txBody>
      </p:sp>
      <p:sp>
        <p:nvSpPr>
          <p:cNvPr id="3" name="Rectangle: Rounded Corners 2">
            <a:extLst>
              <a:ext uri="{FF2B5EF4-FFF2-40B4-BE49-F238E27FC236}">
                <a16:creationId xmlns:a16="http://schemas.microsoft.com/office/drawing/2014/main" id="{20D4F1E4-64E3-BF62-82C5-2C889D66CCC0}"/>
              </a:ext>
            </a:extLst>
          </p:cNvPr>
          <p:cNvSpPr/>
          <p:nvPr/>
        </p:nvSpPr>
        <p:spPr>
          <a:xfrm flipH="1">
            <a:off x="742793" y="1468140"/>
            <a:ext cx="2439780" cy="1972207"/>
          </a:xfrm>
          <a:prstGeom prst="roundRect">
            <a:avLst>
              <a:gd name="adj" fmla="val 11742"/>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47173133-79A4-E1FA-8A93-BEB65E5D0394}"/>
              </a:ext>
            </a:extLst>
          </p:cNvPr>
          <p:cNvSpPr/>
          <p:nvPr/>
        </p:nvSpPr>
        <p:spPr>
          <a:xfrm flipH="1">
            <a:off x="919088" y="1621968"/>
            <a:ext cx="4679757" cy="1892472"/>
          </a:xfrm>
          <a:prstGeom prst="roundRect">
            <a:avLst>
              <a:gd name="adj" fmla="val 8667"/>
            </a:avLst>
          </a:prstGeom>
          <a:solidFill>
            <a:schemeClr val="accent1">
              <a:lumMod val="20000"/>
              <a:lumOff val="80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Treatment administered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F83C85C7-7CE3-4F72-5BDC-15388D78E126}"/>
              </a:ext>
            </a:extLst>
          </p:cNvPr>
          <p:cNvSpPr/>
          <p:nvPr/>
        </p:nvSpPr>
        <p:spPr>
          <a:xfrm>
            <a:off x="9143616" y="1462358"/>
            <a:ext cx="2329266" cy="1970494"/>
          </a:xfrm>
          <a:prstGeom prst="roundRect">
            <a:avLst>
              <a:gd name="adj" fmla="val 11742"/>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C5922BAB-AF78-264F-A25C-4AC6BA56C93A}"/>
              </a:ext>
            </a:extLst>
          </p:cNvPr>
          <p:cNvSpPr/>
          <p:nvPr/>
        </p:nvSpPr>
        <p:spPr>
          <a:xfrm flipH="1">
            <a:off x="6639547" y="1616240"/>
            <a:ext cx="4680000" cy="1892472"/>
          </a:xfrm>
          <a:prstGeom prst="roundRect">
            <a:avLst>
              <a:gd name="adj" fmla="val 8667"/>
            </a:avLst>
          </a:prstGeom>
          <a:solidFill>
            <a:schemeClr val="accent2">
              <a:lumMod val="20000"/>
              <a:lumOff val="80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Management of AEs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D058C103-D3A8-8FF9-DC3B-5E4F795C2BB0}"/>
              </a:ext>
            </a:extLst>
          </p:cNvPr>
          <p:cNvSpPr/>
          <p:nvPr/>
        </p:nvSpPr>
        <p:spPr>
          <a:xfrm flipH="1" flipV="1">
            <a:off x="769184" y="3798732"/>
            <a:ext cx="2413390" cy="1957954"/>
          </a:xfrm>
          <a:prstGeom prst="roundRect">
            <a:avLst>
              <a:gd name="adj" fmla="val 11742"/>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FCCEC5DE-9ADD-AB58-103E-9B92A9937DAA}"/>
              </a:ext>
            </a:extLst>
          </p:cNvPr>
          <p:cNvSpPr/>
          <p:nvPr/>
        </p:nvSpPr>
        <p:spPr>
          <a:xfrm flipH="1">
            <a:off x="919089" y="3725534"/>
            <a:ext cx="4679756" cy="1892472"/>
          </a:xfrm>
          <a:prstGeom prst="roundRect">
            <a:avLst>
              <a:gd name="adj" fmla="val 8667"/>
            </a:avLst>
          </a:prstGeom>
          <a:solidFill>
            <a:schemeClr val="accent4">
              <a:lumMod val="20000"/>
              <a:lumOff val="80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85FEFB1F-2925-8407-876B-00FBB790D18D}"/>
              </a:ext>
            </a:extLst>
          </p:cNvPr>
          <p:cNvSpPr/>
          <p:nvPr/>
        </p:nvSpPr>
        <p:spPr>
          <a:xfrm flipV="1">
            <a:off x="9061445" y="3796970"/>
            <a:ext cx="2407742" cy="1959662"/>
          </a:xfrm>
          <a:prstGeom prst="roundRect">
            <a:avLst>
              <a:gd name="adj" fmla="val 11742"/>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CF891CAD-44FF-F0F0-8FD4-E090A970C6B3}"/>
              </a:ext>
            </a:extLst>
          </p:cNvPr>
          <p:cNvSpPr/>
          <p:nvPr/>
        </p:nvSpPr>
        <p:spPr>
          <a:xfrm flipH="1">
            <a:off x="6639547" y="3725537"/>
            <a:ext cx="4680000" cy="1892472"/>
          </a:xfrm>
          <a:prstGeom prst="roundRect">
            <a:avLst>
              <a:gd name="adj" fmla="val 8667"/>
            </a:avLst>
          </a:prstGeom>
          <a:solidFill>
            <a:schemeClr val="accent6">
              <a:lumMod val="20000"/>
              <a:lumOff val="80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Change in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DFBB20FE-7B5F-D53E-19D8-92AFAC49404C}"/>
              </a:ext>
            </a:extLst>
          </p:cNvPr>
          <p:cNvGrpSpPr/>
          <p:nvPr/>
        </p:nvGrpSpPr>
        <p:grpSpPr>
          <a:xfrm>
            <a:off x="5472206" y="2990815"/>
            <a:ext cx="1296000" cy="1296000"/>
            <a:chOff x="542751" y="2377416"/>
            <a:chExt cx="752776" cy="752776"/>
          </a:xfrm>
        </p:grpSpPr>
        <p:sp>
          <p:nvSpPr>
            <p:cNvPr id="14" name="Oval 13">
              <a:extLst>
                <a:ext uri="{FF2B5EF4-FFF2-40B4-BE49-F238E27FC236}">
                  <a16:creationId xmlns:a16="http://schemas.microsoft.com/office/drawing/2014/main" id="{9C32BBAB-BF57-37E5-A283-3026F3D6B2C0}"/>
                </a:ext>
              </a:extLst>
            </p:cNvPr>
            <p:cNvSpPr/>
            <p:nvPr/>
          </p:nvSpPr>
          <p:spPr>
            <a:xfrm>
              <a:off x="542751" y="2377416"/>
              <a:ext cx="752776" cy="752776"/>
            </a:xfrm>
            <a:prstGeom prst="ellipse">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4">
              <a:extLst>
                <a:ext uri="{FF2B5EF4-FFF2-40B4-BE49-F238E27FC236}">
                  <a16:creationId xmlns:a16="http://schemas.microsoft.com/office/drawing/2014/main" id="{F2C84D17-D129-AC99-E9DB-8A29C1458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77" y="2534524"/>
              <a:ext cx="430523" cy="475200"/>
            </a:xfrm>
            <a:prstGeom prst="rect">
              <a:avLst/>
            </a:prstGeom>
            <a:noFill/>
            <a:ln w="57150">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224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9A1FE-5823-9721-7990-46058AEDEE2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ED5EDB0-E52B-B591-FD6A-C148D8CB79AC}"/>
              </a:ext>
            </a:extLst>
          </p:cNvPr>
          <p:cNvSpPr>
            <a:spLocks noGrp="1"/>
          </p:cNvSpPr>
          <p:nvPr>
            <p:ph type="title"/>
          </p:nvPr>
        </p:nvSpPr>
        <p:spPr/>
        <p:txBody>
          <a:bodyPr/>
          <a:lstStyle/>
          <a:p>
            <a:r>
              <a:rPr lang="en-US"/>
              <a:t>Treatment outcomes and follow-up</a:t>
            </a:r>
          </a:p>
        </p:txBody>
      </p:sp>
      <p:sp>
        <p:nvSpPr>
          <p:cNvPr id="10" name="TextBox 9">
            <a:extLst>
              <a:ext uri="{FF2B5EF4-FFF2-40B4-BE49-F238E27FC236}">
                <a16:creationId xmlns:a16="http://schemas.microsoft.com/office/drawing/2014/main" id="{FA354BE3-95BB-2666-854C-62679DF37620}"/>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Include images of treatment outcomes that you may wish to highlight</a:t>
            </a:r>
          </a:p>
        </p:txBody>
      </p:sp>
      <p:sp>
        <p:nvSpPr>
          <p:cNvPr id="57" name="Footer Placeholder 4">
            <a:extLst>
              <a:ext uri="{FF2B5EF4-FFF2-40B4-BE49-F238E27FC236}">
                <a16:creationId xmlns:a16="http://schemas.microsoft.com/office/drawing/2014/main" id="{B192DB49-3BB5-D46A-65AA-5FA3676A0E07}"/>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
        <p:nvSpPr>
          <p:cNvPr id="14" name="Rectangle 13">
            <a:extLst>
              <a:ext uri="{FF2B5EF4-FFF2-40B4-BE49-F238E27FC236}">
                <a16:creationId xmlns:a16="http://schemas.microsoft.com/office/drawing/2014/main" id="{EE966D7C-CBB0-5AD5-48DE-887333E2A347}"/>
              </a:ext>
            </a:extLst>
          </p:cNvPr>
          <p:cNvSpPr/>
          <p:nvPr/>
        </p:nvSpPr>
        <p:spPr>
          <a:xfrm>
            <a:off x="1032929" y="5157140"/>
            <a:ext cx="4822227" cy="5593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&lt;Insert relevant dates, key findings, </a:t>
            </a:r>
            <a:b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complementary measurements here&gt;</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917241FA-C406-43BD-5A55-6CAB7A0C0887}"/>
              </a:ext>
            </a:extLst>
          </p:cNvPr>
          <p:cNvSpPr/>
          <p:nvPr/>
        </p:nvSpPr>
        <p:spPr>
          <a:xfrm>
            <a:off x="6531571" y="5157140"/>
            <a:ext cx="4822227" cy="5593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&lt;Insert relevant dates, key findings, </a:t>
            </a:r>
            <a:b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complementary measurements here&gt;</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758F27B-FA97-1FA7-128D-BF102BAD9DA5}"/>
              </a:ext>
            </a:extLst>
          </p:cNvPr>
          <p:cNvSpPr/>
          <p:nvPr/>
        </p:nvSpPr>
        <p:spPr bwMode="gray">
          <a:xfrm>
            <a:off x="1032928" y="2071401"/>
            <a:ext cx="4822227" cy="3085739"/>
          </a:xfrm>
          <a:prstGeom prst="rect">
            <a:avLst/>
          </a:prstGeom>
          <a:solidFill>
            <a:schemeClr val="bg2"/>
          </a:solidFill>
          <a:ln w="19050" algn="ctr">
            <a:noFill/>
            <a:miter lim="800000"/>
            <a:headEnd/>
            <a:tailEnd/>
          </a:ln>
        </p:spPr>
        <p:txBody>
          <a:bodyPr wrap="square" lIns="0" tIns="0" rIns="0" bIns="0" rtlCol="0" anchor="ctr"/>
          <a:lstStyle/>
          <a:p>
            <a:pPr algn="ctr"/>
            <a:r>
              <a:rPr kumimoji="1" lang="en-US">
                <a:solidFill>
                  <a:sysClr val="windowText" lastClr="000000"/>
                </a:solidFill>
                <a:latin typeface="Arial" panose="020B0604020202020204" pitchFamily="34" charset="0"/>
                <a:ea typeface="游ゴシック" panose="020B0400000000000000" pitchFamily="50" charset="-128"/>
                <a:cs typeface="Helvetica Neue" panose="02000503000000020004" pitchFamily="2" charset="0"/>
              </a:rPr>
              <a:t>Placeholder for image</a:t>
            </a:r>
          </a:p>
        </p:txBody>
      </p:sp>
      <p:sp>
        <p:nvSpPr>
          <p:cNvPr id="17" name="Rectangle 16">
            <a:extLst>
              <a:ext uri="{FF2B5EF4-FFF2-40B4-BE49-F238E27FC236}">
                <a16:creationId xmlns:a16="http://schemas.microsoft.com/office/drawing/2014/main" id="{5FAE1678-62F1-0162-2E48-6E8C3C6A8079}"/>
              </a:ext>
            </a:extLst>
          </p:cNvPr>
          <p:cNvSpPr/>
          <p:nvPr/>
        </p:nvSpPr>
        <p:spPr bwMode="gray">
          <a:xfrm>
            <a:off x="6531570" y="2071401"/>
            <a:ext cx="4822227" cy="3085739"/>
          </a:xfrm>
          <a:prstGeom prst="rect">
            <a:avLst/>
          </a:prstGeom>
          <a:solidFill>
            <a:schemeClr val="bg2"/>
          </a:solidFill>
          <a:ln w="19050" algn="ctr">
            <a:noFill/>
            <a:miter lim="800000"/>
            <a:headEnd/>
            <a:tailEnd/>
          </a:ln>
        </p:spPr>
        <p:txBody>
          <a:bodyPr wrap="square" lIns="0" tIns="0" rIns="0" bIns="0" rtlCol="0" anchor="ctr"/>
          <a:lstStyle/>
          <a:p>
            <a:pPr algn="ctr"/>
            <a:r>
              <a:rPr kumimoji="1" lang="en-US">
                <a:solidFill>
                  <a:sysClr val="windowText" lastClr="000000"/>
                </a:solidFill>
                <a:latin typeface="Arial" panose="020B0604020202020204" pitchFamily="34" charset="0"/>
                <a:ea typeface="游ゴシック" panose="020B0400000000000000" pitchFamily="50" charset="-128"/>
                <a:cs typeface="Helvetica Neue" panose="02000503000000020004" pitchFamily="2" charset="0"/>
              </a:rPr>
              <a:t>Placeholder for image</a:t>
            </a:r>
          </a:p>
        </p:txBody>
      </p:sp>
      <p:sp>
        <p:nvSpPr>
          <p:cNvPr id="2" name="TextBox 1">
            <a:extLst>
              <a:ext uri="{FF2B5EF4-FFF2-40B4-BE49-F238E27FC236}">
                <a16:creationId xmlns:a16="http://schemas.microsoft.com/office/drawing/2014/main" id="{081BCA5D-71D6-D49C-7AC1-5B1C963803AB}"/>
              </a:ext>
            </a:extLst>
          </p:cNvPr>
          <p:cNvSpPr txBox="1"/>
          <p:nvPr/>
        </p:nvSpPr>
        <p:spPr>
          <a:xfrm>
            <a:off x="373617" y="1377176"/>
            <a:ext cx="110692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9FE3"/>
                </a:solidFill>
                <a:effectLst/>
                <a:uLnTx/>
                <a:uFillTx/>
                <a:latin typeface="Arial" panose="020B0604020202020204"/>
                <a:ea typeface="+mn-ea"/>
                <a:cs typeface="+mn-cs"/>
              </a:rPr>
              <a:t>Guide: </a:t>
            </a:r>
            <a:r>
              <a:rPr kumimoji="0" lang="en-US" sz="1800" b="0" i="1" u="none" strike="noStrike" kern="1200" cap="none" spc="0" normalizeH="0" baseline="0" noProof="0">
                <a:ln>
                  <a:noFill/>
                </a:ln>
                <a:solidFill>
                  <a:srgbClr val="009FE3"/>
                </a:solidFill>
                <a:effectLst/>
                <a:uLnTx/>
                <a:uFillTx/>
                <a:latin typeface="Arial" panose="020B0604020202020204"/>
                <a:ea typeface="+mn-ea"/>
                <a:cs typeface="+mn-cs"/>
              </a:rPr>
              <a:t>Treatment outcomes relevant to the case, such as IOP, OSD assessment, visual field, OCT, treatment adherence, adverse events, and other patient outcomes.</a:t>
            </a:r>
          </a:p>
        </p:txBody>
      </p:sp>
    </p:spTree>
    <p:extLst>
      <p:ext uri="{BB962C8B-B14F-4D97-AF65-F5344CB8AC3E}">
        <p14:creationId xmlns:p14="http://schemas.microsoft.com/office/powerpoint/2010/main" val="12449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5B238-1EE8-1E3D-2616-6630981352C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58C946B-4A27-67EB-F9FB-D80C1A56F91D}"/>
              </a:ext>
            </a:extLst>
          </p:cNvPr>
          <p:cNvSpPr>
            <a:spLocks noGrp="1"/>
          </p:cNvSpPr>
          <p:nvPr>
            <p:ph type="title"/>
          </p:nvPr>
        </p:nvSpPr>
        <p:spPr/>
        <p:txBody>
          <a:bodyPr/>
          <a:lstStyle/>
          <a:p>
            <a:r>
              <a:rPr lang="en-US"/>
              <a:t>Patient treatment journey timeline</a:t>
            </a:r>
          </a:p>
        </p:txBody>
      </p:sp>
      <p:sp>
        <p:nvSpPr>
          <p:cNvPr id="10" name="TextBox 9">
            <a:extLst>
              <a:ext uri="{FF2B5EF4-FFF2-40B4-BE49-F238E27FC236}">
                <a16:creationId xmlns:a16="http://schemas.microsoft.com/office/drawing/2014/main" id="{3A3705CD-87CB-236F-229D-C0A97982D17E}"/>
              </a:ext>
            </a:extLst>
          </p:cNvPr>
          <p:cNvSpPr txBox="1"/>
          <p:nvPr/>
        </p:nvSpPr>
        <p:spPr>
          <a:xfrm>
            <a:off x="426819" y="1009650"/>
            <a:ext cx="10926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panose="020B0604020202020204"/>
                <a:ea typeface="+mn-ea"/>
                <a:cs typeface="+mn-cs"/>
              </a:rPr>
              <a:t>Include details of patient treatment journey along with dates and important information</a:t>
            </a:r>
          </a:p>
        </p:txBody>
      </p:sp>
      <p:sp>
        <p:nvSpPr>
          <p:cNvPr id="57" name="Footer Placeholder 4">
            <a:extLst>
              <a:ext uri="{FF2B5EF4-FFF2-40B4-BE49-F238E27FC236}">
                <a16:creationId xmlns:a16="http://schemas.microsoft.com/office/drawing/2014/main" id="{C557D15B-4ACB-D486-419B-1977FD89D0C6}"/>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
        <p:nvSpPr>
          <p:cNvPr id="3" name="Arrow: Pentagon 2">
            <a:extLst>
              <a:ext uri="{FF2B5EF4-FFF2-40B4-BE49-F238E27FC236}">
                <a16:creationId xmlns:a16="http://schemas.microsoft.com/office/drawing/2014/main" id="{0A489BE6-8EF1-1BD9-14F8-BDA4850A246C}"/>
              </a:ext>
            </a:extLst>
          </p:cNvPr>
          <p:cNvSpPr/>
          <p:nvPr/>
        </p:nvSpPr>
        <p:spPr>
          <a:xfrm>
            <a:off x="838198" y="1678543"/>
            <a:ext cx="2160000" cy="288000"/>
          </a:xfrm>
          <a:prstGeom prst="homePlate">
            <a:avLst>
              <a:gd name="adj" fmla="val 20000"/>
            </a:avLst>
          </a:prstGeom>
          <a:solidFill>
            <a:schemeClr val="accent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Assessment</a:t>
            </a:r>
          </a:p>
        </p:txBody>
      </p:sp>
      <p:sp>
        <p:nvSpPr>
          <p:cNvPr id="4" name="Arrow: Chevron 3">
            <a:extLst>
              <a:ext uri="{FF2B5EF4-FFF2-40B4-BE49-F238E27FC236}">
                <a16:creationId xmlns:a16="http://schemas.microsoft.com/office/drawing/2014/main" id="{01401628-45D3-2517-0063-E3D7B910148F}"/>
              </a:ext>
            </a:extLst>
          </p:cNvPr>
          <p:cNvSpPr/>
          <p:nvPr/>
        </p:nvSpPr>
        <p:spPr>
          <a:xfrm>
            <a:off x="2927098" y="1678543"/>
            <a:ext cx="2160000" cy="288000"/>
          </a:xfrm>
          <a:prstGeom prst="chevron">
            <a:avLst>
              <a:gd name="adj" fmla="val 20000"/>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Diagnosis</a:t>
            </a:r>
          </a:p>
        </p:txBody>
      </p:sp>
      <p:sp>
        <p:nvSpPr>
          <p:cNvPr id="5" name="Arrow: Chevron 4">
            <a:extLst>
              <a:ext uri="{FF2B5EF4-FFF2-40B4-BE49-F238E27FC236}">
                <a16:creationId xmlns:a16="http://schemas.microsoft.com/office/drawing/2014/main" id="{89E0DC0B-41C9-1F48-980C-F3E805764DD5}"/>
              </a:ext>
            </a:extLst>
          </p:cNvPr>
          <p:cNvSpPr/>
          <p:nvPr/>
        </p:nvSpPr>
        <p:spPr>
          <a:xfrm>
            <a:off x="5015998" y="1678543"/>
            <a:ext cx="2160000" cy="288000"/>
          </a:xfrm>
          <a:prstGeom prst="chevron">
            <a:avLst>
              <a:gd name="adj" fmla="val 20000"/>
            </a:avLst>
          </a:prstGeom>
          <a:solidFill>
            <a:schemeClr val="bg1">
              <a:lumMod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Initial treatment</a:t>
            </a:r>
          </a:p>
        </p:txBody>
      </p:sp>
      <p:sp>
        <p:nvSpPr>
          <p:cNvPr id="6" name="Arrow: Chevron 5">
            <a:extLst>
              <a:ext uri="{FF2B5EF4-FFF2-40B4-BE49-F238E27FC236}">
                <a16:creationId xmlns:a16="http://schemas.microsoft.com/office/drawing/2014/main" id="{CF01087F-DE80-79D5-F7FF-872BDBC45351}"/>
              </a:ext>
            </a:extLst>
          </p:cNvPr>
          <p:cNvSpPr/>
          <p:nvPr/>
        </p:nvSpPr>
        <p:spPr>
          <a:xfrm>
            <a:off x="7104898" y="1678543"/>
            <a:ext cx="2160000" cy="288000"/>
          </a:xfrm>
          <a:prstGeom prst="chevron">
            <a:avLst>
              <a:gd name="adj" fmla="val 20000"/>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Subsequent treatment</a:t>
            </a:r>
          </a:p>
        </p:txBody>
      </p:sp>
      <p:sp>
        <p:nvSpPr>
          <p:cNvPr id="7" name="Arrow: Chevron 6">
            <a:extLst>
              <a:ext uri="{FF2B5EF4-FFF2-40B4-BE49-F238E27FC236}">
                <a16:creationId xmlns:a16="http://schemas.microsoft.com/office/drawing/2014/main" id="{D88D8873-8169-FF00-605F-84CC4E9C32CC}"/>
              </a:ext>
            </a:extLst>
          </p:cNvPr>
          <p:cNvSpPr/>
          <p:nvPr/>
        </p:nvSpPr>
        <p:spPr>
          <a:xfrm>
            <a:off x="9193798" y="1678543"/>
            <a:ext cx="2160000" cy="288000"/>
          </a:xfrm>
          <a:prstGeom prst="chevron">
            <a:avLst>
              <a:gd name="adj" fmla="val 20000"/>
            </a:avLst>
          </a:prstGeom>
          <a:solidFill>
            <a:schemeClr val="accent4">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Subsequent treatment</a:t>
            </a:r>
          </a:p>
        </p:txBody>
      </p:sp>
      <p:sp>
        <p:nvSpPr>
          <p:cNvPr id="9" name="TextBox 8">
            <a:extLst>
              <a:ext uri="{FF2B5EF4-FFF2-40B4-BE49-F238E27FC236}">
                <a16:creationId xmlns:a16="http://schemas.microsoft.com/office/drawing/2014/main" id="{B482EE14-C0E9-D2EA-C62C-5B2FDD4AEE54}"/>
              </a:ext>
            </a:extLst>
          </p:cNvPr>
          <p:cNvSpPr txBox="1"/>
          <p:nvPr/>
        </p:nvSpPr>
        <p:spPr>
          <a:xfrm>
            <a:off x="1061275" y="3911932"/>
            <a:ext cx="164031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Diagnostic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106F0FF0-D984-CEFE-8CF8-EE0D61BB8F79}"/>
              </a:ext>
            </a:extLst>
          </p:cNvPr>
          <p:cNvSpPr txBox="1"/>
          <p:nvPr/>
        </p:nvSpPr>
        <p:spPr>
          <a:xfrm>
            <a:off x="1059163" y="2918773"/>
            <a:ext cx="164031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Patient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12" name="Group 11">
            <a:extLst>
              <a:ext uri="{FF2B5EF4-FFF2-40B4-BE49-F238E27FC236}">
                <a16:creationId xmlns:a16="http://schemas.microsoft.com/office/drawing/2014/main" id="{9578AC70-17C1-E118-7160-CCABA0CBBA8D}"/>
              </a:ext>
            </a:extLst>
          </p:cNvPr>
          <p:cNvGrpSpPr>
            <a:grpSpLocks noChangeAspect="1"/>
          </p:cNvGrpSpPr>
          <p:nvPr/>
        </p:nvGrpSpPr>
        <p:grpSpPr>
          <a:xfrm>
            <a:off x="2947225" y="4171120"/>
            <a:ext cx="223077" cy="217575"/>
            <a:chOff x="528316" y="3773569"/>
            <a:chExt cx="199000" cy="199000"/>
          </a:xfrm>
        </p:grpSpPr>
        <p:sp>
          <p:nvSpPr>
            <p:cNvPr id="13" name="Oval 12">
              <a:extLst>
                <a:ext uri="{FF2B5EF4-FFF2-40B4-BE49-F238E27FC236}">
                  <a16:creationId xmlns:a16="http://schemas.microsoft.com/office/drawing/2014/main" id="{00094F74-73AB-EA11-0869-5F5A2B981B73}"/>
                </a:ext>
              </a:extLst>
            </p:cNvPr>
            <p:cNvSpPr>
              <a:spLocks noChangeAspect="1"/>
            </p:cNvSpPr>
            <p:nvPr/>
          </p:nvSpPr>
          <p:spPr>
            <a:xfrm>
              <a:off x="528316" y="3773569"/>
              <a:ext cx="199000" cy="199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Oval 13">
              <a:extLst>
                <a:ext uri="{FF2B5EF4-FFF2-40B4-BE49-F238E27FC236}">
                  <a16:creationId xmlns:a16="http://schemas.microsoft.com/office/drawing/2014/main" id="{A750D3C6-990A-250C-E637-30E648C7C482}"/>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303D995D-DEBE-DCF5-9C38-999888EA9615}"/>
              </a:ext>
            </a:extLst>
          </p:cNvPr>
          <p:cNvSpPr txBox="1"/>
          <p:nvPr/>
        </p:nvSpPr>
        <p:spPr>
          <a:xfrm>
            <a:off x="3170301" y="3771869"/>
            <a:ext cx="164031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First-line </a:t>
            </a:r>
            <a:b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treatment prescribed (drug name, </a:t>
            </a:r>
            <a:b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dosing regimen)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16" name="Group 15">
            <a:extLst>
              <a:ext uri="{FF2B5EF4-FFF2-40B4-BE49-F238E27FC236}">
                <a16:creationId xmlns:a16="http://schemas.microsoft.com/office/drawing/2014/main" id="{01AD7CFA-466B-960A-E366-D4532196FED1}"/>
              </a:ext>
            </a:extLst>
          </p:cNvPr>
          <p:cNvGrpSpPr>
            <a:grpSpLocks noChangeAspect="1"/>
          </p:cNvGrpSpPr>
          <p:nvPr/>
        </p:nvGrpSpPr>
        <p:grpSpPr>
          <a:xfrm>
            <a:off x="2947225" y="3108678"/>
            <a:ext cx="223077" cy="217575"/>
            <a:chOff x="528316" y="3773569"/>
            <a:chExt cx="199000" cy="199000"/>
          </a:xfrm>
        </p:grpSpPr>
        <p:sp>
          <p:nvSpPr>
            <p:cNvPr id="17" name="Oval 16">
              <a:extLst>
                <a:ext uri="{FF2B5EF4-FFF2-40B4-BE49-F238E27FC236}">
                  <a16:creationId xmlns:a16="http://schemas.microsoft.com/office/drawing/2014/main" id="{21330261-88BF-922C-DC03-711F1FAE0804}"/>
                </a:ext>
              </a:extLst>
            </p:cNvPr>
            <p:cNvSpPr>
              <a:spLocks noChangeAspect="1"/>
            </p:cNvSpPr>
            <p:nvPr/>
          </p:nvSpPr>
          <p:spPr>
            <a:xfrm>
              <a:off x="528316" y="3773569"/>
              <a:ext cx="199000" cy="199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5CD72A63-0501-CEE1-634C-0747A4942DE7}"/>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9" name="TextBox 18">
            <a:extLst>
              <a:ext uri="{FF2B5EF4-FFF2-40B4-BE49-F238E27FC236}">
                <a16:creationId xmlns:a16="http://schemas.microsoft.com/office/drawing/2014/main" id="{7510A0B6-AA34-D6E5-FADF-369F7FA200AB}"/>
              </a:ext>
            </a:extLst>
          </p:cNvPr>
          <p:cNvSpPr txBox="1"/>
          <p:nvPr/>
        </p:nvSpPr>
        <p:spPr>
          <a:xfrm>
            <a:off x="3168189" y="2918773"/>
            <a:ext cx="164031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20" name="Group 19">
            <a:extLst>
              <a:ext uri="{FF2B5EF4-FFF2-40B4-BE49-F238E27FC236}">
                <a16:creationId xmlns:a16="http://schemas.microsoft.com/office/drawing/2014/main" id="{EAC69EEE-268E-046D-87E4-0F8EF7D43A67}"/>
              </a:ext>
            </a:extLst>
          </p:cNvPr>
          <p:cNvGrpSpPr>
            <a:grpSpLocks noChangeAspect="1"/>
          </p:cNvGrpSpPr>
          <p:nvPr/>
        </p:nvGrpSpPr>
        <p:grpSpPr>
          <a:xfrm>
            <a:off x="5056251" y="4171120"/>
            <a:ext cx="223077" cy="217575"/>
            <a:chOff x="528316" y="3773569"/>
            <a:chExt cx="199000" cy="199000"/>
          </a:xfrm>
        </p:grpSpPr>
        <p:sp>
          <p:nvSpPr>
            <p:cNvPr id="21" name="Oval 20">
              <a:extLst>
                <a:ext uri="{FF2B5EF4-FFF2-40B4-BE49-F238E27FC236}">
                  <a16:creationId xmlns:a16="http://schemas.microsoft.com/office/drawing/2014/main" id="{B98A89F1-1F95-070A-D893-22C8157263EB}"/>
                </a:ext>
              </a:extLst>
            </p:cNvPr>
            <p:cNvSpPr>
              <a:spLocks noChangeAspect="1"/>
            </p:cNvSpPr>
            <p:nvPr/>
          </p:nvSpPr>
          <p:spPr>
            <a:xfrm>
              <a:off x="528316" y="3773569"/>
              <a:ext cx="199000" cy="199000"/>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5986BC51-55F0-A5E1-FD59-3806A92994B1}"/>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5FB6A1F3-3225-1216-61EC-241467A4BB0C}"/>
              </a:ext>
            </a:extLst>
          </p:cNvPr>
          <p:cNvSpPr txBox="1"/>
          <p:nvPr/>
        </p:nvSpPr>
        <p:spPr>
          <a:xfrm>
            <a:off x="5279328" y="3922753"/>
            <a:ext cx="16403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Disease monitoring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24" name="Group 23">
            <a:extLst>
              <a:ext uri="{FF2B5EF4-FFF2-40B4-BE49-F238E27FC236}">
                <a16:creationId xmlns:a16="http://schemas.microsoft.com/office/drawing/2014/main" id="{4594863E-C6BE-FEFC-F788-994611639AEF}"/>
              </a:ext>
            </a:extLst>
          </p:cNvPr>
          <p:cNvGrpSpPr>
            <a:grpSpLocks noChangeAspect="1"/>
          </p:cNvGrpSpPr>
          <p:nvPr/>
        </p:nvGrpSpPr>
        <p:grpSpPr>
          <a:xfrm>
            <a:off x="5056251" y="3108678"/>
            <a:ext cx="223077" cy="217575"/>
            <a:chOff x="528316" y="3773569"/>
            <a:chExt cx="199000" cy="199000"/>
          </a:xfrm>
        </p:grpSpPr>
        <p:sp>
          <p:nvSpPr>
            <p:cNvPr id="25" name="Oval 24">
              <a:extLst>
                <a:ext uri="{FF2B5EF4-FFF2-40B4-BE49-F238E27FC236}">
                  <a16:creationId xmlns:a16="http://schemas.microsoft.com/office/drawing/2014/main" id="{25C5BC17-F33D-0E82-475D-563DC39E63F8}"/>
                </a:ext>
              </a:extLst>
            </p:cNvPr>
            <p:cNvSpPr>
              <a:spLocks noChangeAspect="1"/>
            </p:cNvSpPr>
            <p:nvPr/>
          </p:nvSpPr>
          <p:spPr>
            <a:xfrm>
              <a:off x="528316" y="3773569"/>
              <a:ext cx="199000" cy="199000"/>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Oval 25">
              <a:extLst>
                <a:ext uri="{FF2B5EF4-FFF2-40B4-BE49-F238E27FC236}">
                  <a16:creationId xmlns:a16="http://schemas.microsoft.com/office/drawing/2014/main" id="{BC37367D-BA25-876E-2256-F823DFD0D3B3}"/>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7" name="TextBox 26">
            <a:extLst>
              <a:ext uri="{FF2B5EF4-FFF2-40B4-BE49-F238E27FC236}">
                <a16:creationId xmlns:a16="http://schemas.microsoft.com/office/drawing/2014/main" id="{F24BF9A0-6310-5950-DD64-C548939C91E9}"/>
              </a:ext>
            </a:extLst>
          </p:cNvPr>
          <p:cNvSpPr txBox="1"/>
          <p:nvPr/>
        </p:nvSpPr>
        <p:spPr>
          <a:xfrm>
            <a:off x="5277216" y="2843015"/>
            <a:ext cx="16639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Patient follow-up/ 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28" name="Group 27">
            <a:extLst>
              <a:ext uri="{FF2B5EF4-FFF2-40B4-BE49-F238E27FC236}">
                <a16:creationId xmlns:a16="http://schemas.microsoft.com/office/drawing/2014/main" id="{FF9D4577-8EFA-2BE0-4A55-3C6273F55DBC}"/>
              </a:ext>
            </a:extLst>
          </p:cNvPr>
          <p:cNvGrpSpPr>
            <a:grpSpLocks noChangeAspect="1"/>
          </p:cNvGrpSpPr>
          <p:nvPr/>
        </p:nvGrpSpPr>
        <p:grpSpPr>
          <a:xfrm>
            <a:off x="7165278" y="4171120"/>
            <a:ext cx="223077" cy="217575"/>
            <a:chOff x="528316" y="3773569"/>
            <a:chExt cx="199000" cy="199000"/>
          </a:xfrm>
        </p:grpSpPr>
        <p:sp>
          <p:nvSpPr>
            <p:cNvPr id="29" name="Oval 28">
              <a:extLst>
                <a:ext uri="{FF2B5EF4-FFF2-40B4-BE49-F238E27FC236}">
                  <a16:creationId xmlns:a16="http://schemas.microsoft.com/office/drawing/2014/main" id="{7103FF6B-0994-9985-21B7-F1C00FFCC238}"/>
                </a:ext>
              </a:extLst>
            </p:cNvPr>
            <p:cNvSpPr>
              <a:spLocks noChangeAspect="1"/>
            </p:cNvSpPr>
            <p:nvPr/>
          </p:nvSpPr>
          <p:spPr>
            <a:xfrm>
              <a:off x="528316" y="3773569"/>
              <a:ext cx="199000" cy="199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5322FB1A-DF42-4E52-392A-C7859D4E3084}"/>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1" name="TextBox 30">
            <a:extLst>
              <a:ext uri="{FF2B5EF4-FFF2-40B4-BE49-F238E27FC236}">
                <a16:creationId xmlns:a16="http://schemas.microsoft.com/office/drawing/2014/main" id="{E2631D79-AA91-2812-D3B7-3907010CCD6A}"/>
              </a:ext>
            </a:extLst>
          </p:cNvPr>
          <p:cNvSpPr txBox="1"/>
          <p:nvPr/>
        </p:nvSpPr>
        <p:spPr>
          <a:xfrm>
            <a:off x="7388355" y="3917773"/>
            <a:ext cx="16621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Patient follow-up/ 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32" name="Group 31">
            <a:extLst>
              <a:ext uri="{FF2B5EF4-FFF2-40B4-BE49-F238E27FC236}">
                <a16:creationId xmlns:a16="http://schemas.microsoft.com/office/drawing/2014/main" id="{C1DCD14A-CDA8-9B53-CA7A-BE50CAFCDBC3}"/>
              </a:ext>
            </a:extLst>
          </p:cNvPr>
          <p:cNvGrpSpPr>
            <a:grpSpLocks noChangeAspect="1"/>
          </p:cNvGrpSpPr>
          <p:nvPr/>
        </p:nvGrpSpPr>
        <p:grpSpPr>
          <a:xfrm>
            <a:off x="7165278" y="3108678"/>
            <a:ext cx="223077" cy="217575"/>
            <a:chOff x="528316" y="3773569"/>
            <a:chExt cx="199000" cy="199000"/>
          </a:xfrm>
        </p:grpSpPr>
        <p:sp>
          <p:nvSpPr>
            <p:cNvPr id="33" name="Oval 32">
              <a:extLst>
                <a:ext uri="{FF2B5EF4-FFF2-40B4-BE49-F238E27FC236}">
                  <a16:creationId xmlns:a16="http://schemas.microsoft.com/office/drawing/2014/main" id="{6DD67EFA-D215-5CF7-333C-F8E9AA083520}"/>
                </a:ext>
              </a:extLst>
            </p:cNvPr>
            <p:cNvSpPr>
              <a:spLocks noChangeAspect="1"/>
            </p:cNvSpPr>
            <p:nvPr/>
          </p:nvSpPr>
          <p:spPr>
            <a:xfrm>
              <a:off x="528316" y="3773569"/>
              <a:ext cx="199000" cy="199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Oval 33">
              <a:extLst>
                <a:ext uri="{FF2B5EF4-FFF2-40B4-BE49-F238E27FC236}">
                  <a16:creationId xmlns:a16="http://schemas.microsoft.com/office/drawing/2014/main" id="{C6A600B3-92FE-EA4E-F026-22BC4BFDFAE1}"/>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5" name="TextBox 34">
            <a:extLst>
              <a:ext uri="{FF2B5EF4-FFF2-40B4-BE49-F238E27FC236}">
                <a16:creationId xmlns:a16="http://schemas.microsoft.com/office/drawing/2014/main" id="{5A85E2DE-7437-5BF4-73B6-3B8EA01D43D9}"/>
              </a:ext>
            </a:extLst>
          </p:cNvPr>
          <p:cNvSpPr txBox="1"/>
          <p:nvPr/>
        </p:nvSpPr>
        <p:spPr>
          <a:xfrm>
            <a:off x="7386243" y="2759887"/>
            <a:ext cx="164031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 in treatment (drug name, </a:t>
            </a:r>
            <a:b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dosing regimen)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36" name="Group 35">
            <a:extLst>
              <a:ext uri="{FF2B5EF4-FFF2-40B4-BE49-F238E27FC236}">
                <a16:creationId xmlns:a16="http://schemas.microsoft.com/office/drawing/2014/main" id="{8B5E15C7-C316-D4E4-F547-41FF5368016A}"/>
              </a:ext>
            </a:extLst>
          </p:cNvPr>
          <p:cNvGrpSpPr>
            <a:grpSpLocks noChangeAspect="1"/>
          </p:cNvGrpSpPr>
          <p:nvPr/>
        </p:nvGrpSpPr>
        <p:grpSpPr>
          <a:xfrm>
            <a:off x="9274305" y="4171120"/>
            <a:ext cx="223077" cy="217575"/>
            <a:chOff x="528316" y="3773569"/>
            <a:chExt cx="199000" cy="199000"/>
          </a:xfrm>
        </p:grpSpPr>
        <p:sp>
          <p:nvSpPr>
            <p:cNvPr id="37" name="Oval 36">
              <a:extLst>
                <a:ext uri="{FF2B5EF4-FFF2-40B4-BE49-F238E27FC236}">
                  <a16:creationId xmlns:a16="http://schemas.microsoft.com/office/drawing/2014/main" id="{34C0457E-F526-066F-DEE6-305FF44C2C48}"/>
                </a:ext>
              </a:extLst>
            </p:cNvPr>
            <p:cNvSpPr>
              <a:spLocks noChangeAspect="1"/>
            </p:cNvSpPr>
            <p:nvPr/>
          </p:nvSpPr>
          <p:spPr>
            <a:xfrm>
              <a:off x="528316" y="3773569"/>
              <a:ext cx="199000" cy="199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Oval 37">
              <a:extLst>
                <a:ext uri="{FF2B5EF4-FFF2-40B4-BE49-F238E27FC236}">
                  <a16:creationId xmlns:a16="http://schemas.microsoft.com/office/drawing/2014/main" id="{7D886E19-9EDD-587B-517D-68EA1D2836DB}"/>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9" name="TextBox 38">
            <a:extLst>
              <a:ext uri="{FF2B5EF4-FFF2-40B4-BE49-F238E27FC236}">
                <a16:creationId xmlns:a16="http://schemas.microsoft.com/office/drawing/2014/main" id="{4949D663-AB83-8001-6E36-CE2FB92CD814}"/>
              </a:ext>
            </a:extLst>
          </p:cNvPr>
          <p:cNvSpPr txBox="1"/>
          <p:nvPr/>
        </p:nvSpPr>
        <p:spPr>
          <a:xfrm>
            <a:off x="9497381" y="3923183"/>
            <a:ext cx="16403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Patient follow-up/ 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grpSp>
        <p:nvGrpSpPr>
          <p:cNvPr id="40" name="Group 39">
            <a:extLst>
              <a:ext uri="{FF2B5EF4-FFF2-40B4-BE49-F238E27FC236}">
                <a16:creationId xmlns:a16="http://schemas.microsoft.com/office/drawing/2014/main" id="{D42BECA6-0D57-4D02-1350-86EAE16DDD9B}"/>
              </a:ext>
            </a:extLst>
          </p:cNvPr>
          <p:cNvGrpSpPr>
            <a:grpSpLocks noChangeAspect="1"/>
          </p:cNvGrpSpPr>
          <p:nvPr/>
        </p:nvGrpSpPr>
        <p:grpSpPr>
          <a:xfrm>
            <a:off x="9274305" y="3108678"/>
            <a:ext cx="223077" cy="217575"/>
            <a:chOff x="528316" y="3773569"/>
            <a:chExt cx="199000" cy="199000"/>
          </a:xfrm>
        </p:grpSpPr>
        <p:sp>
          <p:nvSpPr>
            <p:cNvPr id="41" name="Oval 40">
              <a:extLst>
                <a:ext uri="{FF2B5EF4-FFF2-40B4-BE49-F238E27FC236}">
                  <a16:creationId xmlns:a16="http://schemas.microsoft.com/office/drawing/2014/main" id="{F0BA4582-2D8E-4FBD-41AB-15AF5C39C1E2}"/>
                </a:ext>
              </a:extLst>
            </p:cNvPr>
            <p:cNvSpPr>
              <a:spLocks noChangeAspect="1"/>
            </p:cNvSpPr>
            <p:nvPr/>
          </p:nvSpPr>
          <p:spPr>
            <a:xfrm>
              <a:off x="528316" y="3773569"/>
              <a:ext cx="199000" cy="199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028C7F01-9D2C-2D45-4802-EB3FD79553C1}"/>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3" name="TextBox 42">
            <a:extLst>
              <a:ext uri="{FF2B5EF4-FFF2-40B4-BE49-F238E27FC236}">
                <a16:creationId xmlns:a16="http://schemas.microsoft.com/office/drawing/2014/main" id="{CF288972-6363-94CD-FA4D-2682AD25F094}"/>
              </a:ext>
            </a:extLst>
          </p:cNvPr>
          <p:cNvSpPr txBox="1"/>
          <p:nvPr/>
        </p:nvSpPr>
        <p:spPr>
          <a:xfrm>
            <a:off x="9495270" y="2751007"/>
            <a:ext cx="1810038"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 in treatment (drug name, </a:t>
            </a:r>
            <a:b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dosing regimen)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Additional information:</a:t>
            </a:r>
          </a:p>
        </p:txBody>
      </p:sp>
      <p:sp>
        <p:nvSpPr>
          <p:cNvPr id="44" name="Isosceles Triangle 43">
            <a:extLst>
              <a:ext uri="{FF2B5EF4-FFF2-40B4-BE49-F238E27FC236}">
                <a16:creationId xmlns:a16="http://schemas.microsoft.com/office/drawing/2014/main" id="{287D6E05-7EAB-A02F-1419-D123429F1479}"/>
              </a:ext>
            </a:extLst>
          </p:cNvPr>
          <p:cNvSpPr>
            <a:spLocks noChangeAspect="1"/>
          </p:cNvSpPr>
          <p:nvPr/>
        </p:nvSpPr>
        <p:spPr>
          <a:xfrm rot="5400000">
            <a:off x="1850601" y="5196409"/>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 name="Isosceles Triangle 44">
            <a:extLst>
              <a:ext uri="{FF2B5EF4-FFF2-40B4-BE49-F238E27FC236}">
                <a16:creationId xmlns:a16="http://schemas.microsoft.com/office/drawing/2014/main" id="{20B9ADF9-6CB3-00BE-B53B-FFA735EDA831}"/>
              </a:ext>
            </a:extLst>
          </p:cNvPr>
          <p:cNvSpPr>
            <a:spLocks noChangeAspect="1"/>
          </p:cNvSpPr>
          <p:nvPr/>
        </p:nvSpPr>
        <p:spPr>
          <a:xfrm rot="5400000">
            <a:off x="6134610" y="5196409"/>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Isosceles Triangle 45">
            <a:extLst>
              <a:ext uri="{FF2B5EF4-FFF2-40B4-BE49-F238E27FC236}">
                <a16:creationId xmlns:a16="http://schemas.microsoft.com/office/drawing/2014/main" id="{D342A469-D209-8C6B-9740-F084FA91249C}"/>
              </a:ext>
            </a:extLst>
          </p:cNvPr>
          <p:cNvSpPr>
            <a:spLocks noChangeAspect="1"/>
          </p:cNvSpPr>
          <p:nvPr/>
        </p:nvSpPr>
        <p:spPr>
          <a:xfrm rot="5400000">
            <a:off x="10352664" y="5196409"/>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Isosceles Triangle 46">
            <a:extLst>
              <a:ext uri="{FF2B5EF4-FFF2-40B4-BE49-F238E27FC236}">
                <a16:creationId xmlns:a16="http://schemas.microsoft.com/office/drawing/2014/main" id="{C8D8B9E7-AE10-A8FA-DBEB-3822641E3C73}"/>
              </a:ext>
            </a:extLst>
          </p:cNvPr>
          <p:cNvSpPr>
            <a:spLocks noChangeAspect="1"/>
          </p:cNvSpPr>
          <p:nvPr/>
        </p:nvSpPr>
        <p:spPr>
          <a:xfrm rot="5400000">
            <a:off x="4025584" y="2139604"/>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Isosceles Triangle 47">
            <a:extLst>
              <a:ext uri="{FF2B5EF4-FFF2-40B4-BE49-F238E27FC236}">
                <a16:creationId xmlns:a16="http://schemas.microsoft.com/office/drawing/2014/main" id="{52B206D3-DD69-945C-C53D-C8B832825193}"/>
              </a:ext>
            </a:extLst>
          </p:cNvPr>
          <p:cNvSpPr>
            <a:spLocks noChangeAspect="1"/>
          </p:cNvSpPr>
          <p:nvPr/>
        </p:nvSpPr>
        <p:spPr>
          <a:xfrm rot="5400000">
            <a:off x="8243637" y="2139604"/>
            <a:ext cx="189622" cy="167601"/>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49" name="Group 48">
            <a:extLst>
              <a:ext uri="{FF2B5EF4-FFF2-40B4-BE49-F238E27FC236}">
                <a16:creationId xmlns:a16="http://schemas.microsoft.com/office/drawing/2014/main" id="{F69C0280-D263-CC86-9833-2AE99ED1D653}"/>
              </a:ext>
            </a:extLst>
          </p:cNvPr>
          <p:cNvGrpSpPr>
            <a:grpSpLocks noChangeAspect="1"/>
          </p:cNvGrpSpPr>
          <p:nvPr/>
        </p:nvGrpSpPr>
        <p:grpSpPr>
          <a:xfrm>
            <a:off x="838198" y="4171120"/>
            <a:ext cx="223077" cy="217575"/>
            <a:chOff x="528316" y="3773569"/>
            <a:chExt cx="199000" cy="199000"/>
          </a:xfrm>
        </p:grpSpPr>
        <p:sp>
          <p:nvSpPr>
            <p:cNvPr id="50" name="Oval 49">
              <a:extLst>
                <a:ext uri="{FF2B5EF4-FFF2-40B4-BE49-F238E27FC236}">
                  <a16:creationId xmlns:a16="http://schemas.microsoft.com/office/drawing/2014/main" id="{BF36CBB8-D565-369C-77FD-42E4A72A77DC}"/>
                </a:ext>
              </a:extLst>
            </p:cNvPr>
            <p:cNvSpPr>
              <a:spLocks noChangeAspect="1"/>
            </p:cNvSpPr>
            <p:nvPr/>
          </p:nvSpPr>
          <p:spPr>
            <a:xfrm>
              <a:off x="528316" y="3773569"/>
              <a:ext cx="199000" cy="199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Oval 50">
              <a:extLst>
                <a:ext uri="{FF2B5EF4-FFF2-40B4-BE49-F238E27FC236}">
                  <a16:creationId xmlns:a16="http://schemas.microsoft.com/office/drawing/2014/main" id="{30A873A0-8880-3FEC-31DE-4C7C14745720}"/>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cxnSp>
        <p:nvCxnSpPr>
          <p:cNvPr id="52" name="Connector: Curved 51">
            <a:extLst>
              <a:ext uri="{FF2B5EF4-FFF2-40B4-BE49-F238E27FC236}">
                <a16:creationId xmlns:a16="http://schemas.microsoft.com/office/drawing/2014/main" id="{8FF0F7C8-C6D7-5027-21BE-8811BBE055E1}"/>
              </a:ext>
            </a:extLst>
          </p:cNvPr>
          <p:cNvCxnSpPr>
            <a:cxnSpLocks/>
            <a:stCxn id="65" idx="0"/>
            <a:endCxn id="17" idx="0"/>
          </p:cNvCxnSpPr>
          <p:nvPr/>
        </p:nvCxnSpPr>
        <p:spPr>
          <a:xfrm rot="16200000" flipH="1">
            <a:off x="2004425" y="3315247"/>
            <a:ext cx="13885" cy="2109027"/>
          </a:xfrm>
          <a:prstGeom prst="curvedConnector3">
            <a:avLst>
              <a:gd name="adj1" fmla="val 6525000"/>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7A002E6-0B5A-BD8D-120C-AE314E7942DB}"/>
              </a:ext>
            </a:extLst>
          </p:cNvPr>
          <p:cNvCxnSpPr>
            <a:cxnSpLocks/>
            <a:endCxn id="65" idx="4"/>
          </p:cNvCxnSpPr>
          <p:nvPr/>
        </p:nvCxnSpPr>
        <p:spPr>
          <a:xfrm>
            <a:off x="949736" y="2024876"/>
            <a:ext cx="0" cy="21273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3AFB78-70F0-2C6E-D6BE-D0F58B9CA3DF}"/>
              </a:ext>
            </a:extLst>
          </p:cNvPr>
          <p:cNvCxnSpPr>
            <a:cxnSpLocks/>
            <a:stCxn id="13" idx="0"/>
            <a:endCxn id="17" idx="4"/>
          </p:cNvCxnSpPr>
          <p:nvPr/>
        </p:nvCxnSpPr>
        <p:spPr>
          <a:xfrm>
            <a:off x="3058763" y="3307319"/>
            <a:ext cx="0" cy="844867"/>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AEAC4ADE-A767-5DBF-47A3-B81C08952215}"/>
              </a:ext>
            </a:extLst>
          </p:cNvPr>
          <p:cNvCxnSpPr>
            <a:cxnSpLocks/>
            <a:stCxn id="21" idx="4"/>
            <a:endCxn id="13" idx="4"/>
          </p:cNvCxnSpPr>
          <p:nvPr/>
        </p:nvCxnSpPr>
        <p:spPr>
          <a:xfrm rot="16200000" flipV="1">
            <a:off x="4113452" y="2035231"/>
            <a:ext cx="13885" cy="2109027"/>
          </a:xfrm>
          <a:prstGeom prst="curvedConnector3">
            <a:avLst>
              <a:gd name="adj1" fmla="val 6525000"/>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251F441-CD9E-A6FC-4E54-649B01B650A6}"/>
              </a:ext>
            </a:extLst>
          </p:cNvPr>
          <p:cNvCxnSpPr>
            <a:cxnSpLocks/>
            <a:stCxn id="21" idx="0"/>
            <a:endCxn id="25" idx="4"/>
          </p:cNvCxnSpPr>
          <p:nvPr/>
        </p:nvCxnSpPr>
        <p:spPr>
          <a:xfrm>
            <a:off x="5167790" y="3307319"/>
            <a:ext cx="0" cy="844867"/>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1A5AD383-1E8B-35F9-1971-69DD78EF2BE8}"/>
              </a:ext>
            </a:extLst>
          </p:cNvPr>
          <p:cNvCxnSpPr>
            <a:cxnSpLocks/>
          </p:cNvCxnSpPr>
          <p:nvPr/>
        </p:nvCxnSpPr>
        <p:spPr>
          <a:xfrm rot="5400000">
            <a:off x="6222479" y="3315247"/>
            <a:ext cx="13885" cy="2109027"/>
          </a:xfrm>
          <a:prstGeom prst="curvedConnector3">
            <a:avLst>
              <a:gd name="adj1" fmla="val 6525000"/>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933C56E8-F0D8-D4AE-957E-7201A0B1899D}"/>
              </a:ext>
            </a:extLst>
          </p:cNvPr>
          <p:cNvCxnSpPr>
            <a:cxnSpLocks/>
          </p:cNvCxnSpPr>
          <p:nvPr/>
        </p:nvCxnSpPr>
        <p:spPr>
          <a:xfrm rot="5400000" flipH="1" flipV="1">
            <a:off x="8331505" y="2035231"/>
            <a:ext cx="13885" cy="2109027"/>
          </a:xfrm>
          <a:prstGeom prst="curvedConnector3">
            <a:avLst>
              <a:gd name="adj1" fmla="val 6525000"/>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77074DB-F012-6CC3-2277-F3923AD0B010}"/>
              </a:ext>
            </a:extLst>
          </p:cNvPr>
          <p:cNvCxnSpPr>
            <a:cxnSpLocks/>
            <a:stCxn id="29" idx="0"/>
            <a:endCxn id="33" idx="4"/>
          </p:cNvCxnSpPr>
          <p:nvPr/>
        </p:nvCxnSpPr>
        <p:spPr>
          <a:xfrm>
            <a:off x="7276816" y="3307319"/>
            <a:ext cx="0" cy="844867"/>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81F68C-36CD-02F9-1018-A397B12C3EDF}"/>
              </a:ext>
            </a:extLst>
          </p:cNvPr>
          <p:cNvCxnSpPr>
            <a:cxnSpLocks/>
            <a:stCxn id="37" idx="0"/>
            <a:endCxn id="41" idx="4"/>
          </p:cNvCxnSpPr>
          <p:nvPr/>
        </p:nvCxnSpPr>
        <p:spPr>
          <a:xfrm>
            <a:off x="9385843" y="3307319"/>
            <a:ext cx="0" cy="844867"/>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sp>
        <p:nvSpPr>
          <p:cNvPr id="62" name="Isosceles Triangle 61">
            <a:extLst>
              <a:ext uri="{FF2B5EF4-FFF2-40B4-BE49-F238E27FC236}">
                <a16:creationId xmlns:a16="http://schemas.microsoft.com/office/drawing/2014/main" id="{A058B54F-8A72-755D-0773-E7ADBCDB8FF7}"/>
              </a:ext>
            </a:extLst>
          </p:cNvPr>
          <p:cNvSpPr>
            <a:spLocks noChangeAspect="1"/>
          </p:cNvSpPr>
          <p:nvPr/>
        </p:nvSpPr>
        <p:spPr>
          <a:xfrm rot="10800000">
            <a:off x="852528" y="2011075"/>
            <a:ext cx="194417" cy="163467"/>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 name="Arc 62">
            <a:extLst>
              <a:ext uri="{FF2B5EF4-FFF2-40B4-BE49-F238E27FC236}">
                <a16:creationId xmlns:a16="http://schemas.microsoft.com/office/drawing/2014/main" id="{300A2925-1304-B137-5E93-44176D5ED438}"/>
              </a:ext>
            </a:extLst>
          </p:cNvPr>
          <p:cNvSpPr>
            <a:spLocks/>
          </p:cNvSpPr>
          <p:nvPr/>
        </p:nvSpPr>
        <p:spPr>
          <a:xfrm rot="10800000">
            <a:off x="9392959" y="3549424"/>
            <a:ext cx="1960839" cy="1733438"/>
          </a:xfrm>
          <a:prstGeom prst="arc">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64" name="Group 63">
            <a:extLst>
              <a:ext uri="{FF2B5EF4-FFF2-40B4-BE49-F238E27FC236}">
                <a16:creationId xmlns:a16="http://schemas.microsoft.com/office/drawing/2014/main" id="{F1A71BA2-0D94-2601-3558-4B80CA6DD475}"/>
              </a:ext>
            </a:extLst>
          </p:cNvPr>
          <p:cNvGrpSpPr>
            <a:grpSpLocks noChangeAspect="1"/>
          </p:cNvGrpSpPr>
          <p:nvPr/>
        </p:nvGrpSpPr>
        <p:grpSpPr>
          <a:xfrm>
            <a:off x="838198" y="3108678"/>
            <a:ext cx="223077" cy="217575"/>
            <a:chOff x="528316" y="3773569"/>
            <a:chExt cx="199000" cy="199000"/>
          </a:xfrm>
        </p:grpSpPr>
        <p:sp>
          <p:nvSpPr>
            <p:cNvPr id="65" name="Oval 64">
              <a:extLst>
                <a:ext uri="{FF2B5EF4-FFF2-40B4-BE49-F238E27FC236}">
                  <a16:creationId xmlns:a16="http://schemas.microsoft.com/office/drawing/2014/main" id="{E993D0F5-C741-1C90-C677-A7132A5CD9EC}"/>
                </a:ext>
              </a:extLst>
            </p:cNvPr>
            <p:cNvSpPr>
              <a:spLocks noChangeAspect="1"/>
            </p:cNvSpPr>
            <p:nvPr/>
          </p:nvSpPr>
          <p:spPr>
            <a:xfrm>
              <a:off x="528316" y="3773569"/>
              <a:ext cx="199000" cy="199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6" name="Oval 65">
              <a:extLst>
                <a:ext uri="{FF2B5EF4-FFF2-40B4-BE49-F238E27FC236}">
                  <a16:creationId xmlns:a16="http://schemas.microsoft.com/office/drawing/2014/main" id="{7D8857EC-CE10-1825-0835-4B9DAA1595FA}"/>
                </a:ext>
              </a:extLst>
            </p:cNvPr>
            <p:cNvSpPr>
              <a:spLocks noChangeAspect="1"/>
            </p:cNvSpPr>
            <p:nvPr/>
          </p:nvSpPr>
          <p:spPr>
            <a:xfrm>
              <a:off x="589455" y="3834708"/>
              <a:ext cx="76723" cy="767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733164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08BE-C90B-6060-009C-3FF56B31352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D74727A-BB9A-57F4-E86C-159B125B8716}"/>
              </a:ext>
            </a:extLst>
          </p:cNvPr>
          <p:cNvSpPr>
            <a:spLocks noGrp="1"/>
          </p:cNvSpPr>
          <p:nvPr>
            <p:ph type="title"/>
          </p:nvPr>
        </p:nvSpPr>
        <p:spPr/>
        <p:txBody>
          <a:bodyPr/>
          <a:lstStyle/>
          <a:p>
            <a:r>
              <a:rPr lang="en-US"/>
              <a:t>Additional information or images</a:t>
            </a:r>
          </a:p>
        </p:txBody>
      </p:sp>
      <p:sp>
        <p:nvSpPr>
          <p:cNvPr id="2" name="Content Placeholder 1">
            <a:extLst>
              <a:ext uri="{FF2B5EF4-FFF2-40B4-BE49-F238E27FC236}">
                <a16:creationId xmlns:a16="http://schemas.microsoft.com/office/drawing/2014/main" id="{FB2FE1C8-BE4F-8DBF-EC19-96571C7B3330}"/>
              </a:ext>
            </a:extLst>
          </p:cNvPr>
          <p:cNvSpPr>
            <a:spLocks noGrp="1"/>
          </p:cNvSpPr>
          <p:nvPr>
            <p:ph idx="1"/>
          </p:nvPr>
        </p:nvSpPr>
        <p:spPr>
          <a:xfrm>
            <a:off x="479425" y="1222310"/>
            <a:ext cx="11233150" cy="4626040"/>
          </a:xfrm>
        </p:spPr>
        <p:txBody>
          <a:bodyPr/>
          <a:lstStyle/>
          <a:p>
            <a:pPr marL="285750" indent="-285750">
              <a:buFont typeface="Arial" panose="020B0604020202020204" pitchFamily="34" charset="0"/>
              <a:buChar char="•"/>
            </a:pPr>
            <a:r>
              <a:rPr lang="en-US" sz="2000"/>
              <a:t>Please provide any additional information that you believe may be relevant for inclusion in the case study.</a:t>
            </a:r>
          </a:p>
          <a:p>
            <a:pPr marL="285750" indent="-285750">
              <a:buFont typeface="Arial" panose="020B0604020202020204" pitchFamily="34" charset="0"/>
              <a:buChar char="•"/>
            </a:pPr>
            <a:endParaRPr lang="en-US" sz="2000"/>
          </a:p>
        </p:txBody>
      </p:sp>
      <p:sp>
        <p:nvSpPr>
          <p:cNvPr id="57" name="Footer Placeholder 4">
            <a:extLst>
              <a:ext uri="{FF2B5EF4-FFF2-40B4-BE49-F238E27FC236}">
                <a16:creationId xmlns:a16="http://schemas.microsoft.com/office/drawing/2014/main" id="{BD137084-A048-10E4-05CA-0E0F65614E9F}"/>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Tree>
    <p:extLst>
      <p:ext uri="{BB962C8B-B14F-4D97-AF65-F5344CB8AC3E}">
        <p14:creationId xmlns:p14="http://schemas.microsoft.com/office/powerpoint/2010/main" val="1620852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5DC4-BCE5-8AD7-AC1A-DB2BCBF14386}"/>
              </a:ext>
            </a:extLst>
          </p:cNvPr>
          <p:cNvSpPr>
            <a:spLocks noGrp="1"/>
          </p:cNvSpPr>
          <p:nvPr>
            <p:ph type="title"/>
          </p:nvPr>
        </p:nvSpPr>
        <p:spPr/>
        <p:txBody>
          <a:bodyPr/>
          <a:lstStyle/>
          <a:p>
            <a:r>
              <a:rPr lang="en-US"/>
              <a:t>Summary</a:t>
            </a:r>
          </a:p>
        </p:txBody>
      </p:sp>
      <p:sp>
        <p:nvSpPr>
          <p:cNvPr id="5" name="Footer Placeholder 4">
            <a:extLst>
              <a:ext uri="{FF2B5EF4-FFF2-40B4-BE49-F238E27FC236}">
                <a16:creationId xmlns:a16="http://schemas.microsoft.com/office/drawing/2014/main" id="{01F72A85-A19A-67B4-45E9-205240F20C7A}"/>
              </a:ext>
            </a:extLst>
          </p:cNvPr>
          <p:cNvSpPr txBox="1">
            <a:spLocks/>
          </p:cNvSpPr>
          <p:nvPr/>
        </p:nvSpPr>
        <p:spPr>
          <a:xfrm>
            <a:off x="742793" y="5962582"/>
            <a:ext cx="7877424" cy="515078"/>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&lt;Footnotes&gt;</a:t>
            </a:r>
          </a:p>
        </p:txBody>
      </p:sp>
      <p:sp>
        <p:nvSpPr>
          <p:cNvPr id="6" name="Rounded Rectangle 4">
            <a:extLst>
              <a:ext uri="{FF2B5EF4-FFF2-40B4-BE49-F238E27FC236}">
                <a16:creationId xmlns:a16="http://schemas.microsoft.com/office/drawing/2014/main" id="{EBDE832A-C429-63EC-5810-46927D792D93}"/>
              </a:ext>
            </a:extLst>
          </p:cNvPr>
          <p:cNvSpPr/>
          <p:nvPr/>
        </p:nvSpPr>
        <p:spPr>
          <a:xfrm>
            <a:off x="1508294" y="1178777"/>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6D30383E-1F82-C2A2-D871-D3C80230E828}"/>
              </a:ext>
            </a:extLst>
          </p:cNvPr>
          <p:cNvGrpSpPr/>
          <p:nvPr/>
        </p:nvGrpSpPr>
        <p:grpSpPr>
          <a:xfrm>
            <a:off x="1170364" y="1178777"/>
            <a:ext cx="850490" cy="850490"/>
            <a:chOff x="426819" y="1163348"/>
            <a:chExt cx="850490" cy="850490"/>
          </a:xfrm>
        </p:grpSpPr>
        <p:sp>
          <p:nvSpPr>
            <p:cNvPr id="8" name="Oval 7">
              <a:extLst>
                <a:ext uri="{FF2B5EF4-FFF2-40B4-BE49-F238E27FC236}">
                  <a16:creationId xmlns:a16="http://schemas.microsoft.com/office/drawing/2014/main" id="{4FB826E9-9CE3-FE3E-FA23-5FEFBDB80FB8}"/>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28084ADE-7717-6724-BA86-6599BB42E7EB}"/>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E27D832E-6DBC-6CE3-FE16-591F51E0EBED}"/>
                </a:ext>
              </a:extLst>
            </p:cNvPr>
            <p:cNvSpPr txBox="1"/>
            <p:nvPr/>
          </p:nvSpPr>
          <p:spPr>
            <a:xfrm>
              <a:off x="673970" y="1357761"/>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1</a:t>
              </a:r>
            </a:p>
          </p:txBody>
        </p:sp>
      </p:grpSp>
      <p:sp>
        <p:nvSpPr>
          <p:cNvPr id="11" name="TextBox 10">
            <a:extLst>
              <a:ext uri="{FF2B5EF4-FFF2-40B4-BE49-F238E27FC236}">
                <a16:creationId xmlns:a16="http://schemas.microsoft.com/office/drawing/2014/main" id="{4389341A-18B8-BBBE-1644-392BC0DB241F}"/>
              </a:ext>
            </a:extLst>
          </p:cNvPr>
          <p:cNvSpPr txBox="1"/>
          <p:nvPr/>
        </p:nvSpPr>
        <p:spPr>
          <a:xfrm>
            <a:off x="2089993" y="1450132"/>
            <a:ext cx="86736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effectLst/>
                <a:uLnTx/>
                <a:uFillTx/>
                <a:latin typeface="Arial" panose="020B0604020202020204"/>
                <a:ea typeface="+mn-ea"/>
                <a:cs typeface="+mn-cs"/>
              </a:rPr>
              <a:t>Insert </a:t>
            </a:r>
            <a:r>
              <a:rPr lang="en-GB" sz="1600">
                <a:latin typeface="Arial" panose="020B0604020202020204"/>
              </a:rPr>
              <a:t>message</a:t>
            </a:r>
            <a:endParaRPr kumimoji="0" lang="en-GB" sz="1600" b="0" i="0" u="none" strike="noStrike" kern="1200" cap="none" spc="0" normalizeH="0" baseline="0" noProof="0">
              <a:ln>
                <a:noFill/>
              </a:ln>
              <a:effectLst/>
              <a:uLnTx/>
              <a:uFillTx/>
              <a:latin typeface="Arial" panose="020B0604020202020204"/>
              <a:ea typeface="+mn-ea"/>
              <a:cs typeface="+mn-cs"/>
            </a:endParaRPr>
          </a:p>
        </p:txBody>
      </p:sp>
      <p:sp>
        <p:nvSpPr>
          <p:cNvPr id="12" name="Rounded Rectangle 4">
            <a:extLst>
              <a:ext uri="{FF2B5EF4-FFF2-40B4-BE49-F238E27FC236}">
                <a16:creationId xmlns:a16="http://schemas.microsoft.com/office/drawing/2014/main" id="{9B6F3404-7F2B-5A7F-3FE7-87866D73C06C}"/>
              </a:ext>
            </a:extLst>
          </p:cNvPr>
          <p:cNvSpPr/>
          <p:nvPr/>
        </p:nvSpPr>
        <p:spPr>
          <a:xfrm>
            <a:off x="1508294" y="2130146"/>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712394B9-7699-0A40-4901-B12B9477BC4C}"/>
              </a:ext>
            </a:extLst>
          </p:cNvPr>
          <p:cNvGrpSpPr/>
          <p:nvPr/>
        </p:nvGrpSpPr>
        <p:grpSpPr>
          <a:xfrm>
            <a:off x="1171219" y="2129048"/>
            <a:ext cx="850490" cy="850490"/>
            <a:chOff x="426819" y="2114717"/>
            <a:chExt cx="850490" cy="850490"/>
          </a:xfrm>
        </p:grpSpPr>
        <p:sp>
          <p:nvSpPr>
            <p:cNvPr id="14" name="Oval 13">
              <a:extLst>
                <a:ext uri="{FF2B5EF4-FFF2-40B4-BE49-F238E27FC236}">
                  <a16:creationId xmlns:a16="http://schemas.microsoft.com/office/drawing/2014/main" id="{FF5C5020-2785-6F5F-EE4D-78298567ACEF}"/>
                </a:ext>
              </a:extLst>
            </p:cNvPr>
            <p:cNvSpPr/>
            <p:nvPr/>
          </p:nvSpPr>
          <p:spPr>
            <a:xfrm>
              <a:off x="426819" y="211471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D671DAC4-FD5F-0D03-5A00-6AE9DA77369D}"/>
                </a:ext>
              </a:extLst>
            </p:cNvPr>
            <p:cNvSpPr/>
            <p:nvPr/>
          </p:nvSpPr>
          <p:spPr>
            <a:xfrm>
              <a:off x="475676" y="216357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0808590F-E448-869C-062D-1685285E6DA7}"/>
                </a:ext>
              </a:extLst>
            </p:cNvPr>
            <p:cNvSpPr txBox="1"/>
            <p:nvPr/>
          </p:nvSpPr>
          <p:spPr>
            <a:xfrm>
              <a:off x="673970" y="230913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2</a:t>
              </a:r>
            </a:p>
          </p:txBody>
        </p:sp>
      </p:grpSp>
      <p:sp>
        <p:nvSpPr>
          <p:cNvPr id="17" name="TextBox 16">
            <a:extLst>
              <a:ext uri="{FF2B5EF4-FFF2-40B4-BE49-F238E27FC236}">
                <a16:creationId xmlns:a16="http://schemas.microsoft.com/office/drawing/2014/main" id="{E8CEE14E-2B7B-3E27-4392-30C1E28ECB65}"/>
              </a:ext>
            </a:extLst>
          </p:cNvPr>
          <p:cNvSpPr txBox="1"/>
          <p:nvPr/>
        </p:nvSpPr>
        <p:spPr>
          <a:xfrm>
            <a:off x="2089993" y="2401501"/>
            <a:ext cx="8673664" cy="338554"/>
          </a:xfrm>
          <a:prstGeom prst="rect">
            <a:avLst/>
          </a:prstGeom>
          <a:noFill/>
        </p:spPr>
        <p:txBody>
          <a:bodyPr wrap="square" rtlCol="0">
            <a:spAutoFit/>
          </a:bodyPr>
          <a:lstStyle/>
          <a:p>
            <a:pPr lvl="0">
              <a:defRPr/>
            </a:pPr>
            <a:r>
              <a:rPr lang="en-GB" sz="1600"/>
              <a:t>Insert message</a:t>
            </a:r>
          </a:p>
        </p:txBody>
      </p:sp>
      <p:sp>
        <p:nvSpPr>
          <p:cNvPr id="18" name="Rounded Rectangle 4">
            <a:extLst>
              <a:ext uri="{FF2B5EF4-FFF2-40B4-BE49-F238E27FC236}">
                <a16:creationId xmlns:a16="http://schemas.microsoft.com/office/drawing/2014/main" id="{0EB3A46B-12D7-FFB1-5A79-B03BB904D5A2}"/>
              </a:ext>
            </a:extLst>
          </p:cNvPr>
          <p:cNvSpPr/>
          <p:nvPr/>
        </p:nvSpPr>
        <p:spPr>
          <a:xfrm>
            <a:off x="1508294" y="3078716"/>
            <a:ext cx="9512487" cy="850490"/>
          </a:xfrm>
          <a:prstGeom prst="roundRect">
            <a:avLst>
              <a:gd name="adj" fmla="val 12739"/>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F3A721C8-B008-0C8E-15E5-2E69830750A4}"/>
              </a:ext>
            </a:extLst>
          </p:cNvPr>
          <p:cNvGrpSpPr/>
          <p:nvPr/>
        </p:nvGrpSpPr>
        <p:grpSpPr>
          <a:xfrm>
            <a:off x="1171219" y="3079320"/>
            <a:ext cx="850490" cy="850490"/>
            <a:chOff x="426819" y="3063287"/>
            <a:chExt cx="850490" cy="850490"/>
          </a:xfrm>
        </p:grpSpPr>
        <p:sp>
          <p:nvSpPr>
            <p:cNvPr id="20" name="Oval 19">
              <a:extLst>
                <a:ext uri="{FF2B5EF4-FFF2-40B4-BE49-F238E27FC236}">
                  <a16:creationId xmlns:a16="http://schemas.microsoft.com/office/drawing/2014/main" id="{43AA7DBA-9AEC-584A-8429-1339C4B2F3FA}"/>
                </a:ext>
              </a:extLst>
            </p:cNvPr>
            <p:cNvSpPr/>
            <p:nvPr/>
          </p:nvSpPr>
          <p:spPr>
            <a:xfrm>
              <a:off x="426819" y="3063287"/>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A5D00994-763E-B46D-E347-57684512584C}"/>
                </a:ext>
              </a:extLst>
            </p:cNvPr>
            <p:cNvSpPr/>
            <p:nvPr/>
          </p:nvSpPr>
          <p:spPr>
            <a:xfrm>
              <a:off x="475676" y="3112144"/>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3C990FFB-A994-4AAE-A29D-785B8E4FF3AC}"/>
                </a:ext>
              </a:extLst>
            </p:cNvPr>
            <p:cNvSpPr txBox="1"/>
            <p:nvPr/>
          </p:nvSpPr>
          <p:spPr>
            <a:xfrm>
              <a:off x="673970" y="3257700"/>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3</a:t>
              </a:r>
            </a:p>
          </p:txBody>
        </p:sp>
      </p:grpSp>
      <p:sp>
        <p:nvSpPr>
          <p:cNvPr id="23" name="TextBox 22">
            <a:extLst>
              <a:ext uri="{FF2B5EF4-FFF2-40B4-BE49-F238E27FC236}">
                <a16:creationId xmlns:a16="http://schemas.microsoft.com/office/drawing/2014/main" id="{9C027872-5ADB-7DA8-79A1-900141B469F7}"/>
              </a:ext>
            </a:extLst>
          </p:cNvPr>
          <p:cNvSpPr txBox="1"/>
          <p:nvPr/>
        </p:nvSpPr>
        <p:spPr>
          <a:xfrm>
            <a:off x="2089993" y="3350071"/>
            <a:ext cx="8673664" cy="338554"/>
          </a:xfrm>
          <a:prstGeom prst="rect">
            <a:avLst/>
          </a:prstGeom>
          <a:noFill/>
        </p:spPr>
        <p:txBody>
          <a:bodyPr wrap="square" rtlCol="0">
            <a:spAutoFit/>
          </a:bodyPr>
          <a:lstStyle/>
          <a:p>
            <a:pPr lvl="0">
              <a:defRPr/>
            </a:pPr>
            <a:r>
              <a:rPr lang="en-GB" sz="1600"/>
              <a:t>Insert message</a:t>
            </a:r>
          </a:p>
        </p:txBody>
      </p:sp>
      <p:grpSp>
        <p:nvGrpSpPr>
          <p:cNvPr id="24" name="Group 23">
            <a:extLst>
              <a:ext uri="{FF2B5EF4-FFF2-40B4-BE49-F238E27FC236}">
                <a16:creationId xmlns:a16="http://schemas.microsoft.com/office/drawing/2014/main" id="{1D9D96F8-7294-F807-F851-7D52AF7ECDC1}"/>
              </a:ext>
            </a:extLst>
          </p:cNvPr>
          <p:cNvGrpSpPr/>
          <p:nvPr/>
        </p:nvGrpSpPr>
        <p:grpSpPr>
          <a:xfrm>
            <a:off x="1184276" y="4037341"/>
            <a:ext cx="9836505" cy="1672738"/>
            <a:chOff x="4479208" y="3726678"/>
            <a:chExt cx="9836505" cy="1672738"/>
          </a:xfrm>
        </p:grpSpPr>
        <p:sp>
          <p:nvSpPr>
            <p:cNvPr id="25" name="Rectangle: Rounded Corners 24">
              <a:extLst>
                <a:ext uri="{FF2B5EF4-FFF2-40B4-BE49-F238E27FC236}">
                  <a16:creationId xmlns:a16="http://schemas.microsoft.com/office/drawing/2014/main" id="{E6BDCF08-E0AD-3500-5A14-0B575249DB5B}"/>
                </a:ext>
              </a:extLst>
            </p:cNvPr>
            <p:cNvSpPr/>
            <p:nvPr/>
          </p:nvSpPr>
          <p:spPr>
            <a:xfrm>
              <a:off x="4697653" y="4228719"/>
              <a:ext cx="9618060" cy="1170697"/>
            </a:xfrm>
            <a:prstGeom prst="roundRect">
              <a:avLst>
                <a:gd name="adj" fmla="val 1209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7063"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Text here</a:t>
              </a:r>
            </a:p>
          </p:txBody>
        </p:sp>
        <p:sp>
          <p:nvSpPr>
            <p:cNvPr id="26" name="Rectangle 25">
              <a:extLst>
                <a:ext uri="{FF2B5EF4-FFF2-40B4-BE49-F238E27FC236}">
                  <a16:creationId xmlns:a16="http://schemas.microsoft.com/office/drawing/2014/main" id="{1DB99AA1-4EC1-7A2D-92A7-A4B5AC969FC1}"/>
                </a:ext>
              </a:extLst>
            </p:cNvPr>
            <p:cNvSpPr/>
            <p:nvPr/>
          </p:nvSpPr>
          <p:spPr>
            <a:xfrm>
              <a:off x="5105955" y="3971923"/>
              <a:ext cx="9209758" cy="360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Key takeaway</a:t>
              </a:r>
            </a:p>
          </p:txBody>
        </p:sp>
        <p:grpSp>
          <p:nvGrpSpPr>
            <p:cNvPr id="27" name="Group 26">
              <a:extLst>
                <a:ext uri="{FF2B5EF4-FFF2-40B4-BE49-F238E27FC236}">
                  <a16:creationId xmlns:a16="http://schemas.microsoft.com/office/drawing/2014/main" id="{240A6D14-6D28-DB25-2527-64223B718A7A}"/>
                </a:ext>
              </a:extLst>
            </p:cNvPr>
            <p:cNvGrpSpPr/>
            <p:nvPr/>
          </p:nvGrpSpPr>
          <p:grpSpPr>
            <a:xfrm>
              <a:off x="4479208" y="3726678"/>
              <a:ext cx="850490" cy="850490"/>
              <a:chOff x="426819" y="1163348"/>
              <a:chExt cx="850490" cy="850490"/>
            </a:xfrm>
          </p:grpSpPr>
          <p:sp>
            <p:nvSpPr>
              <p:cNvPr id="28" name="Oval 27">
                <a:extLst>
                  <a:ext uri="{FF2B5EF4-FFF2-40B4-BE49-F238E27FC236}">
                    <a16:creationId xmlns:a16="http://schemas.microsoft.com/office/drawing/2014/main" id="{FDE59C77-C9BC-A259-209B-F8FCBE81C90F}"/>
                  </a:ext>
                </a:extLst>
              </p:cNvPr>
              <p:cNvSpPr/>
              <p:nvPr/>
            </p:nvSpPr>
            <p:spPr>
              <a:xfrm>
                <a:off x="426819" y="1163348"/>
                <a:ext cx="850490" cy="85049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Oval 28">
                <a:extLst>
                  <a:ext uri="{FF2B5EF4-FFF2-40B4-BE49-F238E27FC236}">
                    <a16:creationId xmlns:a16="http://schemas.microsoft.com/office/drawing/2014/main" id="{A9698904-5465-725B-655E-626EF9FF2FD7}"/>
                  </a:ext>
                </a:extLst>
              </p:cNvPr>
              <p:cNvSpPr/>
              <p:nvPr/>
            </p:nvSpPr>
            <p:spPr>
              <a:xfrm>
                <a:off x="475676" y="1212205"/>
                <a:ext cx="752776" cy="75277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pic>
        <p:nvPicPr>
          <p:cNvPr id="30" name="Graphic 29" descr="Lights On with solid fill">
            <a:extLst>
              <a:ext uri="{FF2B5EF4-FFF2-40B4-BE49-F238E27FC236}">
                <a16:creationId xmlns:a16="http://schemas.microsoft.com/office/drawing/2014/main" id="{60A963AE-D01C-AA40-6E8F-26A739CF6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0580" y="4150761"/>
            <a:ext cx="591152" cy="591152"/>
          </a:xfrm>
          <a:prstGeom prst="rect">
            <a:avLst/>
          </a:prstGeom>
        </p:spPr>
      </p:pic>
    </p:spTree>
    <p:extLst>
      <p:ext uri="{BB962C8B-B14F-4D97-AF65-F5344CB8AC3E}">
        <p14:creationId xmlns:p14="http://schemas.microsoft.com/office/powerpoint/2010/main" val="76422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3D66950-A8CF-BBB1-F95D-A9252D5E0C62}"/>
              </a:ext>
            </a:extLst>
          </p:cNvPr>
          <p:cNvSpPr txBox="1">
            <a:spLocks/>
          </p:cNvSpPr>
          <p:nvPr/>
        </p:nvSpPr>
        <p:spPr>
          <a:xfrm>
            <a:off x="6549847" y="2467302"/>
            <a:ext cx="5162728" cy="2261139"/>
          </a:xfrm>
          <a:prstGeom prst="roundRect">
            <a:avLst/>
          </a:prstGeom>
          <a:solidFill>
            <a:schemeClr val="accent3"/>
          </a:solidFill>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2pPr>
            <a:lvl3pPr marL="1371600" marR="0" lvl="2"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3pPr>
            <a:lvl4pPr marL="1828800" marR="0" lvl="3"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4pPr>
            <a:lvl5pPr marL="2286000" marR="0" lvl="4"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indent="0" defTabSz="1219170">
              <a:spcAft>
                <a:spcPts val="0"/>
              </a:spcAft>
              <a:buClr>
                <a:srgbClr val="000000"/>
              </a:buClr>
              <a:buSzTx/>
              <a:buNone/>
              <a:defRPr/>
            </a:pPr>
            <a:endParaRPr lang="en-VN" sz="1800" b="1" kern="0" baseline="30000">
              <a:solidFill>
                <a:schemeClr val="tx2"/>
              </a:solidFill>
              <a:latin typeface="Arial"/>
              <a:cs typeface="Arial"/>
              <a:sym typeface="Arial"/>
            </a:endParaRPr>
          </a:p>
        </p:txBody>
      </p:sp>
      <p:sp>
        <p:nvSpPr>
          <p:cNvPr id="9" name="Title 8">
            <a:extLst>
              <a:ext uri="{FF2B5EF4-FFF2-40B4-BE49-F238E27FC236}">
                <a16:creationId xmlns:a16="http://schemas.microsoft.com/office/drawing/2014/main" id="{B55F7348-4CC6-571E-0FF1-7424517E0CFB}"/>
              </a:ext>
            </a:extLst>
          </p:cNvPr>
          <p:cNvSpPr>
            <a:spLocks noGrp="1"/>
          </p:cNvSpPr>
          <p:nvPr>
            <p:ph type="title"/>
          </p:nvPr>
        </p:nvSpPr>
        <p:spPr/>
        <p:txBody>
          <a:bodyPr/>
          <a:lstStyle/>
          <a:p>
            <a:r>
              <a:rPr lang="en-US" sz="2800" dirty="0"/>
              <a:t>OSD is common in glaucoma patients</a:t>
            </a:r>
          </a:p>
        </p:txBody>
      </p:sp>
      <p:sp>
        <p:nvSpPr>
          <p:cNvPr id="10" name="Content Placeholder 9">
            <a:extLst>
              <a:ext uri="{FF2B5EF4-FFF2-40B4-BE49-F238E27FC236}">
                <a16:creationId xmlns:a16="http://schemas.microsoft.com/office/drawing/2014/main" id="{5F50F7CE-4988-1A66-BE5B-E608123467C2}"/>
              </a:ext>
            </a:extLst>
          </p:cNvPr>
          <p:cNvSpPr>
            <a:spLocks noGrp="1"/>
          </p:cNvSpPr>
          <p:nvPr>
            <p:ph idx="1"/>
          </p:nvPr>
        </p:nvSpPr>
        <p:spPr>
          <a:xfrm>
            <a:off x="6777825" y="2713509"/>
            <a:ext cx="4825268" cy="2014933"/>
          </a:xfrm>
        </p:spPr>
        <p:txBody>
          <a:bodyPr/>
          <a:lstStyle/>
          <a:p>
            <a:pPr marL="285750" indent="-285750">
              <a:buClr>
                <a:schemeClr val="tx1"/>
              </a:buClr>
              <a:buFont typeface="Arial" panose="020B0604020202020204" pitchFamily="34" charset="0"/>
              <a:buChar char="•"/>
            </a:pPr>
            <a:r>
              <a:rPr lang="en-US" sz="1800" dirty="0"/>
              <a:t>OSD is more common in </a:t>
            </a:r>
            <a:r>
              <a:rPr lang="en-US" sz="1800" b="1" dirty="0">
                <a:solidFill>
                  <a:schemeClr val="tx2"/>
                </a:solidFill>
              </a:rPr>
              <a:t>moderate-to-severe glaucoma</a:t>
            </a:r>
          </a:p>
          <a:p>
            <a:pPr marL="285750" indent="-285750">
              <a:buClr>
                <a:schemeClr val="tx1"/>
              </a:buClr>
              <a:buFont typeface="Arial" panose="020B0604020202020204" pitchFamily="34" charset="0"/>
              <a:buChar char="•"/>
            </a:pPr>
            <a:r>
              <a:rPr lang="en-US" sz="1800" dirty="0"/>
              <a:t>Higher OSD prevalence is associated with: </a:t>
            </a:r>
          </a:p>
          <a:p>
            <a:pPr marL="462150" lvl="2" indent="-285750">
              <a:buClr>
                <a:schemeClr val="tx1"/>
              </a:buClr>
            </a:pPr>
            <a:r>
              <a:rPr lang="en-US" sz="1800" b="1" dirty="0">
                <a:solidFill>
                  <a:schemeClr val="tx2"/>
                </a:solidFill>
              </a:rPr>
              <a:t>Increasing glaucoma severity</a:t>
            </a:r>
            <a:endParaRPr lang="en-US" sz="1800" b="1" baseline="30000" dirty="0">
              <a:solidFill>
                <a:schemeClr val="tx2"/>
              </a:solidFill>
            </a:endParaRPr>
          </a:p>
          <a:p>
            <a:pPr marL="462150" lvl="2" indent="-285750">
              <a:buClr>
                <a:schemeClr val="tx1"/>
              </a:buClr>
            </a:pPr>
            <a:r>
              <a:rPr lang="en-US" sz="1800" b="1" dirty="0">
                <a:solidFill>
                  <a:schemeClr val="tx2"/>
                </a:solidFill>
              </a:rPr>
              <a:t>Higher exposure to preservatives</a:t>
            </a:r>
            <a:endParaRPr lang="en-US" sz="1800" b="1" baseline="30000" dirty="0">
              <a:solidFill>
                <a:schemeClr val="tx2"/>
              </a:solidFill>
            </a:endParaRPr>
          </a:p>
        </p:txBody>
      </p:sp>
      <p:sp>
        <p:nvSpPr>
          <p:cNvPr id="23" name="Footer Placeholder 4">
            <a:extLst>
              <a:ext uri="{FF2B5EF4-FFF2-40B4-BE49-F238E27FC236}">
                <a16:creationId xmlns:a16="http://schemas.microsoft.com/office/drawing/2014/main" id="{8912F6B9-0252-331A-02D4-705446DFA062}"/>
              </a:ext>
            </a:extLst>
          </p:cNvPr>
          <p:cNvSpPr txBox="1">
            <a:spLocks/>
          </p:cNvSpPr>
          <p:nvPr/>
        </p:nvSpPr>
        <p:spPr>
          <a:xfrm>
            <a:off x="742793" y="5995528"/>
            <a:ext cx="6707161"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surface disease.</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da-DK" sz="1000" b="0" i="0" u="none" strike="noStrike" kern="1200" cap="none" spc="0" normalizeH="0" baseline="0" noProof="0">
                <a:ln>
                  <a:noFill/>
                </a:ln>
                <a:solidFill>
                  <a:srgbClr val="333333"/>
                </a:solidFill>
                <a:effectLst/>
                <a:uLnTx/>
                <a:uFillTx/>
                <a:latin typeface="Arial" panose="020B0604020202020204"/>
                <a:ea typeface="游ゴシック"/>
                <a:cs typeface="+mn-cs"/>
              </a:rPr>
              <a:t>Sarimiye TF, et al. </a:t>
            </a:r>
            <a:r>
              <a:rPr kumimoji="0" lang="da-DK" sz="1000" b="0" i="1" u="none" strike="noStrike" kern="1200" cap="none" spc="0" normalizeH="0" baseline="0" noProof="0">
                <a:ln>
                  <a:noFill/>
                </a:ln>
                <a:solidFill>
                  <a:srgbClr val="333333"/>
                </a:solidFill>
                <a:effectLst/>
                <a:uLnTx/>
                <a:uFillTx/>
                <a:latin typeface="Arial" panose="020B0604020202020204"/>
                <a:ea typeface="游ゴシック"/>
                <a:cs typeface="+mn-cs"/>
              </a:rPr>
              <a:t>JOECSA</a:t>
            </a:r>
            <a:r>
              <a:rPr kumimoji="0" lang="da-DK" sz="1000" b="0" i="0" u="none" strike="noStrike" kern="1200" cap="none" spc="0" normalizeH="0" baseline="0" noProof="0">
                <a:ln>
                  <a:noFill/>
                </a:ln>
                <a:solidFill>
                  <a:srgbClr val="333333"/>
                </a:solidFill>
                <a:effectLst/>
                <a:uLnTx/>
                <a:uFillTx/>
                <a:latin typeface="Arial" panose="020B0604020202020204"/>
                <a:ea typeface="游ゴシック"/>
                <a:cs typeface="+mn-cs"/>
              </a:rPr>
              <a:t> 2020;19(1):34–8</a:t>
            </a:r>
            <a:r>
              <a:rPr kumimoji="0" lang="en-US" sz="1000" b="0" i="0" u="none" strike="noStrike" kern="1200" cap="none" spc="0" normalizeH="0" baseline="0" noProof="0">
                <a:ln>
                  <a:noFill/>
                </a:ln>
                <a:solidFill>
                  <a:srgbClr val="333333"/>
                </a:solidFill>
                <a:effectLst/>
                <a:uLnTx/>
                <a:uFillTx/>
                <a:latin typeface="Arial" panose="020B0604020202020204"/>
                <a:ea typeface="游ゴシック"/>
                <a:cs typeface="+mn-cs"/>
              </a:rPr>
              <a:t>.</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graphicFrame>
        <p:nvGraphicFramePr>
          <p:cNvPr id="4" name="Chart 3">
            <a:extLst>
              <a:ext uri="{FF2B5EF4-FFF2-40B4-BE49-F238E27FC236}">
                <a16:creationId xmlns:a16="http://schemas.microsoft.com/office/drawing/2014/main" id="{0CF98D4E-934B-6805-8B52-232CA836B42C}"/>
              </a:ext>
            </a:extLst>
          </p:cNvPr>
          <p:cNvGraphicFramePr/>
          <p:nvPr>
            <p:extLst>
              <p:ext uri="{D42A27DB-BD31-4B8C-83A1-F6EECF244321}">
                <p14:modId xmlns:p14="http://schemas.microsoft.com/office/powerpoint/2010/main" val="597228018"/>
              </p:ext>
            </p:extLst>
          </p:nvPr>
        </p:nvGraphicFramePr>
        <p:xfrm>
          <a:off x="479425" y="1980613"/>
          <a:ext cx="5795594" cy="3495675"/>
        </p:xfrm>
        <a:graphic>
          <a:graphicData uri="http://schemas.openxmlformats.org/drawingml/2006/chart">
            <c:chart xmlns:c="http://schemas.openxmlformats.org/drawingml/2006/chart" xmlns:r="http://schemas.openxmlformats.org/officeDocument/2006/relationships" r:id="rId2"/>
          </a:graphicData>
        </a:graphic>
      </p:graphicFrame>
      <p:sp>
        <p:nvSpPr>
          <p:cNvPr id="5" name="Arrow: Right 4">
            <a:extLst>
              <a:ext uri="{FF2B5EF4-FFF2-40B4-BE49-F238E27FC236}">
                <a16:creationId xmlns:a16="http://schemas.microsoft.com/office/drawing/2014/main" id="{3B9D80CD-FF8C-C65A-1DB9-5C5A4FAD9D53}"/>
              </a:ext>
            </a:extLst>
          </p:cNvPr>
          <p:cNvSpPr/>
          <p:nvPr/>
        </p:nvSpPr>
        <p:spPr bwMode="gray">
          <a:xfrm rot="16200000">
            <a:off x="5519720" y="1705777"/>
            <a:ext cx="1023058" cy="739055"/>
          </a:xfrm>
          <a:prstGeom prst="rightArrow">
            <a:avLst/>
          </a:prstGeom>
          <a:solidFill>
            <a:schemeClr val="accent6"/>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6" name="Content Placeholder 64">
            <a:extLst>
              <a:ext uri="{FF2B5EF4-FFF2-40B4-BE49-F238E27FC236}">
                <a16:creationId xmlns:a16="http://schemas.microsoft.com/office/drawing/2014/main" id="{DFDF51E8-60BE-0BF2-03E7-01A0C9166084}"/>
              </a:ext>
            </a:extLst>
          </p:cNvPr>
          <p:cNvSpPr txBox="1">
            <a:spLocks/>
          </p:cNvSpPr>
          <p:nvPr/>
        </p:nvSpPr>
        <p:spPr>
          <a:xfrm>
            <a:off x="1519005" y="1461373"/>
            <a:ext cx="4291246"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800" b="1" dirty="0">
                <a:solidFill>
                  <a:schemeClr val="tx2"/>
                </a:solidFill>
                <a:latin typeface="+mj-lt"/>
                <a:sym typeface="Arial"/>
              </a:rPr>
              <a:t>OSD prevalence in glaucoma patients</a:t>
            </a:r>
            <a:br>
              <a:rPr lang="en-US" sz="1800" b="1" dirty="0">
                <a:solidFill>
                  <a:schemeClr val="tx2"/>
                </a:solidFill>
                <a:latin typeface="+mj-lt"/>
                <a:sym typeface="Arial"/>
              </a:rPr>
            </a:br>
            <a:r>
              <a:rPr lang="en-US" sz="1800" b="1" dirty="0">
                <a:solidFill>
                  <a:schemeClr val="tx2"/>
                </a:solidFill>
                <a:latin typeface="+mj-lt"/>
                <a:sym typeface="Arial"/>
              </a:rPr>
              <a:t>according to glaucoma severity </a:t>
            </a:r>
          </a:p>
        </p:txBody>
      </p:sp>
      <p:sp>
        <p:nvSpPr>
          <p:cNvPr id="7" name="Content Placeholder 64">
            <a:extLst>
              <a:ext uri="{FF2B5EF4-FFF2-40B4-BE49-F238E27FC236}">
                <a16:creationId xmlns:a16="http://schemas.microsoft.com/office/drawing/2014/main" id="{30BD6904-814A-5CCA-1CE1-03E77EFDB0BE}"/>
              </a:ext>
            </a:extLst>
          </p:cNvPr>
          <p:cNvSpPr txBox="1">
            <a:spLocks/>
          </p:cNvSpPr>
          <p:nvPr/>
        </p:nvSpPr>
        <p:spPr>
          <a:xfrm rot="16200000">
            <a:off x="-1190031" y="3307534"/>
            <a:ext cx="3692325"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Patients with OSD (%)</a:t>
            </a:r>
          </a:p>
        </p:txBody>
      </p:sp>
      <p:sp>
        <p:nvSpPr>
          <p:cNvPr id="11" name="TextBox 10">
            <a:extLst>
              <a:ext uri="{FF2B5EF4-FFF2-40B4-BE49-F238E27FC236}">
                <a16:creationId xmlns:a16="http://schemas.microsoft.com/office/drawing/2014/main" id="{3A95EBB6-A01E-E899-F2F9-EC0376AF9B73}"/>
              </a:ext>
            </a:extLst>
          </p:cNvPr>
          <p:cNvSpPr txBox="1"/>
          <p:nvPr/>
        </p:nvSpPr>
        <p:spPr>
          <a:xfrm>
            <a:off x="4010781" y="5294225"/>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a:t>
            </a:r>
            <a:r>
              <a:rPr kumimoji="0" lang="en-GB" sz="1000" b="0" i="1"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Sarimiye</a:t>
            </a: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 TF, et al. 2020. </a:t>
            </a:r>
          </a:p>
        </p:txBody>
      </p:sp>
      <p:sp>
        <p:nvSpPr>
          <p:cNvPr id="2" name="Content Placeholder 64">
            <a:extLst>
              <a:ext uri="{FF2B5EF4-FFF2-40B4-BE49-F238E27FC236}">
                <a16:creationId xmlns:a16="http://schemas.microsoft.com/office/drawing/2014/main" id="{49ACA010-5ECA-355A-9828-34DE39121254}"/>
              </a:ext>
            </a:extLst>
          </p:cNvPr>
          <p:cNvSpPr txBox="1">
            <a:spLocks/>
          </p:cNvSpPr>
          <p:nvPr/>
        </p:nvSpPr>
        <p:spPr>
          <a:xfrm>
            <a:off x="2717660" y="2173628"/>
            <a:ext cx="1672985"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P&lt;0.01</a:t>
            </a:r>
          </a:p>
        </p:txBody>
      </p:sp>
    </p:spTree>
    <p:extLst>
      <p:ext uri="{BB962C8B-B14F-4D97-AF65-F5344CB8AC3E}">
        <p14:creationId xmlns:p14="http://schemas.microsoft.com/office/powerpoint/2010/main" val="1536237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D43FE-3D82-D87F-5549-4DC828F88EF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8004BAA-8FB6-4CB8-6075-1570843459DB}"/>
              </a:ext>
            </a:extLst>
          </p:cNvPr>
          <p:cNvSpPr>
            <a:spLocks noGrp="1"/>
          </p:cNvSpPr>
          <p:nvPr>
            <p:ph type="title"/>
          </p:nvPr>
        </p:nvSpPr>
        <p:spPr/>
        <p:txBody>
          <a:bodyPr/>
          <a:lstStyle/>
          <a:p>
            <a:r>
              <a:rPr lang="en-US"/>
              <a:t>Example icon styles</a:t>
            </a:r>
          </a:p>
        </p:txBody>
      </p:sp>
      <p:sp>
        <p:nvSpPr>
          <p:cNvPr id="3" name="Freeform 5">
            <a:extLst>
              <a:ext uri="{FF2B5EF4-FFF2-40B4-BE49-F238E27FC236}">
                <a16:creationId xmlns:a16="http://schemas.microsoft.com/office/drawing/2014/main" id="{BC5CA22B-4BF0-1128-7781-920A48300510}"/>
              </a:ext>
            </a:extLst>
          </p:cNvPr>
          <p:cNvSpPr>
            <a:spLocks noEditPoints="1"/>
          </p:cNvSpPr>
          <p:nvPr/>
        </p:nvSpPr>
        <p:spPr bwMode="auto">
          <a:xfrm>
            <a:off x="762293" y="2337857"/>
            <a:ext cx="936358" cy="605497"/>
          </a:xfrm>
          <a:custGeom>
            <a:avLst/>
            <a:gdLst>
              <a:gd name="T0" fmla="*/ 348 w 365"/>
              <a:gd name="T1" fmla="*/ 88 h 235"/>
              <a:gd name="T2" fmla="*/ 276 w 365"/>
              <a:gd name="T3" fmla="*/ 17 h 235"/>
              <a:gd name="T4" fmla="*/ 231 w 365"/>
              <a:gd name="T5" fmla="*/ 6 h 235"/>
              <a:gd name="T6" fmla="*/ 202 w 365"/>
              <a:gd name="T7" fmla="*/ 38 h 235"/>
              <a:gd name="T8" fmla="*/ 48 w 365"/>
              <a:gd name="T9" fmla="*/ 38 h 235"/>
              <a:gd name="T10" fmla="*/ 0 w 365"/>
              <a:gd name="T11" fmla="*/ 86 h 235"/>
              <a:gd name="T12" fmla="*/ 0 w 365"/>
              <a:gd name="T13" fmla="*/ 152 h 235"/>
              <a:gd name="T14" fmla="*/ 48 w 365"/>
              <a:gd name="T15" fmla="*/ 200 h 235"/>
              <a:gd name="T16" fmla="*/ 202 w 365"/>
              <a:gd name="T17" fmla="*/ 200 h 235"/>
              <a:gd name="T18" fmla="*/ 231 w 365"/>
              <a:gd name="T19" fmla="*/ 232 h 235"/>
              <a:gd name="T20" fmla="*/ 246 w 365"/>
              <a:gd name="T21" fmla="*/ 235 h 235"/>
              <a:gd name="T22" fmla="*/ 276 w 365"/>
              <a:gd name="T23" fmla="*/ 221 h 235"/>
              <a:gd name="T24" fmla="*/ 348 w 365"/>
              <a:gd name="T25" fmla="*/ 150 h 235"/>
              <a:gd name="T26" fmla="*/ 348 w 365"/>
              <a:gd name="T27" fmla="*/ 88 h 235"/>
              <a:gd name="T28" fmla="*/ 48 w 365"/>
              <a:gd name="T29" fmla="*/ 48 h 235"/>
              <a:gd name="T30" fmla="*/ 211 w 365"/>
              <a:gd name="T31" fmla="*/ 48 h 235"/>
              <a:gd name="T32" fmla="*/ 211 w 365"/>
              <a:gd name="T33" fmla="*/ 44 h 235"/>
              <a:gd name="T34" fmla="*/ 234 w 365"/>
              <a:gd name="T35" fmla="*/ 16 h 235"/>
              <a:gd name="T36" fmla="*/ 269 w 365"/>
              <a:gd name="T37" fmla="*/ 24 h 235"/>
              <a:gd name="T38" fmla="*/ 340 w 365"/>
              <a:gd name="T39" fmla="*/ 95 h 235"/>
              <a:gd name="T40" fmla="*/ 340 w 365"/>
              <a:gd name="T41" fmla="*/ 143 h 235"/>
              <a:gd name="T42" fmla="*/ 269 w 365"/>
              <a:gd name="T43" fmla="*/ 214 h 235"/>
              <a:gd name="T44" fmla="*/ 234 w 365"/>
              <a:gd name="T45" fmla="*/ 222 h 235"/>
              <a:gd name="T46" fmla="*/ 211 w 365"/>
              <a:gd name="T47" fmla="*/ 194 h 235"/>
              <a:gd name="T48" fmla="*/ 211 w 365"/>
              <a:gd name="T49" fmla="*/ 190 h 235"/>
              <a:gd name="T50" fmla="*/ 48 w 365"/>
              <a:gd name="T51" fmla="*/ 190 h 235"/>
              <a:gd name="T52" fmla="*/ 10 w 365"/>
              <a:gd name="T53" fmla="*/ 152 h 235"/>
              <a:gd name="T54" fmla="*/ 10 w 365"/>
              <a:gd name="T55" fmla="*/ 86 h 235"/>
              <a:gd name="T56" fmla="*/ 48 w 365"/>
              <a:gd name="T57"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235">
                <a:moveTo>
                  <a:pt x="348" y="88"/>
                </a:moveTo>
                <a:cubicBezTo>
                  <a:pt x="276" y="17"/>
                  <a:pt x="276" y="17"/>
                  <a:pt x="276" y="17"/>
                </a:cubicBezTo>
                <a:cubicBezTo>
                  <a:pt x="264" y="4"/>
                  <a:pt x="247" y="0"/>
                  <a:pt x="231" y="6"/>
                </a:cubicBezTo>
                <a:cubicBezTo>
                  <a:pt x="216" y="11"/>
                  <a:pt x="205" y="23"/>
                  <a:pt x="202" y="38"/>
                </a:cubicBezTo>
                <a:cubicBezTo>
                  <a:pt x="48" y="38"/>
                  <a:pt x="48" y="38"/>
                  <a:pt x="48" y="38"/>
                </a:cubicBezTo>
                <a:cubicBezTo>
                  <a:pt x="22" y="38"/>
                  <a:pt x="0" y="60"/>
                  <a:pt x="0" y="86"/>
                </a:cubicBezTo>
                <a:cubicBezTo>
                  <a:pt x="0" y="152"/>
                  <a:pt x="0" y="152"/>
                  <a:pt x="0" y="152"/>
                </a:cubicBezTo>
                <a:cubicBezTo>
                  <a:pt x="0" y="178"/>
                  <a:pt x="22" y="200"/>
                  <a:pt x="48" y="200"/>
                </a:cubicBezTo>
                <a:cubicBezTo>
                  <a:pt x="202" y="200"/>
                  <a:pt x="202" y="200"/>
                  <a:pt x="202" y="200"/>
                </a:cubicBezTo>
                <a:cubicBezTo>
                  <a:pt x="205" y="215"/>
                  <a:pt x="216" y="227"/>
                  <a:pt x="231" y="232"/>
                </a:cubicBezTo>
                <a:cubicBezTo>
                  <a:pt x="236" y="234"/>
                  <a:pt x="241" y="235"/>
                  <a:pt x="246" y="235"/>
                </a:cubicBezTo>
                <a:cubicBezTo>
                  <a:pt x="257" y="235"/>
                  <a:pt x="268" y="230"/>
                  <a:pt x="276" y="221"/>
                </a:cubicBezTo>
                <a:cubicBezTo>
                  <a:pt x="348" y="150"/>
                  <a:pt x="348" y="150"/>
                  <a:pt x="348" y="150"/>
                </a:cubicBezTo>
                <a:cubicBezTo>
                  <a:pt x="365" y="133"/>
                  <a:pt x="365" y="105"/>
                  <a:pt x="348" y="88"/>
                </a:cubicBezTo>
                <a:close/>
                <a:moveTo>
                  <a:pt x="48" y="48"/>
                </a:moveTo>
                <a:cubicBezTo>
                  <a:pt x="211" y="48"/>
                  <a:pt x="211" y="48"/>
                  <a:pt x="211" y="48"/>
                </a:cubicBezTo>
                <a:cubicBezTo>
                  <a:pt x="211" y="44"/>
                  <a:pt x="211" y="44"/>
                  <a:pt x="211" y="44"/>
                </a:cubicBezTo>
                <a:cubicBezTo>
                  <a:pt x="213" y="31"/>
                  <a:pt x="221" y="20"/>
                  <a:pt x="234" y="16"/>
                </a:cubicBezTo>
                <a:cubicBezTo>
                  <a:pt x="247" y="11"/>
                  <a:pt x="260" y="14"/>
                  <a:pt x="269" y="24"/>
                </a:cubicBezTo>
                <a:cubicBezTo>
                  <a:pt x="340" y="95"/>
                  <a:pt x="340" y="95"/>
                  <a:pt x="340" y="95"/>
                </a:cubicBezTo>
                <a:cubicBezTo>
                  <a:pt x="354" y="108"/>
                  <a:pt x="354" y="130"/>
                  <a:pt x="340" y="143"/>
                </a:cubicBezTo>
                <a:cubicBezTo>
                  <a:pt x="269" y="214"/>
                  <a:pt x="269" y="214"/>
                  <a:pt x="269" y="214"/>
                </a:cubicBezTo>
                <a:cubicBezTo>
                  <a:pt x="260" y="224"/>
                  <a:pt x="247" y="227"/>
                  <a:pt x="234" y="222"/>
                </a:cubicBezTo>
                <a:cubicBezTo>
                  <a:pt x="221" y="218"/>
                  <a:pt x="213" y="207"/>
                  <a:pt x="211" y="194"/>
                </a:cubicBezTo>
                <a:cubicBezTo>
                  <a:pt x="211" y="190"/>
                  <a:pt x="211" y="190"/>
                  <a:pt x="211" y="190"/>
                </a:cubicBezTo>
                <a:cubicBezTo>
                  <a:pt x="48" y="190"/>
                  <a:pt x="48" y="190"/>
                  <a:pt x="48" y="190"/>
                </a:cubicBezTo>
                <a:cubicBezTo>
                  <a:pt x="27" y="190"/>
                  <a:pt x="10" y="173"/>
                  <a:pt x="10" y="152"/>
                </a:cubicBezTo>
                <a:cubicBezTo>
                  <a:pt x="10" y="86"/>
                  <a:pt x="10" y="86"/>
                  <a:pt x="10" y="86"/>
                </a:cubicBezTo>
                <a:cubicBezTo>
                  <a:pt x="10" y="65"/>
                  <a:pt x="27" y="48"/>
                  <a:pt x="48"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Freeform 6">
            <a:extLst>
              <a:ext uri="{FF2B5EF4-FFF2-40B4-BE49-F238E27FC236}">
                <a16:creationId xmlns:a16="http://schemas.microsoft.com/office/drawing/2014/main" id="{989904EA-321C-2291-BBEA-39FB75FF2365}"/>
              </a:ext>
            </a:extLst>
          </p:cNvPr>
          <p:cNvSpPr>
            <a:spLocks noEditPoints="1"/>
          </p:cNvSpPr>
          <p:nvPr/>
        </p:nvSpPr>
        <p:spPr bwMode="auto">
          <a:xfrm>
            <a:off x="4780146" y="2335123"/>
            <a:ext cx="924465" cy="645504"/>
          </a:xfrm>
          <a:custGeom>
            <a:avLst/>
            <a:gdLst>
              <a:gd name="T0" fmla="*/ 197 w 360"/>
              <a:gd name="T1" fmla="*/ 94 h 251"/>
              <a:gd name="T2" fmla="*/ 194 w 360"/>
              <a:gd name="T3" fmla="*/ 110 h 251"/>
              <a:gd name="T4" fmla="*/ 290 w 360"/>
              <a:gd name="T5" fmla="*/ 110 h 251"/>
              <a:gd name="T6" fmla="*/ 294 w 360"/>
              <a:gd name="T7" fmla="*/ 102 h 251"/>
              <a:gd name="T8" fmla="*/ 220 w 360"/>
              <a:gd name="T9" fmla="*/ 60 h 251"/>
              <a:gd name="T10" fmla="*/ 220 w 360"/>
              <a:gd name="T11" fmla="*/ 187 h 251"/>
              <a:gd name="T12" fmla="*/ 296 w 360"/>
              <a:gd name="T13" fmla="*/ 145 h 251"/>
              <a:gd name="T14" fmla="*/ 290 w 360"/>
              <a:gd name="T15" fmla="*/ 137 h 251"/>
              <a:gd name="T16" fmla="*/ 316 w 360"/>
              <a:gd name="T17" fmla="*/ 150 h 251"/>
              <a:gd name="T18" fmla="*/ 344 w 360"/>
              <a:gd name="T19" fmla="*/ 118 h 251"/>
              <a:gd name="T20" fmla="*/ 320 w 360"/>
              <a:gd name="T21" fmla="*/ 122 h 251"/>
              <a:gd name="T22" fmla="*/ 337 w 360"/>
              <a:gd name="T23" fmla="*/ 113 h 251"/>
              <a:gd name="T24" fmla="*/ 293 w 360"/>
              <a:gd name="T25" fmla="*/ 110 h 251"/>
              <a:gd name="T26" fmla="*/ 317 w 360"/>
              <a:gd name="T27" fmla="*/ 88 h 251"/>
              <a:gd name="T28" fmla="*/ 178 w 360"/>
              <a:gd name="T29" fmla="*/ 49 h 251"/>
              <a:gd name="T30" fmla="*/ 43 w 360"/>
              <a:gd name="T31" fmla="*/ 88 h 251"/>
              <a:gd name="T32" fmla="*/ 244 w 360"/>
              <a:gd name="T33" fmla="*/ 30 h 251"/>
              <a:gd name="T34" fmla="*/ 318 w 360"/>
              <a:gd name="T35" fmla="*/ 88 h 251"/>
              <a:gd name="T36" fmla="*/ 73 w 360"/>
              <a:gd name="T37" fmla="*/ 142 h 251"/>
              <a:gd name="T38" fmla="*/ 57 w 360"/>
              <a:gd name="T39" fmla="*/ 147 h 251"/>
              <a:gd name="T40" fmla="*/ 127 w 360"/>
              <a:gd name="T41" fmla="*/ 177 h 251"/>
              <a:gd name="T42" fmla="*/ 139 w 360"/>
              <a:gd name="T43" fmla="*/ 61 h 251"/>
              <a:gd name="T44" fmla="*/ 67 w 360"/>
              <a:gd name="T45" fmla="*/ 102 h 251"/>
              <a:gd name="T46" fmla="*/ 71 w 360"/>
              <a:gd name="T47" fmla="*/ 102 h 251"/>
              <a:gd name="T48" fmla="*/ 70 w 360"/>
              <a:gd name="T49" fmla="*/ 110 h 251"/>
              <a:gd name="T50" fmla="*/ 52 w 360"/>
              <a:gd name="T51" fmla="*/ 108 h 251"/>
              <a:gd name="T52" fmla="*/ 27 w 360"/>
              <a:gd name="T53" fmla="*/ 117 h 251"/>
              <a:gd name="T54" fmla="*/ 36 w 360"/>
              <a:gd name="T55" fmla="*/ 127 h 251"/>
              <a:gd name="T56" fmla="*/ 10 w 360"/>
              <a:gd name="T57" fmla="*/ 124 h 251"/>
              <a:gd name="T58" fmla="*/ 52 w 360"/>
              <a:gd name="T59" fmla="*/ 140 h 251"/>
              <a:gd name="T60" fmla="*/ 45 w 360"/>
              <a:gd name="T61" fmla="*/ 161 h 251"/>
              <a:gd name="T62" fmla="*/ 180 w 360"/>
              <a:gd name="T63" fmla="*/ 199 h 251"/>
              <a:gd name="T64" fmla="*/ 244 w 360"/>
              <a:gd name="T65" fmla="*/ 217 h 251"/>
              <a:gd name="T66" fmla="*/ 37 w 360"/>
              <a:gd name="T67" fmla="*/ 156 h 251"/>
              <a:gd name="T68" fmla="*/ 309 w 360"/>
              <a:gd name="T69" fmla="*/ 65 h 251"/>
              <a:gd name="T70" fmla="*/ 248 w 360"/>
              <a:gd name="T71" fmla="*/ 224 h 251"/>
              <a:gd name="T72" fmla="*/ 1 w 360"/>
              <a:gd name="T73" fmla="*/ 127 h 251"/>
              <a:gd name="T74" fmla="*/ 247 w 360"/>
              <a:gd name="T75" fmla="*/ 22 h 251"/>
              <a:gd name="T76" fmla="*/ 227 w 360"/>
              <a:gd name="T77" fmla="*/ 171 h 251"/>
              <a:gd name="T78" fmla="*/ 113 w 360"/>
              <a:gd name="T79" fmla="*/ 124 h 251"/>
              <a:gd name="T80" fmla="*/ 227 w 360"/>
              <a:gd name="T81" fmla="*/ 77 h 251"/>
              <a:gd name="T82" fmla="*/ 188 w 360"/>
              <a:gd name="T83" fmla="*/ 116 h 251"/>
              <a:gd name="T84" fmla="*/ 198 w 360"/>
              <a:gd name="T85" fmla="*/ 144 h 251"/>
              <a:gd name="T86" fmla="*/ 158 w 360"/>
              <a:gd name="T87" fmla="*/ 108 h 251"/>
              <a:gd name="T88" fmla="*/ 214 w 360"/>
              <a:gd name="T89" fmla="*/ 115 h 251"/>
              <a:gd name="T90" fmla="*/ 174 w 360"/>
              <a:gd name="T91" fmla="*/ 159 h 251"/>
              <a:gd name="T92" fmla="*/ 169 w 360"/>
              <a:gd name="T93" fmla="*/ 89 h 251"/>
              <a:gd name="T94" fmla="*/ 214 w 360"/>
              <a:gd name="T95" fmla="*/ 1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0" h="251">
                <a:moveTo>
                  <a:pt x="210" y="103"/>
                </a:moveTo>
                <a:cubicBezTo>
                  <a:pt x="210" y="100"/>
                  <a:pt x="208" y="97"/>
                  <a:pt x="206" y="95"/>
                </a:cubicBezTo>
                <a:cubicBezTo>
                  <a:pt x="203" y="93"/>
                  <a:pt x="200" y="93"/>
                  <a:pt x="197" y="94"/>
                </a:cubicBezTo>
                <a:cubicBezTo>
                  <a:pt x="194" y="95"/>
                  <a:pt x="191" y="98"/>
                  <a:pt x="191" y="101"/>
                </a:cubicBezTo>
                <a:cubicBezTo>
                  <a:pt x="190" y="104"/>
                  <a:pt x="191" y="108"/>
                  <a:pt x="193" y="110"/>
                </a:cubicBezTo>
                <a:cubicBezTo>
                  <a:pt x="194" y="110"/>
                  <a:pt x="194" y="110"/>
                  <a:pt x="194" y="110"/>
                </a:cubicBezTo>
                <a:cubicBezTo>
                  <a:pt x="196" y="113"/>
                  <a:pt x="201" y="113"/>
                  <a:pt x="204" y="112"/>
                </a:cubicBezTo>
                <a:cubicBezTo>
                  <a:pt x="208" y="110"/>
                  <a:pt x="210" y="107"/>
                  <a:pt x="210" y="103"/>
                </a:cubicBezTo>
                <a:close/>
                <a:moveTo>
                  <a:pt x="290" y="110"/>
                </a:moveTo>
                <a:cubicBezTo>
                  <a:pt x="288" y="109"/>
                  <a:pt x="287" y="107"/>
                  <a:pt x="288" y="105"/>
                </a:cubicBezTo>
                <a:cubicBezTo>
                  <a:pt x="288" y="103"/>
                  <a:pt x="290" y="101"/>
                  <a:pt x="293" y="102"/>
                </a:cubicBezTo>
                <a:cubicBezTo>
                  <a:pt x="293" y="102"/>
                  <a:pt x="294" y="102"/>
                  <a:pt x="294" y="102"/>
                </a:cubicBezTo>
                <a:cubicBezTo>
                  <a:pt x="298" y="103"/>
                  <a:pt x="301" y="102"/>
                  <a:pt x="305" y="100"/>
                </a:cubicBezTo>
                <a:cubicBezTo>
                  <a:pt x="307" y="99"/>
                  <a:pt x="309" y="96"/>
                  <a:pt x="310" y="94"/>
                </a:cubicBezTo>
                <a:cubicBezTo>
                  <a:pt x="283" y="77"/>
                  <a:pt x="252" y="65"/>
                  <a:pt x="220" y="60"/>
                </a:cubicBezTo>
                <a:cubicBezTo>
                  <a:pt x="225" y="63"/>
                  <a:pt x="229" y="67"/>
                  <a:pt x="233" y="71"/>
                </a:cubicBezTo>
                <a:cubicBezTo>
                  <a:pt x="247" y="85"/>
                  <a:pt x="255" y="104"/>
                  <a:pt x="255" y="123"/>
                </a:cubicBezTo>
                <a:cubicBezTo>
                  <a:pt x="255" y="149"/>
                  <a:pt x="242" y="173"/>
                  <a:pt x="220" y="187"/>
                </a:cubicBezTo>
                <a:cubicBezTo>
                  <a:pt x="252" y="182"/>
                  <a:pt x="282" y="171"/>
                  <a:pt x="309" y="154"/>
                </a:cubicBezTo>
                <a:cubicBezTo>
                  <a:pt x="309" y="151"/>
                  <a:pt x="307" y="148"/>
                  <a:pt x="304" y="147"/>
                </a:cubicBezTo>
                <a:cubicBezTo>
                  <a:pt x="302" y="145"/>
                  <a:pt x="299" y="144"/>
                  <a:pt x="296" y="145"/>
                </a:cubicBezTo>
                <a:cubicBezTo>
                  <a:pt x="295" y="145"/>
                  <a:pt x="294" y="145"/>
                  <a:pt x="293" y="145"/>
                </a:cubicBezTo>
                <a:cubicBezTo>
                  <a:pt x="291" y="146"/>
                  <a:pt x="288" y="145"/>
                  <a:pt x="288" y="143"/>
                </a:cubicBezTo>
                <a:cubicBezTo>
                  <a:pt x="287" y="140"/>
                  <a:pt x="288" y="138"/>
                  <a:pt x="290" y="137"/>
                </a:cubicBezTo>
                <a:cubicBezTo>
                  <a:pt x="292" y="137"/>
                  <a:pt x="294" y="136"/>
                  <a:pt x="296" y="136"/>
                </a:cubicBezTo>
                <a:cubicBezTo>
                  <a:pt x="301" y="136"/>
                  <a:pt x="305" y="137"/>
                  <a:pt x="309" y="140"/>
                </a:cubicBezTo>
                <a:cubicBezTo>
                  <a:pt x="312" y="142"/>
                  <a:pt x="315" y="146"/>
                  <a:pt x="316" y="150"/>
                </a:cubicBezTo>
                <a:cubicBezTo>
                  <a:pt x="328" y="142"/>
                  <a:pt x="339" y="133"/>
                  <a:pt x="350" y="124"/>
                </a:cubicBezTo>
                <a:cubicBezTo>
                  <a:pt x="348" y="122"/>
                  <a:pt x="346" y="120"/>
                  <a:pt x="344" y="118"/>
                </a:cubicBezTo>
                <a:cubicBezTo>
                  <a:pt x="344" y="118"/>
                  <a:pt x="344" y="118"/>
                  <a:pt x="344" y="118"/>
                </a:cubicBezTo>
                <a:cubicBezTo>
                  <a:pt x="342" y="120"/>
                  <a:pt x="340" y="122"/>
                  <a:pt x="338" y="124"/>
                </a:cubicBezTo>
                <a:cubicBezTo>
                  <a:pt x="334" y="126"/>
                  <a:pt x="329" y="128"/>
                  <a:pt x="324" y="127"/>
                </a:cubicBezTo>
                <a:cubicBezTo>
                  <a:pt x="322" y="127"/>
                  <a:pt x="320" y="125"/>
                  <a:pt x="320" y="122"/>
                </a:cubicBezTo>
                <a:cubicBezTo>
                  <a:pt x="321" y="120"/>
                  <a:pt x="323" y="119"/>
                  <a:pt x="325" y="119"/>
                </a:cubicBezTo>
                <a:cubicBezTo>
                  <a:pt x="328" y="119"/>
                  <a:pt x="331" y="119"/>
                  <a:pt x="334" y="117"/>
                </a:cubicBezTo>
                <a:cubicBezTo>
                  <a:pt x="335" y="116"/>
                  <a:pt x="336" y="114"/>
                  <a:pt x="337" y="113"/>
                </a:cubicBezTo>
                <a:cubicBezTo>
                  <a:pt x="331" y="107"/>
                  <a:pt x="324" y="103"/>
                  <a:pt x="317" y="98"/>
                </a:cubicBezTo>
                <a:cubicBezTo>
                  <a:pt x="316" y="102"/>
                  <a:pt x="313" y="105"/>
                  <a:pt x="309" y="108"/>
                </a:cubicBezTo>
                <a:cubicBezTo>
                  <a:pt x="304" y="110"/>
                  <a:pt x="298" y="111"/>
                  <a:pt x="293" y="110"/>
                </a:cubicBezTo>
                <a:cubicBezTo>
                  <a:pt x="292" y="110"/>
                  <a:pt x="291" y="110"/>
                  <a:pt x="290" y="110"/>
                </a:cubicBezTo>
                <a:close/>
                <a:moveTo>
                  <a:pt x="317" y="88"/>
                </a:moveTo>
                <a:cubicBezTo>
                  <a:pt x="317" y="88"/>
                  <a:pt x="317" y="88"/>
                  <a:pt x="317" y="88"/>
                </a:cubicBezTo>
                <a:cubicBezTo>
                  <a:pt x="276" y="63"/>
                  <a:pt x="229" y="49"/>
                  <a:pt x="181" y="49"/>
                </a:cubicBezTo>
                <a:cubicBezTo>
                  <a:pt x="180" y="49"/>
                  <a:pt x="180" y="49"/>
                  <a:pt x="180" y="49"/>
                </a:cubicBezTo>
                <a:cubicBezTo>
                  <a:pt x="178" y="49"/>
                  <a:pt x="178" y="49"/>
                  <a:pt x="178" y="49"/>
                </a:cubicBezTo>
                <a:cubicBezTo>
                  <a:pt x="178" y="49"/>
                  <a:pt x="178" y="49"/>
                  <a:pt x="178" y="49"/>
                </a:cubicBezTo>
                <a:cubicBezTo>
                  <a:pt x="130" y="49"/>
                  <a:pt x="84" y="63"/>
                  <a:pt x="43" y="88"/>
                </a:cubicBezTo>
                <a:cubicBezTo>
                  <a:pt x="43" y="88"/>
                  <a:pt x="43" y="88"/>
                  <a:pt x="43" y="88"/>
                </a:cubicBezTo>
                <a:cubicBezTo>
                  <a:pt x="40" y="90"/>
                  <a:pt x="37" y="92"/>
                  <a:pt x="35" y="94"/>
                </a:cubicBezTo>
                <a:cubicBezTo>
                  <a:pt x="61" y="65"/>
                  <a:pt x="93" y="40"/>
                  <a:pt x="128" y="25"/>
                </a:cubicBezTo>
                <a:cubicBezTo>
                  <a:pt x="164" y="11"/>
                  <a:pt x="203" y="9"/>
                  <a:pt x="244" y="30"/>
                </a:cubicBezTo>
                <a:cubicBezTo>
                  <a:pt x="276" y="47"/>
                  <a:pt x="304" y="69"/>
                  <a:pt x="328" y="96"/>
                </a:cubicBezTo>
                <a:cubicBezTo>
                  <a:pt x="325" y="93"/>
                  <a:pt x="321" y="91"/>
                  <a:pt x="318" y="88"/>
                </a:cubicBezTo>
                <a:cubicBezTo>
                  <a:pt x="318" y="88"/>
                  <a:pt x="318" y="88"/>
                  <a:pt x="318" y="88"/>
                </a:cubicBezTo>
                <a:cubicBezTo>
                  <a:pt x="317" y="88"/>
                  <a:pt x="317" y="88"/>
                  <a:pt x="317" y="88"/>
                </a:cubicBezTo>
                <a:close/>
                <a:moveTo>
                  <a:pt x="70" y="137"/>
                </a:moveTo>
                <a:cubicBezTo>
                  <a:pt x="72" y="138"/>
                  <a:pt x="74" y="140"/>
                  <a:pt x="73" y="142"/>
                </a:cubicBezTo>
                <a:cubicBezTo>
                  <a:pt x="72" y="145"/>
                  <a:pt x="70" y="146"/>
                  <a:pt x="68" y="145"/>
                </a:cubicBezTo>
                <a:cubicBezTo>
                  <a:pt x="67" y="145"/>
                  <a:pt x="66" y="145"/>
                  <a:pt x="64" y="145"/>
                </a:cubicBezTo>
                <a:cubicBezTo>
                  <a:pt x="62" y="145"/>
                  <a:pt x="59" y="145"/>
                  <a:pt x="57" y="147"/>
                </a:cubicBezTo>
                <a:cubicBezTo>
                  <a:pt x="54" y="149"/>
                  <a:pt x="52" y="152"/>
                  <a:pt x="51" y="155"/>
                </a:cubicBezTo>
                <a:cubicBezTo>
                  <a:pt x="79" y="171"/>
                  <a:pt x="109" y="182"/>
                  <a:pt x="140" y="187"/>
                </a:cubicBezTo>
                <a:cubicBezTo>
                  <a:pt x="135" y="184"/>
                  <a:pt x="131" y="181"/>
                  <a:pt x="127" y="177"/>
                </a:cubicBezTo>
                <a:cubicBezTo>
                  <a:pt x="112" y="163"/>
                  <a:pt x="104" y="143"/>
                  <a:pt x="104" y="124"/>
                </a:cubicBezTo>
                <a:cubicBezTo>
                  <a:pt x="104" y="104"/>
                  <a:pt x="112" y="85"/>
                  <a:pt x="126" y="71"/>
                </a:cubicBezTo>
                <a:cubicBezTo>
                  <a:pt x="130" y="67"/>
                  <a:pt x="135" y="63"/>
                  <a:pt x="139" y="61"/>
                </a:cubicBezTo>
                <a:cubicBezTo>
                  <a:pt x="108" y="66"/>
                  <a:pt x="77" y="77"/>
                  <a:pt x="50" y="94"/>
                </a:cubicBezTo>
                <a:cubicBezTo>
                  <a:pt x="51" y="96"/>
                  <a:pt x="53" y="99"/>
                  <a:pt x="56" y="100"/>
                </a:cubicBezTo>
                <a:cubicBezTo>
                  <a:pt x="59" y="102"/>
                  <a:pt x="63" y="103"/>
                  <a:pt x="67" y="102"/>
                </a:cubicBezTo>
                <a:cubicBezTo>
                  <a:pt x="67" y="102"/>
                  <a:pt x="67" y="102"/>
                  <a:pt x="67" y="102"/>
                </a:cubicBezTo>
                <a:cubicBezTo>
                  <a:pt x="67" y="102"/>
                  <a:pt x="67" y="102"/>
                  <a:pt x="68" y="102"/>
                </a:cubicBezTo>
                <a:cubicBezTo>
                  <a:pt x="69" y="102"/>
                  <a:pt x="70" y="102"/>
                  <a:pt x="71" y="102"/>
                </a:cubicBezTo>
                <a:cubicBezTo>
                  <a:pt x="72" y="103"/>
                  <a:pt x="73" y="104"/>
                  <a:pt x="73" y="105"/>
                </a:cubicBezTo>
                <a:cubicBezTo>
                  <a:pt x="73" y="106"/>
                  <a:pt x="73" y="107"/>
                  <a:pt x="73" y="108"/>
                </a:cubicBezTo>
                <a:cubicBezTo>
                  <a:pt x="72" y="109"/>
                  <a:pt x="71" y="110"/>
                  <a:pt x="70" y="110"/>
                </a:cubicBezTo>
                <a:cubicBezTo>
                  <a:pt x="70" y="110"/>
                  <a:pt x="69" y="110"/>
                  <a:pt x="68" y="110"/>
                </a:cubicBezTo>
                <a:cubicBezTo>
                  <a:pt x="68" y="110"/>
                  <a:pt x="68" y="110"/>
                  <a:pt x="68" y="110"/>
                </a:cubicBezTo>
                <a:cubicBezTo>
                  <a:pt x="62" y="111"/>
                  <a:pt x="57" y="110"/>
                  <a:pt x="52" y="108"/>
                </a:cubicBezTo>
                <a:cubicBezTo>
                  <a:pt x="48" y="105"/>
                  <a:pt x="45" y="102"/>
                  <a:pt x="43" y="98"/>
                </a:cubicBezTo>
                <a:cubicBezTo>
                  <a:pt x="36" y="102"/>
                  <a:pt x="30" y="107"/>
                  <a:pt x="23" y="112"/>
                </a:cubicBezTo>
                <a:cubicBezTo>
                  <a:pt x="24" y="114"/>
                  <a:pt x="25" y="116"/>
                  <a:pt x="27" y="117"/>
                </a:cubicBezTo>
                <a:cubicBezTo>
                  <a:pt x="30" y="119"/>
                  <a:pt x="33" y="119"/>
                  <a:pt x="36" y="119"/>
                </a:cubicBezTo>
                <a:cubicBezTo>
                  <a:pt x="38" y="119"/>
                  <a:pt x="40" y="120"/>
                  <a:pt x="40" y="122"/>
                </a:cubicBezTo>
                <a:cubicBezTo>
                  <a:pt x="40" y="125"/>
                  <a:pt x="39" y="127"/>
                  <a:pt x="36" y="127"/>
                </a:cubicBezTo>
                <a:cubicBezTo>
                  <a:pt x="32" y="128"/>
                  <a:pt x="26" y="126"/>
                  <a:pt x="22" y="124"/>
                </a:cubicBezTo>
                <a:cubicBezTo>
                  <a:pt x="20" y="122"/>
                  <a:pt x="18" y="120"/>
                  <a:pt x="17" y="118"/>
                </a:cubicBezTo>
                <a:cubicBezTo>
                  <a:pt x="15" y="120"/>
                  <a:pt x="12" y="122"/>
                  <a:pt x="10" y="124"/>
                </a:cubicBezTo>
                <a:cubicBezTo>
                  <a:pt x="10" y="124"/>
                  <a:pt x="10" y="124"/>
                  <a:pt x="10" y="124"/>
                </a:cubicBezTo>
                <a:cubicBezTo>
                  <a:pt x="21" y="134"/>
                  <a:pt x="32" y="143"/>
                  <a:pt x="44" y="151"/>
                </a:cubicBezTo>
                <a:cubicBezTo>
                  <a:pt x="46" y="147"/>
                  <a:pt x="48" y="143"/>
                  <a:pt x="52" y="140"/>
                </a:cubicBezTo>
                <a:cubicBezTo>
                  <a:pt x="56" y="138"/>
                  <a:pt x="60" y="136"/>
                  <a:pt x="65" y="136"/>
                </a:cubicBezTo>
                <a:cubicBezTo>
                  <a:pt x="67" y="136"/>
                  <a:pt x="69" y="137"/>
                  <a:pt x="70" y="137"/>
                </a:cubicBezTo>
                <a:close/>
                <a:moveTo>
                  <a:pt x="45" y="161"/>
                </a:moveTo>
                <a:cubicBezTo>
                  <a:pt x="45" y="161"/>
                  <a:pt x="45" y="161"/>
                  <a:pt x="45" y="161"/>
                </a:cubicBezTo>
                <a:cubicBezTo>
                  <a:pt x="85" y="185"/>
                  <a:pt x="132" y="199"/>
                  <a:pt x="179" y="199"/>
                </a:cubicBezTo>
                <a:cubicBezTo>
                  <a:pt x="180" y="199"/>
                  <a:pt x="180" y="199"/>
                  <a:pt x="180" y="199"/>
                </a:cubicBezTo>
                <a:cubicBezTo>
                  <a:pt x="180" y="199"/>
                  <a:pt x="181" y="199"/>
                  <a:pt x="182" y="199"/>
                </a:cubicBezTo>
                <a:cubicBezTo>
                  <a:pt x="234" y="198"/>
                  <a:pt x="285" y="182"/>
                  <a:pt x="328" y="151"/>
                </a:cubicBezTo>
                <a:cubicBezTo>
                  <a:pt x="304" y="178"/>
                  <a:pt x="276" y="200"/>
                  <a:pt x="244" y="217"/>
                </a:cubicBezTo>
                <a:cubicBezTo>
                  <a:pt x="244" y="217"/>
                  <a:pt x="244" y="217"/>
                  <a:pt x="244" y="217"/>
                </a:cubicBezTo>
                <a:cubicBezTo>
                  <a:pt x="196" y="242"/>
                  <a:pt x="151" y="236"/>
                  <a:pt x="111" y="215"/>
                </a:cubicBezTo>
                <a:cubicBezTo>
                  <a:pt x="84" y="200"/>
                  <a:pt x="59" y="179"/>
                  <a:pt x="37" y="156"/>
                </a:cubicBezTo>
                <a:cubicBezTo>
                  <a:pt x="39" y="157"/>
                  <a:pt x="42" y="159"/>
                  <a:pt x="45" y="161"/>
                </a:cubicBezTo>
                <a:cubicBezTo>
                  <a:pt x="45" y="161"/>
                  <a:pt x="45" y="161"/>
                  <a:pt x="45" y="161"/>
                </a:cubicBezTo>
                <a:close/>
                <a:moveTo>
                  <a:pt x="309" y="65"/>
                </a:moveTo>
                <a:cubicBezTo>
                  <a:pt x="328" y="82"/>
                  <a:pt x="345" y="100"/>
                  <a:pt x="359" y="121"/>
                </a:cubicBezTo>
                <a:cubicBezTo>
                  <a:pt x="360" y="123"/>
                  <a:pt x="360" y="124"/>
                  <a:pt x="359" y="126"/>
                </a:cubicBezTo>
                <a:cubicBezTo>
                  <a:pt x="330" y="167"/>
                  <a:pt x="292" y="201"/>
                  <a:pt x="248" y="224"/>
                </a:cubicBezTo>
                <a:cubicBezTo>
                  <a:pt x="247" y="225"/>
                  <a:pt x="247" y="225"/>
                  <a:pt x="247" y="225"/>
                </a:cubicBezTo>
                <a:cubicBezTo>
                  <a:pt x="197" y="251"/>
                  <a:pt x="150" y="244"/>
                  <a:pt x="107" y="222"/>
                </a:cubicBezTo>
                <a:cubicBezTo>
                  <a:pt x="66" y="200"/>
                  <a:pt x="29" y="163"/>
                  <a:pt x="1" y="127"/>
                </a:cubicBezTo>
                <a:cubicBezTo>
                  <a:pt x="0" y="125"/>
                  <a:pt x="0" y="123"/>
                  <a:pt x="1" y="121"/>
                </a:cubicBezTo>
                <a:cubicBezTo>
                  <a:pt x="32" y="80"/>
                  <a:pt x="75" y="38"/>
                  <a:pt x="125" y="18"/>
                </a:cubicBezTo>
                <a:cubicBezTo>
                  <a:pt x="163" y="2"/>
                  <a:pt x="205" y="0"/>
                  <a:pt x="247" y="22"/>
                </a:cubicBezTo>
                <a:cubicBezTo>
                  <a:pt x="270" y="34"/>
                  <a:pt x="290" y="48"/>
                  <a:pt x="309" y="65"/>
                </a:cubicBezTo>
                <a:close/>
                <a:moveTo>
                  <a:pt x="247" y="124"/>
                </a:moveTo>
                <a:cubicBezTo>
                  <a:pt x="247" y="141"/>
                  <a:pt x="240" y="158"/>
                  <a:pt x="227" y="171"/>
                </a:cubicBezTo>
                <a:cubicBezTo>
                  <a:pt x="215" y="183"/>
                  <a:pt x="198" y="190"/>
                  <a:pt x="180" y="190"/>
                </a:cubicBezTo>
                <a:cubicBezTo>
                  <a:pt x="162" y="190"/>
                  <a:pt x="145" y="183"/>
                  <a:pt x="132" y="171"/>
                </a:cubicBezTo>
                <a:cubicBezTo>
                  <a:pt x="120" y="158"/>
                  <a:pt x="113" y="141"/>
                  <a:pt x="113" y="124"/>
                </a:cubicBezTo>
                <a:cubicBezTo>
                  <a:pt x="113" y="106"/>
                  <a:pt x="120" y="89"/>
                  <a:pt x="132" y="77"/>
                </a:cubicBezTo>
                <a:cubicBezTo>
                  <a:pt x="145" y="64"/>
                  <a:pt x="162" y="57"/>
                  <a:pt x="180" y="57"/>
                </a:cubicBezTo>
                <a:cubicBezTo>
                  <a:pt x="198" y="57"/>
                  <a:pt x="215" y="64"/>
                  <a:pt x="227" y="77"/>
                </a:cubicBezTo>
                <a:cubicBezTo>
                  <a:pt x="240" y="89"/>
                  <a:pt x="247" y="106"/>
                  <a:pt x="247" y="124"/>
                </a:cubicBezTo>
                <a:close/>
                <a:moveTo>
                  <a:pt x="184" y="97"/>
                </a:moveTo>
                <a:cubicBezTo>
                  <a:pt x="181" y="103"/>
                  <a:pt x="183" y="111"/>
                  <a:pt x="188" y="116"/>
                </a:cubicBezTo>
                <a:cubicBezTo>
                  <a:pt x="188" y="116"/>
                  <a:pt x="188" y="116"/>
                  <a:pt x="188" y="116"/>
                </a:cubicBezTo>
                <a:cubicBezTo>
                  <a:pt x="193" y="121"/>
                  <a:pt x="200" y="122"/>
                  <a:pt x="207" y="120"/>
                </a:cubicBezTo>
                <a:cubicBezTo>
                  <a:pt x="208" y="129"/>
                  <a:pt x="205" y="138"/>
                  <a:pt x="198" y="144"/>
                </a:cubicBezTo>
                <a:cubicBezTo>
                  <a:pt x="192" y="150"/>
                  <a:pt x="182" y="152"/>
                  <a:pt x="174" y="150"/>
                </a:cubicBezTo>
                <a:cubicBezTo>
                  <a:pt x="165" y="148"/>
                  <a:pt x="158" y="142"/>
                  <a:pt x="154" y="133"/>
                </a:cubicBezTo>
                <a:cubicBezTo>
                  <a:pt x="151" y="125"/>
                  <a:pt x="152" y="115"/>
                  <a:pt x="158" y="108"/>
                </a:cubicBezTo>
                <a:cubicBezTo>
                  <a:pt x="161" y="103"/>
                  <a:pt x="166" y="99"/>
                  <a:pt x="172" y="97"/>
                </a:cubicBezTo>
                <a:cubicBezTo>
                  <a:pt x="176" y="96"/>
                  <a:pt x="180" y="96"/>
                  <a:pt x="184" y="97"/>
                </a:cubicBezTo>
                <a:close/>
                <a:moveTo>
                  <a:pt x="214" y="115"/>
                </a:moveTo>
                <a:cubicBezTo>
                  <a:pt x="214" y="115"/>
                  <a:pt x="214" y="115"/>
                  <a:pt x="214" y="115"/>
                </a:cubicBezTo>
                <a:cubicBezTo>
                  <a:pt x="217" y="127"/>
                  <a:pt x="214" y="139"/>
                  <a:pt x="206" y="148"/>
                </a:cubicBezTo>
                <a:cubicBezTo>
                  <a:pt x="198" y="157"/>
                  <a:pt x="185" y="161"/>
                  <a:pt x="174" y="159"/>
                </a:cubicBezTo>
                <a:cubicBezTo>
                  <a:pt x="162" y="156"/>
                  <a:pt x="152" y="148"/>
                  <a:pt x="147" y="137"/>
                </a:cubicBezTo>
                <a:cubicBezTo>
                  <a:pt x="143" y="126"/>
                  <a:pt x="144" y="113"/>
                  <a:pt x="151" y="103"/>
                </a:cubicBezTo>
                <a:cubicBezTo>
                  <a:pt x="155" y="97"/>
                  <a:pt x="162" y="92"/>
                  <a:pt x="169" y="89"/>
                </a:cubicBezTo>
                <a:cubicBezTo>
                  <a:pt x="175" y="87"/>
                  <a:pt x="182" y="87"/>
                  <a:pt x="189" y="89"/>
                </a:cubicBezTo>
                <a:cubicBezTo>
                  <a:pt x="196" y="83"/>
                  <a:pt x="206" y="84"/>
                  <a:pt x="213" y="90"/>
                </a:cubicBezTo>
                <a:cubicBezTo>
                  <a:pt x="220" y="97"/>
                  <a:pt x="220" y="107"/>
                  <a:pt x="214" y="1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reeform 7">
            <a:extLst>
              <a:ext uri="{FF2B5EF4-FFF2-40B4-BE49-F238E27FC236}">
                <a16:creationId xmlns:a16="http://schemas.microsoft.com/office/drawing/2014/main" id="{A05923E5-B592-24DC-CFC9-11FAB1459306}"/>
              </a:ext>
            </a:extLst>
          </p:cNvPr>
          <p:cNvSpPr>
            <a:spLocks noEditPoints="1"/>
          </p:cNvSpPr>
          <p:nvPr/>
        </p:nvSpPr>
        <p:spPr bwMode="auto">
          <a:xfrm>
            <a:off x="6030891" y="2335123"/>
            <a:ext cx="927709" cy="645504"/>
          </a:xfrm>
          <a:custGeom>
            <a:avLst/>
            <a:gdLst>
              <a:gd name="T0" fmla="*/ 207 w 361"/>
              <a:gd name="T1" fmla="*/ 95 h 251"/>
              <a:gd name="T2" fmla="*/ 192 w 361"/>
              <a:gd name="T3" fmla="*/ 101 h 251"/>
              <a:gd name="T4" fmla="*/ 194 w 361"/>
              <a:gd name="T5" fmla="*/ 110 h 251"/>
              <a:gd name="T6" fmla="*/ 211 w 361"/>
              <a:gd name="T7" fmla="*/ 103 h 251"/>
              <a:gd name="T8" fmla="*/ 351 w 361"/>
              <a:gd name="T9" fmla="*/ 124 h 251"/>
              <a:gd name="T10" fmla="*/ 344 w 361"/>
              <a:gd name="T11" fmla="*/ 118 h 251"/>
              <a:gd name="T12" fmla="*/ 318 w 361"/>
              <a:gd name="T13" fmla="*/ 98 h 251"/>
              <a:gd name="T14" fmla="*/ 221 w 361"/>
              <a:gd name="T15" fmla="*/ 60 h 251"/>
              <a:gd name="T16" fmla="*/ 256 w 361"/>
              <a:gd name="T17" fmla="*/ 123 h 251"/>
              <a:gd name="T18" fmla="*/ 310 w 361"/>
              <a:gd name="T19" fmla="*/ 154 h 251"/>
              <a:gd name="T20" fmla="*/ 318 w 361"/>
              <a:gd name="T21" fmla="*/ 88 h 251"/>
              <a:gd name="T22" fmla="*/ 182 w 361"/>
              <a:gd name="T23" fmla="*/ 49 h 251"/>
              <a:gd name="T24" fmla="*/ 179 w 361"/>
              <a:gd name="T25" fmla="*/ 49 h 251"/>
              <a:gd name="T26" fmla="*/ 44 w 361"/>
              <a:gd name="T27" fmla="*/ 88 h 251"/>
              <a:gd name="T28" fmla="*/ 36 w 361"/>
              <a:gd name="T29" fmla="*/ 94 h 251"/>
              <a:gd name="T30" fmla="*/ 244 w 361"/>
              <a:gd name="T31" fmla="*/ 30 h 251"/>
              <a:gd name="T32" fmla="*/ 318 w 361"/>
              <a:gd name="T33" fmla="*/ 88 h 251"/>
              <a:gd name="T34" fmla="*/ 318 w 361"/>
              <a:gd name="T35" fmla="*/ 88 h 251"/>
              <a:gd name="T36" fmla="*/ 141 w 361"/>
              <a:gd name="T37" fmla="*/ 187 h 251"/>
              <a:gd name="T38" fmla="*/ 105 w 361"/>
              <a:gd name="T39" fmla="*/ 124 h 251"/>
              <a:gd name="T40" fmla="*/ 140 w 361"/>
              <a:gd name="T41" fmla="*/ 61 h 251"/>
              <a:gd name="T42" fmla="*/ 44 w 361"/>
              <a:gd name="T43" fmla="*/ 98 h 251"/>
              <a:gd name="T44" fmla="*/ 18 w 361"/>
              <a:gd name="T45" fmla="*/ 118 h 251"/>
              <a:gd name="T46" fmla="*/ 11 w 361"/>
              <a:gd name="T47" fmla="*/ 124 h 251"/>
              <a:gd name="T48" fmla="*/ 52 w 361"/>
              <a:gd name="T49" fmla="*/ 155 h 251"/>
              <a:gd name="T50" fmla="*/ 46 w 361"/>
              <a:gd name="T51" fmla="*/ 161 h 251"/>
              <a:gd name="T52" fmla="*/ 181 w 361"/>
              <a:gd name="T53" fmla="*/ 199 h 251"/>
              <a:gd name="T54" fmla="*/ 329 w 361"/>
              <a:gd name="T55" fmla="*/ 151 h 251"/>
              <a:gd name="T56" fmla="*/ 244 w 361"/>
              <a:gd name="T57" fmla="*/ 217 h 251"/>
              <a:gd name="T58" fmla="*/ 38 w 361"/>
              <a:gd name="T59" fmla="*/ 156 h 251"/>
              <a:gd name="T60" fmla="*/ 46 w 361"/>
              <a:gd name="T61" fmla="*/ 161 h 251"/>
              <a:gd name="T62" fmla="*/ 360 w 361"/>
              <a:gd name="T63" fmla="*/ 121 h 251"/>
              <a:gd name="T64" fmla="*/ 249 w 361"/>
              <a:gd name="T65" fmla="*/ 224 h 251"/>
              <a:gd name="T66" fmla="*/ 108 w 361"/>
              <a:gd name="T67" fmla="*/ 222 h 251"/>
              <a:gd name="T68" fmla="*/ 2 w 361"/>
              <a:gd name="T69" fmla="*/ 121 h 251"/>
              <a:gd name="T70" fmla="*/ 248 w 361"/>
              <a:gd name="T71" fmla="*/ 22 h 251"/>
              <a:gd name="T72" fmla="*/ 248 w 361"/>
              <a:gd name="T73" fmla="*/ 124 h 251"/>
              <a:gd name="T74" fmla="*/ 181 w 361"/>
              <a:gd name="T75" fmla="*/ 190 h 251"/>
              <a:gd name="T76" fmla="*/ 114 w 361"/>
              <a:gd name="T77" fmla="*/ 124 h 251"/>
              <a:gd name="T78" fmla="*/ 181 w 361"/>
              <a:gd name="T79" fmla="*/ 57 h 251"/>
              <a:gd name="T80" fmla="*/ 248 w 361"/>
              <a:gd name="T81" fmla="*/ 124 h 251"/>
              <a:gd name="T82" fmla="*/ 188 w 361"/>
              <a:gd name="T83" fmla="*/ 116 h 251"/>
              <a:gd name="T84" fmla="*/ 208 w 361"/>
              <a:gd name="T85" fmla="*/ 120 h 251"/>
              <a:gd name="T86" fmla="*/ 174 w 361"/>
              <a:gd name="T87" fmla="*/ 150 h 251"/>
              <a:gd name="T88" fmla="*/ 159 w 361"/>
              <a:gd name="T89" fmla="*/ 108 h 251"/>
              <a:gd name="T90" fmla="*/ 184 w 361"/>
              <a:gd name="T91" fmla="*/ 97 h 251"/>
              <a:gd name="T92" fmla="*/ 215 w 361"/>
              <a:gd name="T93" fmla="*/ 115 h 251"/>
              <a:gd name="T94" fmla="*/ 174 w 361"/>
              <a:gd name="T95" fmla="*/ 159 h 251"/>
              <a:gd name="T96" fmla="*/ 152 w 361"/>
              <a:gd name="T97" fmla="*/ 103 h 251"/>
              <a:gd name="T98" fmla="*/ 190 w 361"/>
              <a:gd name="T99" fmla="*/ 89 h 251"/>
              <a:gd name="T100" fmla="*/ 215 w 361"/>
              <a:gd name="T101" fmla="*/ 1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1" h="251">
                <a:moveTo>
                  <a:pt x="211" y="103"/>
                </a:moveTo>
                <a:cubicBezTo>
                  <a:pt x="211" y="100"/>
                  <a:pt x="209" y="97"/>
                  <a:pt x="207" y="95"/>
                </a:cubicBezTo>
                <a:cubicBezTo>
                  <a:pt x="204" y="93"/>
                  <a:pt x="200" y="93"/>
                  <a:pt x="197" y="94"/>
                </a:cubicBezTo>
                <a:cubicBezTo>
                  <a:pt x="194" y="95"/>
                  <a:pt x="192" y="98"/>
                  <a:pt x="192" y="101"/>
                </a:cubicBezTo>
                <a:cubicBezTo>
                  <a:pt x="191" y="104"/>
                  <a:pt x="192" y="108"/>
                  <a:pt x="194" y="110"/>
                </a:cubicBezTo>
                <a:cubicBezTo>
                  <a:pt x="194" y="110"/>
                  <a:pt x="194" y="110"/>
                  <a:pt x="194" y="110"/>
                </a:cubicBezTo>
                <a:cubicBezTo>
                  <a:pt x="197" y="113"/>
                  <a:pt x="201" y="113"/>
                  <a:pt x="205" y="112"/>
                </a:cubicBezTo>
                <a:cubicBezTo>
                  <a:pt x="209" y="110"/>
                  <a:pt x="211" y="107"/>
                  <a:pt x="211" y="103"/>
                </a:cubicBezTo>
                <a:close/>
                <a:moveTo>
                  <a:pt x="317" y="150"/>
                </a:moveTo>
                <a:cubicBezTo>
                  <a:pt x="329" y="142"/>
                  <a:pt x="340" y="133"/>
                  <a:pt x="351" y="124"/>
                </a:cubicBezTo>
                <a:cubicBezTo>
                  <a:pt x="349" y="122"/>
                  <a:pt x="347" y="120"/>
                  <a:pt x="344" y="118"/>
                </a:cubicBezTo>
                <a:cubicBezTo>
                  <a:pt x="344" y="118"/>
                  <a:pt x="344" y="118"/>
                  <a:pt x="344" y="118"/>
                </a:cubicBezTo>
                <a:cubicBezTo>
                  <a:pt x="338" y="113"/>
                  <a:pt x="338" y="113"/>
                  <a:pt x="338" y="113"/>
                </a:cubicBezTo>
                <a:cubicBezTo>
                  <a:pt x="332" y="107"/>
                  <a:pt x="325" y="103"/>
                  <a:pt x="318" y="98"/>
                </a:cubicBezTo>
                <a:cubicBezTo>
                  <a:pt x="311" y="94"/>
                  <a:pt x="311" y="94"/>
                  <a:pt x="311" y="94"/>
                </a:cubicBezTo>
                <a:cubicBezTo>
                  <a:pt x="284" y="77"/>
                  <a:pt x="253" y="65"/>
                  <a:pt x="221" y="60"/>
                </a:cubicBezTo>
                <a:cubicBezTo>
                  <a:pt x="226" y="63"/>
                  <a:pt x="230" y="67"/>
                  <a:pt x="234" y="71"/>
                </a:cubicBezTo>
                <a:cubicBezTo>
                  <a:pt x="248" y="85"/>
                  <a:pt x="256" y="104"/>
                  <a:pt x="256" y="123"/>
                </a:cubicBezTo>
                <a:cubicBezTo>
                  <a:pt x="256" y="149"/>
                  <a:pt x="243" y="173"/>
                  <a:pt x="221" y="187"/>
                </a:cubicBezTo>
                <a:cubicBezTo>
                  <a:pt x="253" y="182"/>
                  <a:pt x="283" y="171"/>
                  <a:pt x="310" y="154"/>
                </a:cubicBezTo>
                <a:lnTo>
                  <a:pt x="317" y="150"/>
                </a:lnTo>
                <a:close/>
                <a:moveTo>
                  <a:pt x="318" y="88"/>
                </a:moveTo>
                <a:cubicBezTo>
                  <a:pt x="318" y="88"/>
                  <a:pt x="318" y="88"/>
                  <a:pt x="318" y="88"/>
                </a:cubicBezTo>
                <a:cubicBezTo>
                  <a:pt x="277" y="63"/>
                  <a:pt x="230" y="49"/>
                  <a:pt x="182" y="49"/>
                </a:cubicBezTo>
                <a:cubicBezTo>
                  <a:pt x="181" y="49"/>
                  <a:pt x="181" y="49"/>
                  <a:pt x="181" y="49"/>
                </a:cubicBezTo>
                <a:cubicBezTo>
                  <a:pt x="179" y="49"/>
                  <a:pt x="179" y="49"/>
                  <a:pt x="179" y="49"/>
                </a:cubicBezTo>
                <a:cubicBezTo>
                  <a:pt x="179" y="49"/>
                  <a:pt x="179" y="49"/>
                  <a:pt x="179" y="49"/>
                </a:cubicBezTo>
                <a:cubicBezTo>
                  <a:pt x="131" y="49"/>
                  <a:pt x="85" y="63"/>
                  <a:pt x="44" y="88"/>
                </a:cubicBezTo>
                <a:cubicBezTo>
                  <a:pt x="44" y="88"/>
                  <a:pt x="44" y="88"/>
                  <a:pt x="44" y="88"/>
                </a:cubicBezTo>
                <a:cubicBezTo>
                  <a:pt x="41" y="90"/>
                  <a:pt x="38" y="92"/>
                  <a:pt x="36" y="94"/>
                </a:cubicBezTo>
                <a:cubicBezTo>
                  <a:pt x="62" y="65"/>
                  <a:pt x="94" y="40"/>
                  <a:pt x="129" y="25"/>
                </a:cubicBezTo>
                <a:cubicBezTo>
                  <a:pt x="165" y="11"/>
                  <a:pt x="204" y="9"/>
                  <a:pt x="244" y="30"/>
                </a:cubicBezTo>
                <a:cubicBezTo>
                  <a:pt x="276" y="47"/>
                  <a:pt x="305" y="69"/>
                  <a:pt x="329" y="96"/>
                </a:cubicBezTo>
                <a:cubicBezTo>
                  <a:pt x="326" y="93"/>
                  <a:pt x="322" y="91"/>
                  <a:pt x="318" y="88"/>
                </a:cubicBezTo>
                <a:cubicBezTo>
                  <a:pt x="318" y="88"/>
                  <a:pt x="318" y="88"/>
                  <a:pt x="318" y="88"/>
                </a:cubicBezTo>
                <a:cubicBezTo>
                  <a:pt x="318" y="88"/>
                  <a:pt x="318" y="88"/>
                  <a:pt x="318" y="88"/>
                </a:cubicBezTo>
                <a:close/>
                <a:moveTo>
                  <a:pt x="52" y="155"/>
                </a:moveTo>
                <a:cubicBezTo>
                  <a:pt x="80" y="171"/>
                  <a:pt x="110" y="182"/>
                  <a:pt x="141" y="187"/>
                </a:cubicBezTo>
                <a:cubicBezTo>
                  <a:pt x="136" y="184"/>
                  <a:pt x="132" y="181"/>
                  <a:pt x="127" y="177"/>
                </a:cubicBezTo>
                <a:cubicBezTo>
                  <a:pt x="113" y="163"/>
                  <a:pt x="105" y="143"/>
                  <a:pt x="105" y="124"/>
                </a:cubicBezTo>
                <a:cubicBezTo>
                  <a:pt x="105" y="104"/>
                  <a:pt x="113" y="85"/>
                  <a:pt x="127" y="71"/>
                </a:cubicBezTo>
                <a:cubicBezTo>
                  <a:pt x="131" y="67"/>
                  <a:pt x="136" y="63"/>
                  <a:pt x="140" y="61"/>
                </a:cubicBezTo>
                <a:cubicBezTo>
                  <a:pt x="109" y="66"/>
                  <a:pt x="78" y="77"/>
                  <a:pt x="51" y="94"/>
                </a:cubicBezTo>
                <a:cubicBezTo>
                  <a:pt x="44" y="98"/>
                  <a:pt x="44" y="98"/>
                  <a:pt x="44" y="98"/>
                </a:cubicBezTo>
                <a:cubicBezTo>
                  <a:pt x="37" y="102"/>
                  <a:pt x="31" y="107"/>
                  <a:pt x="24" y="112"/>
                </a:cubicBezTo>
                <a:cubicBezTo>
                  <a:pt x="18" y="118"/>
                  <a:pt x="18" y="118"/>
                  <a:pt x="18" y="118"/>
                </a:cubicBezTo>
                <a:cubicBezTo>
                  <a:pt x="15" y="120"/>
                  <a:pt x="13" y="122"/>
                  <a:pt x="11" y="124"/>
                </a:cubicBezTo>
                <a:cubicBezTo>
                  <a:pt x="11" y="124"/>
                  <a:pt x="11" y="124"/>
                  <a:pt x="11" y="124"/>
                </a:cubicBezTo>
                <a:cubicBezTo>
                  <a:pt x="21" y="134"/>
                  <a:pt x="33" y="143"/>
                  <a:pt x="45" y="151"/>
                </a:cubicBezTo>
                <a:lnTo>
                  <a:pt x="52" y="155"/>
                </a:lnTo>
                <a:close/>
                <a:moveTo>
                  <a:pt x="46" y="161"/>
                </a:moveTo>
                <a:cubicBezTo>
                  <a:pt x="46" y="161"/>
                  <a:pt x="46" y="161"/>
                  <a:pt x="46" y="161"/>
                </a:cubicBezTo>
                <a:cubicBezTo>
                  <a:pt x="86" y="185"/>
                  <a:pt x="132" y="199"/>
                  <a:pt x="180" y="199"/>
                </a:cubicBezTo>
                <a:cubicBezTo>
                  <a:pt x="181" y="199"/>
                  <a:pt x="181" y="199"/>
                  <a:pt x="181" y="199"/>
                </a:cubicBezTo>
                <a:cubicBezTo>
                  <a:pt x="181" y="199"/>
                  <a:pt x="182" y="199"/>
                  <a:pt x="182" y="199"/>
                </a:cubicBezTo>
                <a:cubicBezTo>
                  <a:pt x="235" y="198"/>
                  <a:pt x="286" y="182"/>
                  <a:pt x="329" y="151"/>
                </a:cubicBezTo>
                <a:cubicBezTo>
                  <a:pt x="305" y="178"/>
                  <a:pt x="277" y="200"/>
                  <a:pt x="245" y="217"/>
                </a:cubicBezTo>
                <a:cubicBezTo>
                  <a:pt x="244" y="217"/>
                  <a:pt x="244" y="217"/>
                  <a:pt x="244" y="217"/>
                </a:cubicBezTo>
                <a:cubicBezTo>
                  <a:pt x="197" y="242"/>
                  <a:pt x="152" y="236"/>
                  <a:pt x="112" y="215"/>
                </a:cubicBezTo>
                <a:cubicBezTo>
                  <a:pt x="85" y="200"/>
                  <a:pt x="60" y="179"/>
                  <a:pt x="38" y="156"/>
                </a:cubicBezTo>
                <a:cubicBezTo>
                  <a:pt x="40" y="157"/>
                  <a:pt x="43" y="159"/>
                  <a:pt x="46" y="161"/>
                </a:cubicBezTo>
                <a:cubicBezTo>
                  <a:pt x="46" y="161"/>
                  <a:pt x="46" y="161"/>
                  <a:pt x="46" y="161"/>
                </a:cubicBezTo>
                <a:close/>
                <a:moveTo>
                  <a:pt x="310" y="65"/>
                </a:moveTo>
                <a:cubicBezTo>
                  <a:pt x="329" y="82"/>
                  <a:pt x="346" y="100"/>
                  <a:pt x="360" y="121"/>
                </a:cubicBezTo>
                <a:cubicBezTo>
                  <a:pt x="361" y="123"/>
                  <a:pt x="361" y="124"/>
                  <a:pt x="360" y="126"/>
                </a:cubicBezTo>
                <a:cubicBezTo>
                  <a:pt x="331" y="167"/>
                  <a:pt x="293" y="201"/>
                  <a:pt x="249" y="224"/>
                </a:cubicBezTo>
                <a:cubicBezTo>
                  <a:pt x="248" y="225"/>
                  <a:pt x="248" y="225"/>
                  <a:pt x="248" y="225"/>
                </a:cubicBezTo>
                <a:cubicBezTo>
                  <a:pt x="198" y="251"/>
                  <a:pt x="150" y="244"/>
                  <a:pt x="108" y="222"/>
                </a:cubicBezTo>
                <a:cubicBezTo>
                  <a:pt x="67" y="200"/>
                  <a:pt x="30" y="163"/>
                  <a:pt x="2" y="127"/>
                </a:cubicBezTo>
                <a:cubicBezTo>
                  <a:pt x="0" y="125"/>
                  <a:pt x="0" y="123"/>
                  <a:pt x="2" y="121"/>
                </a:cubicBezTo>
                <a:cubicBezTo>
                  <a:pt x="33" y="80"/>
                  <a:pt x="76" y="38"/>
                  <a:pt x="126" y="18"/>
                </a:cubicBezTo>
                <a:cubicBezTo>
                  <a:pt x="164" y="2"/>
                  <a:pt x="206" y="0"/>
                  <a:pt x="248" y="22"/>
                </a:cubicBezTo>
                <a:cubicBezTo>
                  <a:pt x="270" y="34"/>
                  <a:pt x="291" y="48"/>
                  <a:pt x="310" y="65"/>
                </a:cubicBezTo>
                <a:close/>
                <a:moveTo>
                  <a:pt x="248" y="124"/>
                </a:moveTo>
                <a:cubicBezTo>
                  <a:pt x="248" y="141"/>
                  <a:pt x="241" y="158"/>
                  <a:pt x="228" y="171"/>
                </a:cubicBezTo>
                <a:cubicBezTo>
                  <a:pt x="216" y="183"/>
                  <a:pt x="199" y="190"/>
                  <a:pt x="181" y="190"/>
                </a:cubicBezTo>
                <a:cubicBezTo>
                  <a:pt x="163" y="190"/>
                  <a:pt x="146" y="183"/>
                  <a:pt x="133" y="171"/>
                </a:cubicBezTo>
                <a:cubicBezTo>
                  <a:pt x="121" y="158"/>
                  <a:pt x="114" y="141"/>
                  <a:pt x="114" y="124"/>
                </a:cubicBezTo>
                <a:cubicBezTo>
                  <a:pt x="114" y="106"/>
                  <a:pt x="121" y="89"/>
                  <a:pt x="133" y="77"/>
                </a:cubicBezTo>
                <a:cubicBezTo>
                  <a:pt x="146" y="64"/>
                  <a:pt x="163" y="57"/>
                  <a:pt x="181" y="57"/>
                </a:cubicBezTo>
                <a:cubicBezTo>
                  <a:pt x="199" y="57"/>
                  <a:pt x="216" y="64"/>
                  <a:pt x="228" y="77"/>
                </a:cubicBezTo>
                <a:cubicBezTo>
                  <a:pt x="241" y="89"/>
                  <a:pt x="248" y="106"/>
                  <a:pt x="248" y="124"/>
                </a:cubicBezTo>
                <a:close/>
                <a:moveTo>
                  <a:pt x="184" y="97"/>
                </a:moveTo>
                <a:cubicBezTo>
                  <a:pt x="182" y="103"/>
                  <a:pt x="183" y="111"/>
                  <a:pt x="188" y="116"/>
                </a:cubicBezTo>
                <a:cubicBezTo>
                  <a:pt x="189" y="116"/>
                  <a:pt x="189" y="116"/>
                  <a:pt x="189" y="116"/>
                </a:cubicBezTo>
                <a:cubicBezTo>
                  <a:pt x="194" y="121"/>
                  <a:pt x="201" y="122"/>
                  <a:pt x="208" y="120"/>
                </a:cubicBezTo>
                <a:cubicBezTo>
                  <a:pt x="209" y="129"/>
                  <a:pt x="206" y="138"/>
                  <a:pt x="199" y="144"/>
                </a:cubicBezTo>
                <a:cubicBezTo>
                  <a:pt x="192" y="150"/>
                  <a:pt x="183" y="152"/>
                  <a:pt x="174" y="150"/>
                </a:cubicBezTo>
                <a:cubicBezTo>
                  <a:pt x="166" y="148"/>
                  <a:pt x="159" y="142"/>
                  <a:pt x="155" y="133"/>
                </a:cubicBezTo>
                <a:cubicBezTo>
                  <a:pt x="152" y="125"/>
                  <a:pt x="153" y="115"/>
                  <a:pt x="159" y="108"/>
                </a:cubicBezTo>
                <a:cubicBezTo>
                  <a:pt x="162" y="103"/>
                  <a:pt x="167" y="99"/>
                  <a:pt x="173" y="97"/>
                </a:cubicBezTo>
                <a:cubicBezTo>
                  <a:pt x="176" y="96"/>
                  <a:pt x="180" y="96"/>
                  <a:pt x="184" y="97"/>
                </a:cubicBezTo>
                <a:close/>
                <a:moveTo>
                  <a:pt x="215" y="115"/>
                </a:moveTo>
                <a:cubicBezTo>
                  <a:pt x="215" y="115"/>
                  <a:pt x="215" y="115"/>
                  <a:pt x="215" y="115"/>
                </a:cubicBezTo>
                <a:cubicBezTo>
                  <a:pt x="218" y="127"/>
                  <a:pt x="215" y="139"/>
                  <a:pt x="207" y="148"/>
                </a:cubicBezTo>
                <a:cubicBezTo>
                  <a:pt x="198" y="157"/>
                  <a:pt x="186" y="161"/>
                  <a:pt x="174" y="159"/>
                </a:cubicBezTo>
                <a:cubicBezTo>
                  <a:pt x="163" y="156"/>
                  <a:pt x="153" y="148"/>
                  <a:pt x="148" y="137"/>
                </a:cubicBezTo>
                <a:cubicBezTo>
                  <a:pt x="143" y="126"/>
                  <a:pt x="145" y="113"/>
                  <a:pt x="152" y="103"/>
                </a:cubicBezTo>
                <a:cubicBezTo>
                  <a:pt x="156" y="97"/>
                  <a:pt x="163" y="92"/>
                  <a:pt x="170" y="89"/>
                </a:cubicBezTo>
                <a:cubicBezTo>
                  <a:pt x="176" y="87"/>
                  <a:pt x="183" y="87"/>
                  <a:pt x="190" y="89"/>
                </a:cubicBezTo>
                <a:cubicBezTo>
                  <a:pt x="197" y="83"/>
                  <a:pt x="207" y="84"/>
                  <a:pt x="214" y="90"/>
                </a:cubicBezTo>
                <a:cubicBezTo>
                  <a:pt x="220" y="97"/>
                  <a:pt x="221" y="107"/>
                  <a:pt x="215" y="1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reeform 8">
            <a:extLst>
              <a:ext uri="{FF2B5EF4-FFF2-40B4-BE49-F238E27FC236}">
                <a16:creationId xmlns:a16="http://schemas.microsoft.com/office/drawing/2014/main" id="{AB1BFC19-D10A-8F4B-DFE3-C220038B3CC2}"/>
              </a:ext>
            </a:extLst>
          </p:cNvPr>
          <p:cNvSpPr>
            <a:spLocks noEditPoints="1"/>
          </p:cNvSpPr>
          <p:nvPr/>
        </p:nvSpPr>
        <p:spPr bwMode="auto">
          <a:xfrm>
            <a:off x="704605" y="3280780"/>
            <a:ext cx="732003" cy="872565"/>
          </a:xfrm>
          <a:custGeom>
            <a:avLst/>
            <a:gdLst>
              <a:gd name="T0" fmla="*/ 252 w 285"/>
              <a:gd name="T1" fmla="*/ 218 h 339"/>
              <a:gd name="T2" fmla="*/ 212 w 285"/>
              <a:gd name="T3" fmla="*/ 205 h 339"/>
              <a:gd name="T4" fmla="*/ 179 w 285"/>
              <a:gd name="T5" fmla="*/ 172 h 339"/>
              <a:gd name="T6" fmla="*/ 226 w 285"/>
              <a:gd name="T7" fmla="*/ 111 h 339"/>
              <a:gd name="T8" fmla="*/ 218 w 285"/>
              <a:gd name="T9" fmla="*/ 95 h 339"/>
              <a:gd name="T10" fmla="*/ 180 w 285"/>
              <a:gd name="T11" fmla="*/ 9 h 339"/>
              <a:gd name="T12" fmla="*/ 92 w 285"/>
              <a:gd name="T13" fmla="*/ 15 h 339"/>
              <a:gd name="T14" fmla="*/ 73 w 285"/>
              <a:gd name="T15" fmla="*/ 91 h 339"/>
              <a:gd name="T16" fmla="*/ 64 w 285"/>
              <a:gd name="T17" fmla="*/ 97 h 339"/>
              <a:gd name="T18" fmla="*/ 76 w 285"/>
              <a:gd name="T19" fmla="*/ 133 h 339"/>
              <a:gd name="T20" fmla="*/ 105 w 285"/>
              <a:gd name="T21" fmla="*/ 194 h 339"/>
              <a:gd name="T22" fmla="*/ 32 w 285"/>
              <a:gd name="T23" fmla="*/ 218 h 339"/>
              <a:gd name="T24" fmla="*/ 0 w 285"/>
              <a:gd name="T25" fmla="*/ 328 h 339"/>
              <a:gd name="T26" fmla="*/ 273 w 285"/>
              <a:gd name="T27" fmla="*/ 339 h 339"/>
              <a:gd name="T28" fmla="*/ 285 w 285"/>
              <a:gd name="T29" fmla="*/ 264 h 339"/>
              <a:gd name="T30" fmla="*/ 213 w 285"/>
              <a:gd name="T31" fmla="*/ 103 h 339"/>
              <a:gd name="T32" fmla="*/ 210 w 285"/>
              <a:gd name="T33" fmla="*/ 123 h 339"/>
              <a:gd name="T34" fmla="*/ 211 w 285"/>
              <a:gd name="T35" fmla="*/ 101 h 339"/>
              <a:gd name="T36" fmla="*/ 213 w 285"/>
              <a:gd name="T37" fmla="*/ 103 h 339"/>
              <a:gd name="T38" fmla="*/ 80 w 285"/>
              <a:gd name="T39" fmla="*/ 52 h 339"/>
              <a:gd name="T40" fmla="*/ 177 w 285"/>
              <a:gd name="T41" fmla="*/ 17 h 339"/>
              <a:gd name="T42" fmla="*/ 119 w 285"/>
              <a:gd name="T43" fmla="*/ 55 h 339"/>
              <a:gd name="T44" fmla="*/ 112 w 285"/>
              <a:gd name="T45" fmla="*/ 58 h 339"/>
              <a:gd name="T46" fmla="*/ 79 w 285"/>
              <a:gd name="T47" fmla="*/ 55 h 339"/>
              <a:gd name="T48" fmla="*/ 71 w 285"/>
              <a:gd name="T49" fmla="*/ 103 h 339"/>
              <a:gd name="T50" fmla="*/ 73 w 285"/>
              <a:gd name="T51" fmla="*/ 101 h 339"/>
              <a:gd name="T52" fmla="*/ 74 w 285"/>
              <a:gd name="T53" fmla="*/ 123 h 339"/>
              <a:gd name="T54" fmla="*/ 82 w 285"/>
              <a:gd name="T55" fmla="*/ 115 h 339"/>
              <a:gd name="T56" fmla="*/ 118 w 285"/>
              <a:gd name="T57" fmla="*/ 66 h 339"/>
              <a:gd name="T58" fmla="*/ 202 w 285"/>
              <a:gd name="T59" fmla="*/ 115 h 339"/>
              <a:gd name="T60" fmla="*/ 112 w 285"/>
              <a:gd name="T61" fmla="*/ 166 h 339"/>
              <a:gd name="T62" fmla="*/ 82 w 285"/>
              <a:gd name="T63" fmla="*/ 115 h 339"/>
              <a:gd name="T64" fmla="*/ 171 w 285"/>
              <a:gd name="T65" fmla="*/ 177 h 339"/>
              <a:gd name="T66" fmla="*/ 142 w 285"/>
              <a:gd name="T67" fmla="*/ 228 h 339"/>
              <a:gd name="T68" fmla="*/ 114 w 285"/>
              <a:gd name="T69" fmla="*/ 177 h 339"/>
              <a:gd name="T70" fmla="*/ 69 w 285"/>
              <a:gd name="T71" fmla="*/ 260 h 339"/>
              <a:gd name="T72" fmla="*/ 69 w 285"/>
              <a:gd name="T73" fmla="*/ 285 h 339"/>
              <a:gd name="T74" fmla="*/ 69 w 285"/>
              <a:gd name="T75" fmla="*/ 260 h 339"/>
              <a:gd name="T76" fmla="*/ 273 w 285"/>
              <a:gd name="T77" fmla="*/ 330 h 339"/>
              <a:gd name="T78" fmla="*/ 8 w 285"/>
              <a:gd name="T79" fmla="*/ 328 h 339"/>
              <a:gd name="T80" fmla="*/ 35 w 285"/>
              <a:gd name="T81" fmla="*/ 226 h 339"/>
              <a:gd name="T82" fmla="*/ 65 w 285"/>
              <a:gd name="T83" fmla="*/ 252 h 339"/>
              <a:gd name="T84" fmla="*/ 69 w 285"/>
              <a:gd name="T85" fmla="*/ 294 h 339"/>
              <a:gd name="T86" fmla="*/ 74 w 285"/>
              <a:gd name="T87" fmla="*/ 252 h 339"/>
              <a:gd name="T88" fmla="*/ 108 w 285"/>
              <a:gd name="T89" fmla="*/ 202 h 339"/>
              <a:gd name="T90" fmla="*/ 142 w 285"/>
              <a:gd name="T91" fmla="*/ 240 h 339"/>
              <a:gd name="T92" fmla="*/ 176 w 285"/>
              <a:gd name="T93" fmla="*/ 202 h 339"/>
              <a:gd name="T94" fmla="*/ 206 w 285"/>
              <a:gd name="T95" fmla="*/ 249 h 339"/>
              <a:gd name="T96" fmla="*/ 185 w 285"/>
              <a:gd name="T97" fmla="*/ 290 h 339"/>
              <a:gd name="T98" fmla="*/ 198 w 285"/>
              <a:gd name="T99" fmla="*/ 295 h 339"/>
              <a:gd name="T100" fmla="*/ 198 w 285"/>
              <a:gd name="T101" fmla="*/ 286 h 339"/>
              <a:gd name="T102" fmla="*/ 194 w 285"/>
              <a:gd name="T103" fmla="*/ 274 h 339"/>
              <a:gd name="T104" fmla="*/ 227 w 285"/>
              <a:gd name="T105" fmla="*/ 274 h 339"/>
              <a:gd name="T106" fmla="*/ 223 w 285"/>
              <a:gd name="T107" fmla="*/ 286 h 339"/>
              <a:gd name="T108" fmla="*/ 223 w 285"/>
              <a:gd name="T109" fmla="*/ 295 h 339"/>
              <a:gd name="T110" fmla="*/ 236 w 285"/>
              <a:gd name="T111" fmla="*/ 290 h 339"/>
              <a:gd name="T112" fmla="*/ 215 w 285"/>
              <a:gd name="T113" fmla="*/ 249 h 339"/>
              <a:gd name="T114" fmla="*/ 249 w 285"/>
              <a:gd name="T115" fmla="*/ 226 h 339"/>
              <a:gd name="T116" fmla="*/ 276 w 285"/>
              <a:gd name="T117" fmla="*/ 32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 h="339">
                <a:moveTo>
                  <a:pt x="252" y="218"/>
                </a:moveTo>
                <a:cubicBezTo>
                  <a:pt x="252" y="218"/>
                  <a:pt x="252" y="218"/>
                  <a:pt x="252" y="218"/>
                </a:cubicBezTo>
                <a:cubicBezTo>
                  <a:pt x="212" y="205"/>
                  <a:pt x="212" y="205"/>
                  <a:pt x="212" y="205"/>
                </a:cubicBezTo>
                <a:cubicBezTo>
                  <a:pt x="212" y="205"/>
                  <a:pt x="212" y="205"/>
                  <a:pt x="212" y="205"/>
                </a:cubicBezTo>
                <a:cubicBezTo>
                  <a:pt x="179" y="194"/>
                  <a:pt x="179" y="194"/>
                  <a:pt x="179" y="194"/>
                </a:cubicBezTo>
                <a:cubicBezTo>
                  <a:pt x="179" y="172"/>
                  <a:pt x="179" y="172"/>
                  <a:pt x="179" y="172"/>
                </a:cubicBezTo>
                <a:cubicBezTo>
                  <a:pt x="193" y="163"/>
                  <a:pt x="204" y="149"/>
                  <a:pt x="208" y="133"/>
                </a:cubicBezTo>
                <a:cubicBezTo>
                  <a:pt x="218" y="131"/>
                  <a:pt x="226" y="122"/>
                  <a:pt x="226" y="111"/>
                </a:cubicBezTo>
                <a:cubicBezTo>
                  <a:pt x="226" y="106"/>
                  <a:pt x="224" y="101"/>
                  <a:pt x="220" y="97"/>
                </a:cubicBezTo>
                <a:cubicBezTo>
                  <a:pt x="219" y="96"/>
                  <a:pt x="219" y="96"/>
                  <a:pt x="218" y="95"/>
                </a:cubicBezTo>
                <a:cubicBezTo>
                  <a:pt x="216" y="94"/>
                  <a:pt x="214" y="92"/>
                  <a:pt x="212" y="92"/>
                </a:cubicBezTo>
                <a:cubicBezTo>
                  <a:pt x="220" y="71"/>
                  <a:pt x="228" y="31"/>
                  <a:pt x="180" y="9"/>
                </a:cubicBezTo>
                <a:cubicBezTo>
                  <a:pt x="164" y="2"/>
                  <a:pt x="145" y="0"/>
                  <a:pt x="127" y="2"/>
                </a:cubicBezTo>
                <a:cubicBezTo>
                  <a:pt x="112" y="5"/>
                  <a:pt x="101" y="9"/>
                  <a:pt x="92" y="15"/>
                </a:cubicBezTo>
                <a:cubicBezTo>
                  <a:pt x="79" y="24"/>
                  <a:pt x="73" y="36"/>
                  <a:pt x="72" y="51"/>
                </a:cubicBezTo>
                <a:cubicBezTo>
                  <a:pt x="69" y="56"/>
                  <a:pt x="66" y="72"/>
                  <a:pt x="73" y="91"/>
                </a:cubicBezTo>
                <a:cubicBezTo>
                  <a:pt x="71" y="92"/>
                  <a:pt x="68" y="93"/>
                  <a:pt x="66" y="95"/>
                </a:cubicBezTo>
                <a:cubicBezTo>
                  <a:pt x="65" y="96"/>
                  <a:pt x="65" y="96"/>
                  <a:pt x="64" y="97"/>
                </a:cubicBezTo>
                <a:cubicBezTo>
                  <a:pt x="61" y="101"/>
                  <a:pt x="59" y="106"/>
                  <a:pt x="59" y="111"/>
                </a:cubicBezTo>
                <a:cubicBezTo>
                  <a:pt x="59" y="122"/>
                  <a:pt x="66" y="131"/>
                  <a:pt x="76" y="133"/>
                </a:cubicBezTo>
                <a:cubicBezTo>
                  <a:pt x="80" y="149"/>
                  <a:pt x="91" y="163"/>
                  <a:pt x="105" y="172"/>
                </a:cubicBezTo>
                <a:cubicBezTo>
                  <a:pt x="105" y="194"/>
                  <a:pt x="105" y="194"/>
                  <a:pt x="105" y="194"/>
                </a:cubicBezTo>
                <a:cubicBezTo>
                  <a:pt x="32" y="218"/>
                  <a:pt x="32" y="218"/>
                  <a:pt x="32" y="218"/>
                </a:cubicBezTo>
                <a:cubicBezTo>
                  <a:pt x="32" y="218"/>
                  <a:pt x="32" y="218"/>
                  <a:pt x="32" y="218"/>
                </a:cubicBezTo>
                <a:cubicBezTo>
                  <a:pt x="13" y="225"/>
                  <a:pt x="0" y="244"/>
                  <a:pt x="0" y="264"/>
                </a:cubicBezTo>
                <a:cubicBezTo>
                  <a:pt x="0" y="328"/>
                  <a:pt x="0" y="328"/>
                  <a:pt x="0" y="328"/>
                </a:cubicBezTo>
                <a:cubicBezTo>
                  <a:pt x="0" y="334"/>
                  <a:pt x="5" y="339"/>
                  <a:pt x="11" y="339"/>
                </a:cubicBezTo>
                <a:cubicBezTo>
                  <a:pt x="273" y="339"/>
                  <a:pt x="273" y="339"/>
                  <a:pt x="273" y="339"/>
                </a:cubicBezTo>
                <a:cubicBezTo>
                  <a:pt x="280" y="339"/>
                  <a:pt x="285" y="334"/>
                  <a:pt x="285" y="328"/>
                </a:cubicBezTo>
                <a:cubicBezTo>
                  <a:pt x="285" y="264"/>
                  <a:pt x="285" y="264"/>
                  <a:pt x="285" y="264"/>
                </a:cubicBezTo>
                <a:cubicBezTo>
                  <a:pt x="285" y="244"/>
                  <a:pt x="272" y="225"/>
                  <a:pt x="252" y="218"/>
                </a:cubicBezTo>
                <a:close/>
                <a:moveTo>
                  <a:pt x="213" y="103"/>
                </a:moveTo>
                <a:cubicBezTo>
                  <a:pt x="216" y="105"/>
                  <a:pt x="217" y="108"/>
                  <a:pt x="217" y="111"/>
                </a:cubicBezTo>
                <a:cubicBezTo>
                  <a:pt x="217" y="116"/>
                  <a:pt x="214" y="120"/>
                  <a:pt x="210" y="123"/>
                </a:cubicBezTo>
                <a:cubicBezTo>
                  <a:pt x="211" y="120"/>
                  <a:pt x="211" y="117"/>
                  <a:pt x="211" y="115"/>
                </a:cubicBezTo>
                <a:cubicBezTo>
                  <a:pt x="211" y="101"/>
                  <a:pt x="211" y="101"/>
                  <a:pt x="211" y="101"/>
                </a:cubicBezTo>
                <a:cubicBezTo>
                  <a:pt x="211" y="101"/>
                  <a:pt x="212" y="101"/>
                  <a:pt x="212" y="102"/>
                </a:cubicBezTo>
                <a:cubicBezTo>
                  <a:pt x="213" y="102"/>
                  <a:pt x="213" y="102"/>
                  <a:pt x="213" y="103"/>
                </a:cubicBezTo>
                <a:close/>
                <a:moveTo>
                  <a:pt x="79" y="55"/>
                </a:moveTo>
                <a:cubicBezTo>
                  <a:pt x="80" y="54"/>
                  <a:pt x="80" y="53"/>
                  <a:pt x="80" y="52"/>
                </a:cubicBezTo>
                <a:cubicBezTo>
                  <a:pt x="82" y="24"/>
                  <a:pt x="107" y="14"/>
                  <a:pt x="128" y="11"/>
                </a:cubicBezTo>
                <a:cubicBezTo>
                  <a:pt x="145" y="8"/>
                  <a:pt x="162" y="11"/>
                  <a:pt x="177" y="17"/>
                </a:cubicBezTo>
                <a:cubicBezTo>
                  <a:pt x="218" y="36"/>
                  <a:pt x="212" y="69"/>
                  <a:pt x="204" y="90"/>
                </a:cubicBezTo>
                <a:cubicBezTo>
                  <a:pt x="163" y="88"/>
                  <a:pt x="119" y="56"/>
                  <a:pt x="119" y="55"/>
                </a:cubicBezTo>
                <a:cubicBezTo>
                  <a:pt x="117" y="55"/>
                  <a:pt x="116" y="54"/>
                  <a:pt x="115" y="55"/>
                </a:cubicBezTo>
                <a:cubicBezTo>
                  <a:pt x="113" y="55"/>
                  <a:pt x="112" y="56"/>
                  <a:pt x="112" y="58"/>
                </a:cubicBezTo>
                <a:cubicBezTo>
                  <a:pt x="106" y="73"/>
                  <a:pt x="89" y="82"/>
                  <a:pt x="80" y="85"/>
                </a:cubicBezTo>
                <a:cubicBezTo>
                  <a:pt x="75" y="67"/>
                  <a:pt x="79" y="55"/>
                  <a:pt x="79" y="55"/>
                </a:cubicBezTo>
                <a:close/>
                <a:moveTo>
                  <a:pt x="67" y="111"/>
                </a:moveTo>
                <a:cubicBezTo>
                  <a:pt x="67" y="108"/>
                  <a:pt x="69" y="105"/>
                  <a:pt x="71" y="103"/>
                </a:cubicBezTo>
                <a:cubicBezTo>
                  <a:pt x="71" y="102"/>
                  <a:pt x="71" y="102"/>
                  <a:pt x="72" y="102"/>
                </a:cubicBezTo>
                <a:cubicBezTo>
                  <a:pt x="72" y="101"/>
                  <a:pt x="73" y="101"/>
                  <a:pt x="73" y="101"/>
                </a:cubicBezTo>
                <a:cubicBezTo>
                  <a:pt x="73" y="115"/>
                  <a:pt x="73" y="115"/>
                  <a:pt x="73" y="115"/>
                </a:cubicBezTo>
                <a:cubicBezTo>
                  <a:pt x="73" y="117"/>
                  <a:pt x="74" y="120"/>
                  <a:pt x="74" y="123"/>
                </a:cubicBezTo>
                <a:cubicBezTo>
                  <a:pt x="70" y="120"/>
                  <a:pt x="67" y="116"/>
                  <a:pt x="67" y="111"/>
                </a:cubicBezTo>
                <a:close/>
                <a:moveTo>
                  <a:pt x="82" y="115"/>
                </a:moveTo>
                <a:cubicBezTo>
                  <a:pt x="82" y="94"/>
                  <a:pt x="82" y="94"/>
                  <a:pt x="82" y="94"/>
                </a:cubicBezTo>
                <a:cubicBezTo>
                  <a:pt x="92" y="90"/>
                  <a:pt x="109" y="82"/>
                  <a:pt x="118" y="66"/>
                </a:cubicBezTo>
                <a:cubicBezTo>
                  <a:pt x="130" y="74"/>
                  <a:pt x="167" y="97"/>
                  <a:pt x="202" y="99"/>
                </a:cubicBezTo>
                <a:cubicBezTo>
                  <a:pt x="202" y="115"/>
                  <a:pt x="202" y="115"/>
                  <a:pt x="202" y="115"/>
                </a:cubicBezTo>
                <a:cubicBezTo>
                  <a:pt x="202" y="148"/>
                  <a:pt x="175" y="174"/>
                  <a:pt x="142" y="174"/>
                </a:cubicBezTo>
                <a:cubicBezTo>
                  <a:pt x="131" y="174"/>
                  <a:pt x="120" y="171"/>
                  <a:pt x="112" y="166"/>
                </a:cubicBezTo>
                <a:cubicBezTo>
                  <a:pt x="111" y="166"/>
                  <a:pt x="111" y="166"/>
                  <a:pt x="111" y="166"/>
                </a:cubicBezTo>
                <a:cubicBezTo>
                  <a:pt x="94" y="155"/>
                  <a:pt x="82" y="136"/>
                  <a:pt x="82" y="115"/>
                </a:cubicBezTo>
                <a:close/>
                <a:moveTo>
                  <a:pt x="142" y="183"/>
                </a:moveTo>
                <a:cubicBezTo>
                  <a:pt x="152" y="183"/>
                  <a:pt x="162" y="181"/>
                  <a:pt x="171" y="177"/>
                </a:cubicBezTo>
                <a:cubicBezTo>
                  <a:pt x="171" y="196"/>
                  <a:pt x="171" y="196"/>
                  <a:pt x="171" y="196"/>
                </a:cubicBezTo>
                <a:cubicBezTo>
                  <a:pt x="142" y="228"/>
                  <a:pt x="142" y="228"/>
                  <a:pt x="142" y="228"/>
                </a:cubicBezTo>
                <a:cubicBezTo>
                  <a:pt x="114" y="196"/>
                  <a:pt x="114" y="196"/>
                  <a:pt x="114" y="196"/>
                </a:cubicBezTo>
                <a:cubicBezTo>
                  <a:pt x="114" y="177"/>
                  <a:pt x="114" y="177"/>
                  <a:pt x="114" y="177"/>
                </a:cubicBezTo>
                <a:cubicBezTo>
                  <a:pt x="122" y="181"/>
                  <a:pt x="132" y="183"/>
                  <a:pt x="142" y="183"/>
                </a:cubicBezTo>
                <a:close/>
                <a:moveTo>
                  <a:pt x="69" y="260"/>
                </a:moveTo>
                <a:cubicBezTo>
                  <a:pt x="76" y="260"/>
                  <a:pt x="82" y="266"/>
                  <a:pt x="82" y="272"/>
                </a:cubicBezTo>
                <a:cubicBezTo>
                  <a:pt x="82" y="279"/>
                  <a:pt x="76" y="285"/>
                  <a:pt x="69" y="285"/>
                </a:cubicBezTo>
                <a:cubicBezTo>
                  <a:pt x="63" y="285"/>
                  <a:pt x="57" y="279"/>
                  <a:pt x="57" y="272"/>
                </a:cubicBezTo>
                <a:cubicBezTo>
                  <a:pt x="57" y="266"/>
                  <a:pt x="63" y="260"/>
                  <a:pt x="69" y="260"/>
                </a:cubicBezTo>
                <a:close/>
                <a:moveTo>
                  <a:pt x="276" y="328"/>
                </a:moveTo>
                <a:cubicBezTo>
                  <a:pt x="276" y="329"/>
                  <a:pt x="275" y="330"/>
                  <a:pt x="273" y="330"/>
                </a:cubicBezTo>
                <a:cubicBezTo>
                  <a:pt x="11" y="330"/>
                  <a:pt x="11" y="330"/>
                  <a:pt x="11" y="330"/>
                </a:cubicBezTo>
                <a:cubicBezTo>
                  <a:pt x="10" y="330"/>
                  <a:pt x="8" y="329"/>
                  <a:pt x="8" y="328"/>
                </a:cubicBezTo>
                <a:cubicBezTo>
                  <a:pt x="8" y="264"/>
                  <a:pt x="8" y="264"/>
                  <a:pt x="8" y="264"/>
                </a:cubicBezTo>
                <a:cubicBezTo>
                  <a:pt x="8" y="247"/>
                  <a:pt x="19" y="232"/>
                  <a:pt x="35" y="226"/>
                </a:cubicBezTo>
                <a:cubicBezTo>
                  <a:pt x="65" y="216"/>
                  <a:pt x="65" y="216"/>
                  <a:pt x="65" y="216"/>
                </a:cubicBezTo>
                <a:cubicBezTo>
                  <a:pt x="65" y="252"/>
                  <a:pt x="65" y="252"/>
                  <a:pt x="65" y="252"/>
                </a:cubicBezTo>
                <a:cubicBezTo>
                  <a:pt x="55" y="254"/>
                  <a:pt x="48" y="262"/>
                  <a:pt x="48" y="272"/>
                </a:cubicBezTo>
                <a:cubicBezTo>
                  <a:pt x="48" y="284"/>
                  <a:pt x="58" y="294"/>
                  <a:pt x="69" y="294"/>
                </a:cubicBezTo>
                <a:cubicBezTo>
                  <a:pt x="81" y="294"/>
                  <a:pt x="90" y="284"/>
                  <a:pt x="90" y="272"/>
                </a:cubicBezTo>
                <a:cubicBezTo>
                  <a:pt x="90" y="262"/>
                  <a:pt x="83" y="254"/>
                  <a:pt x="74" y="252"/>
                </a:cubicBezTo>
                <a:cubicBezTo>
                  <a:pt x="74" y="213"/>
                  <a:pt x="74" y="213"/>
                  <a:pt x="74" y="213"/>
                </a:cubicBezTo>
                <a:cubicBezTo>
                  <a:pt x="108" y="202"/>
                  <a:pt x="108" y="202"/>
                  <a:pt x="108" y="202"/>
                </a:cubicBezTo>
                <a:cubicBezTo>
                  <a:pt x="139" y="238"/>
                  <a:pt x="139" y="238"/>
                  <a:pt x="139" y="238"/>
                </a:cubicBezTo>
                <a:cubicBezTo>
                  <a:pt x="140" y="239"/>
                  <a:pt x="141" y="240"/>
                  <a:pt x="142" y="240"/>
                </a:cubicBezTo>
                <a:cubicBezTo>
                  <a:pt x="143" y="240"/>
                  <a:pt x="145" y="239"/>
                  <a:pt x="145" y="238"/>
                </a:cubicBezTo>
                <a:cubicBezTo>
                  <a:pt x="176" y="202"/>
                  <a:pt x="176" y="202"/>
                  <a:pt x="176" y="202"/>
                </a:cubicBezTo>
                <a:cubicBezTo>
                  <a:pt x="206" y="212"/>
                  <a:pt x="206" y="212"/>
                  <a:pt x="206" y="212"/>
                </a:cubicBezTo>
                <a:cubicBezTo>
                  <a:pt x="206" y="249"/>
                  <a:pt x="206" y="249"/>
                  <a:pt x="206" y="249"/>
                </a:cubicBezTo>
                <a:cubicBezTo>
                  <a:pt x="194" y="251"/>
                  <a:pt x="185" y="261"/>
                  <a:pt x="185" y="274"/>
                </a:cubicBezTo>
                <a:cubicBezTo>
                  <a:pt x="185" y="290"/>
                  <a:pt x="185" y="290"/>
                  <a:pt x="185" y="290"/>
                </a:cubicBezTo>
                <a:cubicBezTo>
                  <a:pt x="185" y="293"/>
                  <a:pt x="187" y="295"/>
                  <a:pt x="190" y="295"/>
                </a:cubicBezTo>
                <a:cubicBezTo>
                  <a:pt x="198" y="295"/>
                  <a:pt x="198" y="295"/>
                  <a:pt x="198" y="295"/>
                </a:cubicBezTo>
                <a:cubicBezTo>
                  <a:pt x="201" y="295"/>
                  <a:pt x="203" y="293"/>
                  <a:pt x="203" y="290"/>
                </a:cubicBezTo>
                <a:cubicBezTo>
                  <a:pt x="203" y="288"/>
                  <a:pt x="201" y="286"/>
                  <a:pt x="198" y="286"/>
                </a:cubicBezTo>
                <a:cubicBezTo>
                  <a:pt x="194" y="286"/>
                  <a:pt x="194" y="286"/>
                  <a:pt x="194" y="286"/>
                </a:cubicBezTo>
                <a:cubicBezTo>
                  <a:pt x="194" y="274"/>
                  <a:pt x="194" y="274"/>
                  <a:pt x="194" y="274"/>
                </a:cubicBezTo>
                <a:cubicBezTo>
                  <a:pt x="194" y="265"/>
                  <a:pt x="202" y="257"/>
                  <a:pt x="211" y="257"/>
                </a:cubicBezTo>
                <a:cubicBezTo>
                  <a:pt x="220" y="257"/>
                  <a:pt x="227" y="265"/>
                  <a:pt x="227" y="274"/>
                </a:cubicBezTo>
                <a:cubicBezTo>
                  <a:pt x="227" y="286"/>
                  <a:pt x="227" y="286"/>
                  <a:pt x="227" y="286"/>
                </a:cubicBezTo>
                <a:cubicBezTo>
                  <a:pt x="223" y="286"/>
                  <a:pt x="223" y="286"/>
                  <a:pt x="223" y="286"/>
                </a:cubicBezTo>
                <a:cubicBezTo>
                  <a:pt x="221" y="286"/>
                  <a:pt x="219" y="288"/>
                  <a:pt x="219" y="290"/>
                </a:cubicBezTo>
                <a:cubicBezTo>
                  <a:pt x="219" y="293"/>
                  <a:pt x="221" y="295"/>
                  <a:pt x="223" y="295"/>
                </a:cubicBezTo>
                <a:cubicBezTo>
                  <a:pt x="232" y="295"/>
                  <a:pt x="232" y="295"/>
                  <a:pt x="232" y="295"/>
                </a:cubicBezTo>
                <a:cubicBezTo>
                  <a:pt x="234" y="295"/>
                  <a:pt x="236" y="293"/>
                  <a:pt x="236" y="290"/>
                </a:cubicBezTo>
                <a:cubicBezTo>
                  <a:pt x="236" y="274"/>
                  <a:pt x="236" y="274"/>
                  <a:pt x="236" y="274"/>
                </a:cubicBezTo>
                <a:cubicBezTo>
                  <a:pt x="236" y="261"/>
                  <a:pt x="227" y="251"/>
                  <a:pt x="215" y="249"/>
                </a:cubicBezTo>
                <a:cubicBezTo>
                  <a:pt x="215" y="215"/>
                  <a:pt x="215" y="215"/>
                  <a:pt x="215" y="215"/>
                </a:cubicBezTo>
                <a:cubicBezTo>
                  <a:pt x="249" y="226"/>
                  <a:pt x="249" y="226"/>
                  <a:pt x="249" y="226"/>
                </a:cubicBezTo>
                <a:cubicBezTo>
                  <a:pt x="265" y="232"/>
                  <a:pt x="276" y="247"/>
                  <a:pt x="276" y="264"/>
                </a:cubicBezTo>
                <a:lnTo>
                  <a:pt x="276" y="3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Freeform 9">
            <a:extLst>
              <a:ext uri="{FF2B5EF4-FFF2-40B4-BE49-F238E27FC236}">
                <a16:creationId xmlns:a16="http://schemas.microsoft.com/office/drawing/2014/main" id="{1E27AEF9-BE87-819C-B763-2E5861C22BBF}"/>
              </a:ext>
            </a:extLst>
          </p:cNvPr>
          <p:cNvSpPr>
            <a:spLocks noEditPoints="1"/>
          </p:cNvSpPr>
          <p:nvPr/>
        </p:nvSpPr>
        <p:spPr bwMode="auto">
          <a:xfrm>
            <a:off x="1806794" y="3300874"/>
            <a:ext cx="756871" cy="863915"/>
          </a:xfrm>
          <a:custGeom>
            <a:avLst/>
            <a:gdLst>
              <a:gd name="T0" fmla="*/ 202 w 295"/>
              <a:gd name="T1" fmla="*/ 200 h 336"/>
              <a:gd name="T2" fmla="*/ 226 w 295"/>
              <a:gd name="T3" fmla="*/ 53 h 336"/>
              <a:gd name="T4" fmla="*/ 69 w 295"/>
              <a:gd name="T5" fmla="*/ 53 h 336"/>
              <a:gd name="T6" fmla="*/ 92 w 295"/>
              <a:gd name="T7" fmla="*/ 200 h 336"/>
              <a:gd name="T8" fmla="*/ 0 w 295"/>
              <a:gd name="T9" fmla="*/ 254 h 336"/>
              <a:gd name="T10" fmla="*/ 290 w 295"/>
              <a:gd name="T11" fmla="*/ 336 h 336"/>
              <a:gd name="T12" fmla="*/ 267 w 295"/>
              <a:gd name="T13" fmla="*/ 218 h 336"/>
              <a:gd name="T14" fmla="*/ 187 w 295"/>
              <a:gd name="T15" fmla="*/ 195 h 336"/>
              <a:gd name="T16" fmla="*/ 180 w 295"/>
              <a:gd name="T17" fmla="*/ 176 h 336"/>
              <a:gd name="T18" fmla="*/ 216 w 295"/>
              <a:gd name="T19" fmla="*/ 143 h 336"/>
              <a:gd name="T20" fmla="*/ 79 w 295"/>
              <a:gd name="T21" fmla="*/ 53 h 336"/>
              <a:gd name="T22" fmla="*/ 216 w 295"/>
              <a:gd name="T23" fmla="*/ 53 h 336"/>
              <a:gd name="T24" fmla="*/ 126 w 295"/>
              <a:gd name="T25" fmla="*/ 45 h 336"/>
              <a:gd name="T26" fmla="*/ 111 w 295"/>
              <a:gd name="T27" fmla="*/ 55 h 336"/>
              <a:gd name="T28" fmla="*/ 79 w 295"/>
              <a:gd name="T29" fmla="*/ 53 h 336"/>
              <a:gd name="T30" fmla="*/ 82 w 295"/>
              <a:gd name="T31" fmla="*/ 82 h 336"/>
              <a:gd name="T32" fmla="*/ 121 w 295"/>
              <a:gd name="T33" fmla="*/ 60 h 336"/>
              <a:gd name="T34" fmla="*/ 217 w 295"/>
              <a:gd name="T35" fmla="*/ 83 h 336"/>
              <a:gd name="T36" fmla="*/ 78 w 295"/>
              <a:gd name="T37" fmla="*/ 105 h 336"/>
              <a:gd name="T38" fmla="*/ 148 w 295"/>
              <a:gd name="T39" fmla="*/ 229 h 336"/>
              <a:gd name="T40" fmla="*/ 117 w 295"/>
              <a:gd name="T41" fmla="*/ 199 h 336"/>
              <a:gd name="T42" fmla="*/ 124 w 295"/>
              <a:gd name="T43" fmla="*/ 179 h 336"/>
              <a:gd name="T44" fmla="*/ 170 w 295"/>
              <a:gd name="T45" fmla="*/ 179 h 336"/>
              <a:gd name="T46" fmla="*/ 178 w 295"/>
              <a:gd name="T47" fmla="*/ 198 h 336"/>
              <a:gd name="T48" fmla="*/ 78 w 295"/>
              <a:gd name="T49" fmla="*/ 144 h 336"/>
              <a:gd name="T50" fmla="*/ 79 w 295"/>
              <a:gd name="T51" fmla="*/ 143 h 336"/>
              <a:gd name="T52" fmla="*/ 109 w 295"/>
              <a:gd name="T53" fmla="*/ 195 h 336"/>
              <a:gd name="T54" fmla="*/ 78 w 295"/>
              <a:gd name="T55" fmla="*/ 161 h 336"/>
              <a:gd name="T56" fmla="*/ 10 w 295"/>
              <a:gd name="T57" fmla="*/ 327 h 336"/>
              <a:gd name="T58" fmla="*/ 14 w 295"/>
              <a:gd name="T59" fmla="*/ 238 h 336"/>
              <a:gd name="T60" fmla="*/ 15 w 295"/>
              <a:gd name="T61" fmla="*/ 238 h 336"/>
              <a:gd name="T62" fmla="*/ 249 w 295"/>
              <a:gd name="T63" fmla="*/ 326 h 336"/>
              <a:gd name="T64" fmla="*/ 46 w 295"/>
              <a:gd name="T65" fmla="*/ 326 h 336"/>
              <a:gd name="T66" fmla="*/ 21 w 295"/>
              <a:gd name="T67" fmla="*/ 231 h 336"/>
              <a:gd name="T68" fmla="*/ 78 w 295"/>
              <a:gd name="T69" fmla="*/ 213 h 336"/>
              <a:gd name="T70" fmla="*/ 80 w 295"/>
              <a:gd name="T71" fmla="*/ 214 h 336"/>
              <a:gd name="T72" fmla="*/ 58 w 295"/>
              <a:gd name="T73" fmla="*/ 268 h 336"/>
              <a:gd name="T74" fmla="*/ 73 w 295"/>
              <a:gd name="T75" fmla="*/ 283 h 336"/>
              <a:gd name="T76" fmla="*/ 68 w 295"/>
              <a:gd name="T77" fmla="*/ 275 h 336"/>
              <a:gd name="T78" fmla="*/ 84 w 295"/>
              <a:gd name="T79" fmla="*/ 252 h 336"/>
              <a:gd name="T80" fmla="*/ 100 w 295"/>
              <a:gd name="T81" fmla="*/ 275 h 336"/>
              <a:gd name="T82" fmla="*/ 95 w 295"/>
              <a:gd name="T83" fmla="*/ 283 h 336"/>
              <a:gd name="T84" fmla="*/ 109 w 295"/>
              <a:gd name="T85" fmla="*/ 268 h 336"/>
              <a:gd name="T86" fmla="*/ 88 w 295"/>
              <a:gd name="T87" fmla="*/ 211 h 336"/>
              <a:gd name="T88" fmla="*/ 110 w 295"/>
              <a:gd name="T89" fmla="*/ 205 h 336"/>
              <a:gd name="T90" fmla="*/ 147 w 295"/>
              <a:gd name="T91" fmla="*/ 240 h 336"/>
              <a:gd name="T92" fmla="*/ 185 w 295"/>
              <a:gd name="T93" fmla="*/ 205 h 336"/>
              <a:gd name="T94" fmla="*/ 207 w 295"/>
              <a:gd name="T95" fmla="*/ 211 h 336"/>
              <a:gd name="T96" fmla="*/ 196 w 295"/>
              <a:gd name="T97" fmla="*/ 258 h 336"/>
              <a:gd name="T98" fmla="*/ 216 w 295"/>
              <a:gd name="T99" fmla="*/ 244 h 336"/>
              <a:gd name="T100" fmla="*/ 216 w 295"/>
              <a:gd name="T101" fmla="*/ 214 h 336"/>
              <a:gd name="T102" fmla="*/ 265 w 295"/>
              <a:gd name="T103" fmla="*/ 226 h 336"/>
              <a:gd name="T104" fmla="*/ 273 w 295"/>
              <a:gd name="T105" fmla="*/ 232 h 336"/>
              <a:gd name="T106" fmla="*/ 211 w 295"/>
              <a:gd name="T107" fmla="*/ 252 h 336"/>
              <a:gd name="T108" fmla="*/ 205 w 295"/>
              <a:gd name="T109" fmla="*/ 258 h 336"/>
              <a:gd name="T110" fmla="*/ 285 w 295"/>
              <a:gd name="T111" fmla="*/ 327 h 336"/>
              <a:gd name="T112" fmla="*/ 257 w 295"/>
              <a:gd name="T113" fmla="*/ 296 h 336"/>
              <a:gd name="T114" fmla="*/ 280 w 295"/>
              <a:gd name="T115" fmla="*/ 238 h 336"/>
              <a:gd name="T116" fmla="*/ 286 w 295"/>
              <a:gd name="T117" fmla="*/ 3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5" h="336">
                <a:moveTo>
                  <a:pt x="267" y="218"/>
                </a:moveTo>
                <a:cubicBezTo>
                  <a:pt x="203" y="201"/>
                  <a:pt x="203" y="201"/>
                  <a:pt x="203" y="201"/>
                </a:cubicBezTo>
                <a:cubicBezTo>
                  <a:pt x="203" y="201"/>
                  <a:pt x="202" y="200"/>
                  <a:pt x="202" y="200"/>
                </a:cubicBezTo>
                <a:cubicBezTo>
                  <a:pt x="202" y="200"/>
                  <a:pt x="203" y="199"/>
                  <a:pt x="203" y="199"/>
                </a:cubicBezTo>
                <a:cubicBezTo>
                  <a:pt x="217" y="192"/>
                  <a:pt x="226" y="177"/>
                  <a:pt x="226" y="161"/>
                </a:cubicBezTo>
                <a:cubicBezTo>
                  <a:pt x="226" y="53"/>
                  <a:pt x="226" y="53"/>
                  <a:pt x="226" y="53"/>
                </a:cubicBezTo>
                <a:cubicBezTo>
                  <a:pt x="226" y="23"/>
                  <a:pt x="202" y="0"/>
                  <a:pt x="173" y="0"/>
                </a:cubicBezTo>
                <a:cubicBezTo>
                  <a:pt x="122" y="0"/>
                  <a:pt x="122" y="0"/>
                  <a:pt x="122" y="0"/>
                </a:cubicBezTo>
                <a:cubicBezTo>
                  <a:pt x="93" y="0"/>
                  <a:pt x="69" y="23"/>
                  <a:pt x="69" y="53"/>
                </a:cubicBezTo>
                <a:cubicBezTo>
                  <a:pt x="69" y="161"/>
                  <a:pt x="69" y="161"/>
                  <a:pt x="69" y="161"/>
                </a:cubicBezTo>
                <a:cubicBezTo>
                  <a:pt x="69" y="177"/>
                  <a:pt x="78" y="192"/>
                  <a:pt x="92" y="199"/>
                </a:cubicBezTo>
                <a:cubicBezTo>
                  <a:pt x="92" y="199"/>
                  <a:pt x="92" y="200"/>
                  <a:pt x="92" y="200"/>
                </a:cubicBezTo>
                <a:cubicBezTo>
                  <a:pt x="92" y="200"/>
                  <a:pt x="92" y="201"/>
                  <a:pt x="92" y="201"/>
                </a:cubicBezTo>
                <a:cubicBezTo>
                  <a:pt x="27" y="218"/>
                  <a:pt x="27" y="218"/>
                  <a:pt x="27" y="218"/>
                </a:cubicBezTo>
                <a:cubicBezTo>
                  <a:pt x="11" y="223"/>
                  <a:pt x="0" y="237"/>
                  <a:pt x="0" y="254"/>
                </a:cubicBezTo>
                <a:cubicBezTo>
                  <a:pt x="0" y="331"/>
                  <a:pt x="0" y="331"/>
                  <a:pt x="0" y="331"/>
                </a:cubicBezTo>
                <a:cubicBezTo>
                  <a:pt x="0" y="334"/>
                  <a:pt x="2" y="336"/>
                  <a:pt x="5" y="336"/>
                </a:cubicBezTo>
                <a:cubicBezTo>
                  <a:pt x="290" y="336"/>
                  <a:pt x="290" y="336"/>
                  <a:pt x="290" y="336"/>
                </a:cubicBezTo>
                <a:cubicBezTo>
                  <a:pt x="293" y="336"/>
                  <a:pt x="295" y="334"/>
                  <a:pt x="295" y="331"/>
                </a:cubicBezTo>
                <a:cubicBezTo>
                  <a:pt x="295" y="254"/>
                  <a:pt x="295" y="254"/>
                  <a:pt x="295" y="254"/>
                </a:cubicBezTo>
                <a:cubicBezTo>
                  <a:pt x="295" y="237"/>
                  <a:pt x="284" y="223"/>
                  <a:pt x="267" y="218"/>
                </a:cubicBezTo>
                <a:close/>
                <a:moveTo>
                  <a:pt x="217" y="161"/>
                </a:moveTo>
                <a:cubicBezTo>
                  <a:pt x="217" y="179"/>
                  <a:pt x="204" y="193"/>
                  <a:pt x="187" y="195"/>
                </a:cubicBezTo>
                <a:cubicBezTo>
                  <a:pt x="187" y="195"/>
                  <a:pt x="187" y="195"/>
                  <a:pt x="187" y="195"/>
                </a:cubicBezTo>
                <a:cubicBezTo>
                  <a:pt x="186" y="195"/>
                  <a:pt x="186" y="195"/>
                  <a:pt x="186" y="195"/>
                </a:cubicBezTo>
                <a:cubicBezTo>
                  <a:pt x="179" y="177"/>
                  <a:pt x="179" y="177"/>
                  <a:pt x="179" y="177"/>
                </a:cubicBezTo>
                <a:cubicBezTo>
                  <a:pt x="179" y="176"/>
                  <a:pt x="180" y="176"/>
                  <a:pt x="180" y="176"/>
                </a:cubicBezTo>
                <a:cubicBezTo>
                  <a:pt x="195" y="169"/>
                  <a:pt x="207" y="158"/>
                  <a:pt x="215" y="143"/>
                </a:cubicBezTo>
                <a:cubicBezTo>
                  <a:pt x="215" y="143"/>
                  <a:pt x="216" y="143"/>
                  <a:pt x="216" y="143"/>
                </a:cubicBezTo>
                <a:cubicBezTo>
                  <a:pt x="216" y="143"/>
                  <a:pt x="216" y="143"/>
                  <a:pt x="216" y="143"/>
                </a:cubicBezTo>
                <a:cubicBezTo>
                  <a:pt x="217" y="143"/>
                  <a:pt x="217" y="143"/>
                  <a:pt x="217" y="144"/>
                </a:cubicBezTo>
                <a:lnTo>
                  <a:pt x="217" y="161"/>
                </a:lnTo>
                <a:close/>
                <a:moveTo>
                  <a:pt x="79" y="53"/>
                </a:moveTo>
                <a:cubicBezTo>
                  <a:pt x="79" y="29"/>
                  <a:pt x="98" y="9"/>
                  <a:pt x="122" y="9"/>
                </a:cubicBezTo>
                <a:cubicBezTo>
                  <a:pt x="173" y="9"/>
                  <a:pt x="173" y="9"/>
                  <a:pt x="173" y="9"/>
                </a:cubicBezTo>
                <a:cubicBezTo>
                  <a:pt x="197" y="9"/>
                  <a:pt x="216" y="29"/>
                  <a:pt x="216" y="53"/>
                </a:cubicBezTo>
                <a:cubicBezTo>
                  <a:pt x="216" y="73"/>
                  <a:pt x="216" y="73"/>
                  <a:pt x="216" y="73"/>
                </a:cubicBezTo>
                <a:cubicBezTo>
                  <a:pt x="158" y="73"/>
                  <a:pt x="158" y="73"/>
                  <a:pt x="158" y="73"/>
                </a:cubicBezTo>
                <a:cubicBezTo>
                  <a:pt x="142" y="73"/>
                  <a:pt x="129" y="61"/>
                  <a:pt x="126" y="45"/>
                </a:cubicBezTo>
                <a:cubicBezTo>
                  <a:pt x="126" y="43"/>
                  <a:pt x="124" y="41"/>
                  <a:pt x="122" y="41"/>
                </a:cubicBezTo>
                <a:cubicBezTo>
                  <a:pt x="119" y="41"/>
                  <a:pt x="117" y="42"/>
                  <a:pt x="116" y="44"/>
                </a:cubicBezTo>
                <a:cubicBezTo>
                  <a:pt x="111" y="55"/>
                  <a:pt x="111" y="55"/>
                  <a:pt x="111" y="55"/>
                </a:cubicBezTo>
                <a:cubicBezTo>
                  <a:pt x="105" y="66"/>
                  <a:pt x="94" y="73"/>
                  <a:pt x="82" y="73"/>
                </a:cubicBezTo>
                <a:cubicBezTo>
                  <a:pt x="79" y="73"/>
                  <a:pt x="79" y="73"/>
                  <a:pt x="79" y="73"/>
                </a:cubicBezTo>
                <a:lnTo>
                  <a:pt x="79" y="53"/>
                </a:lnTo>
                <a:close/>
                <a:moveTo>
                  <a:pt x="78" y="83"/>
                </a:moveTo>
                <a:cubicBezTo>
                  <a:pt x="78" y="83"/>
                  <a:pt x="78" y="82"/>
                  <a:pt x="79" y="82"/>
                </a:cubicBezTo>
                <a:cubicBezTo>
                  <a:pt x="82" y="82"/>
                  <a:pt x="82" y="82"/>
                  <a:pt x="82" y="82"/>
                </a:cubicBezTo>
                <a:cubicBezTo>
                  <a:pt x="97" y="82"/>
                  <a:pt x="112" y="74"/>
                  <a:pt x="119" y="60"/>
                </a:cubicBezTo>
                <a:cubicBezTo>
                  <a:pt x="119" y="59"/>
                  <a:pt x="120" y="59"/>
                  <a:pt x="120" y="59"/>
                </a:cubicBezTo>
                <a:cubicBezTo>
                  <a:pt x="120" y="59"/>
                  <a:pt x="121" y="59"/>
                  <a:pt x="121" y="60"/>
                </a:cubicBezTo>
                <a:cubicBezTo>
                  <a:pt x="128" y="74"/>
                  <a:pt x="143" y="82"/>
                  <a:pt x="158" y="82"/>
                </a:cubicBezTo>
                <a:cubicBezTo>
                  <a:pt x="216" y="82"/>
                  <a:pt x="216" y="82"/>
                  <a:pt x="216" y="82"/>
                </a:cubicBezTo>
                <a:cubicBezTo>
                  <a:pt x="217" y="82"/>
                  <a:pt x="217" y="83"/>
                  <a:pt x="217" y="83"/>
                </a:cubicBezTo>
                <a:cubicBezTo>
                  <a:pt x="217" y="105"/>
                  <a:pt x="217" y="105"/>
                  <a:pt x="217" y="105"/>
                </a:cubicBezTo>
                <a:cubicBezTo>
                  <a:pt x="217" y="143"/>
                  <a:pt x="186" y="174"/>
                  <a:pt x="147" y="174"/>
                </a:cubicBezTo>
                <a:cubicBezTo>
                  <a:pt x="109" y="174"/>
                  <a:pt x="78" y="143"/>
                  <a:pt x="78" y="105"/>
                </a:cubicBezTo>
                <a:lnTo>
                  <a:pt x="78" y="83"/>
                </a:lnTo>
                <a:close/>
                <a:moveTo>
                  <a:pt x="178" y="199"/>
                </a:moveTo>
                <a:cubicBezTo>
                  <a:pt x="148" y="229"/>
                  <a:pt x="148" y="229"/>
                  <a:pt x="148" y="229"/>
                </a:cubicBezTo>
                <a:cubicBezTo>
                  <a:pt x="148" y="229"/>
                  <a:pt x="148" y="229"/>
                  <a:pt x="147" y="229"/>
                </a:cubicBezTo>
                <a:cubicBezTo>
                  <a:pt x="147" y="229"/>
                  <a:pt x="147" y="229"/>
                  <a:pt x="147" y="229"/>
                </a:cubicBezTo>
                <a:cubicBezTo>
                  <a:pt x="117" y="199"/>
                  <a:pt x="117" y="199"/>
                  <a:pt x="117" y="199"/>
                </a:cubicBezTo>
                <a:cubicBezTo>
                  <a:pt x="117" y="199"/>
                  <a:pt x="117" y="199"/>
                  <a:pt x="117" y="198"/>
                </a:cubicBezTo>
                <a:cubicBezTo>
                  <a:pt x="123" y="180"/>
                  <a:pt x="123" y="180"/>
                  <a:pt x="123" y="180"/>
                </a:cubicBezTo>
                <a:cubicBezTo>
                  <a:pt x="123" y="180"/>
                  <a:pt x="124" y="179"/>
                  <a:pt x="124" y="179"/>
                </a:cubicBezTo>
                <a:cubicBezTo>
                  <a:pt x="124" y="179"/>
                  <a:pt x="124" y="179"/>
                  <a:pt x="125" y="179"/>
                </a:cubicBezTo>
                <a:cubicBezTo>
                  <a:pt x="132" y="182"/>
                  <a:pt x="140" y="183"/>
                  <a:pt x="147" y="183"/>
                </a:cubicBezTo>
                <a:cubicBezTo>
                  <a:pt x="155" y="183"/>
                  <a:pt x="163" y="182"/>
                  <a:pt x="170" y="179"/>
                </a:cubicBezTo>
                <a:cubicBezTo>
                  <a:pt x="170" y="179"/>
                  <a:pt x="170" y="179"/>
                  <a:pt x="171" y="179"/>
                </a:cubicBezTo>
                <a:cubicBezTo>
                  <a:pt x="171" y="179"/>
                  <a:pt x="171" y="180"/>
                  <a:pt x="171" y="180"/>
                </a:cubicBezTo>
                <a:cubicBezTo>
                  <a:pt x="178" y="198"/>
                  <a:pt x="178" y="198"/>
                  <a:pt x="178" y="198"/>
                </a:cubicBezTo>
                <a:cubicBezTo>
                  <a:pt x="178" y="199"/>
                  <a:pt x="178" y="199"/>
                  <a:pt x="178" y="199"/>
                </a:cubicBezTo>
                <a:close/>
                <a:moveTo>
                  <a:pt x="78" y="161"/>
                </a:moveTo>
                <a:cubicBezTo>
                  <a:pt x="78" y="144"/>
                  <a:pt x="78" y="144"/>
                  <a:pt x="78" y="144"/>
                </a:cubicBezTo>
                <a:cubicBezTo>
                  <a:pt x="78" y="143"/>
                  <a:pt x="78" y="143"/>
                  <a:pt x="78" y="143"/>
                </a:cubicBezTo>
                <a:cubicBezTo>
                  <a:pt x="78" y="143"/>
                  <a:pt x="79" y="143"/>
                  <a:pt x="79" y="143"/>
                </a:cubicBezTo>
                <a:cubicBezTo>
                  <a:pt x="79" y="143"/>
                  <a:pt x="79" y="143"/>
                  <a:pt x="79" y="143"/>
                </a:cubicBezTo>
                <a:cubicBezTo>
                  <a:pt x="88" y="158"/>
                  <a:pt x="100" y="169"/>
                  <a:pt x="115" y="176"/>
                </a:cubicBezTo>
                <a:cubicBezTo>
                  <a:pt x="115" y="176"/>
                  <a:pt x="115" y="176"/>
                  <a:pt x="115" y="177"/>
                </a:cubicBezTo>
                <a:cubicBezTo>
                  <a:pt x="109" y="195"/>
                  <a:pt x="109" y="195"/>
                  <a:pt x="109" y="195"/>
                </a:cubicBezTo>
                <a:cubicBezTo>
                  <a:pt x="109" y="195"/>
                  <a:pt x="109" y="195"/>
                  <a:pt x="108" y="195"/>
                </a:cubicBezTo>
                <a:cubicBezTo>
                  <a:pt x="108" y="195"/>
                  <a:pt x="108" y="195"/>
                  <a:pt x="108" y="195"/>
                </a:cubicBezTo>
                <a:cubicBezTo>
                  <a:pt x="91" y="193"/>
                  <a:pt x="78" y="179"/>
                  <a:pt x="78" y="161"/>
                </a:cubicBezTo>
                <a:close/>
                <a:moveTo>
                  <a:pt x="37" y="326"/>
                </a:moveTo>
                <a:cubicBezTo>
                  <a:pt x="37" y="326"/>
                  <a:pt x="37" y="327"/>
                  <a:pt x="36" y="327"/>
                </a:cubicBezTo>
                <a:cubicBezTo>
                  <a:pt x="10" y="327"/>
                  <a:pt x="10" y="327"/>
                  <a:pt x="10" y="327"/>
                </a:cubicBezTo>
                <a:cubicBezTo>
                  <a:pt x="9" y="327"/>
                  <a:pt x="9" y="326"/>
                  <a:pt x="9" y="326"/>
                </a:cubicBezTo>
                <a:cubicBezTo>
                  <a:pt x="9" y="254"/>
                  <a:pt x="9" y="254"/>
                  <a:pt x="9" y="254"/>
                </a:cubicBezTo>
                <a:cubicBezTo>
                  <a:pt x="9" y="249"/>
                  <a:pt x="11" y="243"/>
                  <a:pt x="14" y="238"/>
                </a:cubicBezTo>
                <a:cubicBezTo>
                  <a:pt x="14" y="238"/>
                  <a:pt x="14" y="238"/>
                  <a:pt x="15" y="238"/>
                </a:cubicBezTo>
                <a:cubicBezTo>
                  <a:pt x="15" y="238"/>
                  <a:pt x="15" y="238"/>
                  <a:pt x="15" y="238"/>
                </a:cubicBezTo>
                <a:cubicBezTo>
                  <a:pt x="15" y="238"/>
                  <a:pt x="15" y="238"/>
                  <a:pt x="15" y="238"/>
                </a:cubicBezTo>
                <a:cubicBezTo>
                  <a:pt x="30" y="254"/>
                  <a:pt x="37" y="275"/>
                  <a:pt x="37" y="296"/>
                </a:cubicBezTo>
                <a:lnTo>
                  <a:pt x="37" y="326"/>
                </a:lnTo>
                <a:close/>
                <a:moveTo>
                  <a:pt x="249" y="326"/>
                </a:moveTo>
                <a:cubicBezTo>
                  <a:pt x="249" y="326"/>
                  <a:pt x="248" y="327"/>
                  <a:pt x="248" y="327"/>
                </a:cubicBezTo>
                <a:cubicBezTo>
                  <a:pt x="47" y="327"/>
                  <a:pt x="47" y="327"/>
                  <a:pt x="47" y="327"/>
                </a:cubicBezTo>
                <a:cubicBezTo>
                  <a:pt x="46" y="327"/>
                  <a:pt x="46" y="326"/>
                  <a:pt x="46" y="326"/>
                </a:cubicBezTo>
                <a:cubicBezTo>
                  <a:pt x="46" y="296"/>
                  <a:pt x="46" y="296"/>
                  <a:pt x="46" y="296"/>
                </a:cubicBezTo>
                <a:cubicBezTo>
                  <a:pt x="46" y="273"/>
                  <a:pt x="37" y="250"/>
                  <a:pt x="21" y="232"/>
                </a:cubicBezTo>
                <a:cubicBezTo>
                  <a:pt x="21" y="231"/>
                  <a:pt x="21" y="231"/>
                  <a:pt x="21" y="231"/>
                </a:cubicBezTo>
                <a:cubicBezTo>
                  <a:pt x="21" y="231"/>
                  <a:pt x="21" y="230"/>
                  <a:pt x="21" y="230"/>
                </a:cubicBezTo>
                <a:cubicBezTo>
                  <a:pt x="24" y="229"/>
                  <a:pt x="27" y="227"/>
                  <a:pt x="30" y="226"/>
                </a:cubicBezTo>
                <a:cubicBezTo>
                  <a:pt x="78" y="213"/>
                  <a:pt x="78" y="213"/>
                  <a:pt x="78" y="213"/>
                </a:cubicBezTo>
                <a:cubicBezTo>
                  <a:pt x="78" y="213"/>
                  <a:pt x="79" y="213"/>
                  <a:pt x="79" y="213"/>
                </a:cubicBezTo>
                <a:cubicBezTo>
                  <a:pt x="79" y="213"/>
                  <a:pt x="79" y="213"/>
                  <a:pt x="79" y="214"/>
                </a:cubicBezTo>
                <a:cubicBezTo>
                  <a:pt x="79" y="214"/>
                  <a:pt x="80" y="214"/>
                  <a:pt x="80" y="214"/>
                </a:cubicBezTo>
                <a:cubicBezTo>
                  <a:pt x="80" y="243"/>
                  <a:pt x="80" y="243"/>
                  <a:pt x="80" y="243"/>
                </a:cubicBezTo>
                <a:cubicBezTo>
                  <a:pt x="80" y="243"/>
                  <a:pt x="79" y="243"/>
                  <a:pt x="79" y="243"/>
                </a:cubicBezTo>
                <a:cubicBezTo>
                  <a:pt x="67" y="246"/>
                  <a:pt x="58" y="256"/>
                  <a:pt x="58" y="268"/>
                </a:cubicBezTo>
                <a:cubicBezTo>
                  <a:pt x="58" y="279"/>
                  <a:pt x="58" y="279"/>
                  <a:pt x="58" y="279"/>
                </a:cubicBezTo>
                <a:cubicBezTo>
                  <a:pt x="58" y="281"/>
                  <a:pt x="60" y="283"/>
                  <a:pt x="63" y="283"/>
                </a:cubicBezTo>
                <a:cubicBezTo>
                  <a:pt x="73" y="283"/>
                  <a:pt x="73" y="283"/>
                  <a:pt x="73" y="283"/>
                </a:cubicBezTo>
                <a:cubicBezTo>
                  <a:pt x="76" y="283"/>
                  <a:pt x="78" y="281"/>
                  <a:pt x="78" y="279"/>
                </a:cubicBezTo>
                <a:cubicBezTo>
                  <a:pt x="78" y="277"/>
                  <a:pt x="76" y="275"/>
                  <a:pt x="73" y="275"/>
                </a:cubicBezTo>
                <a:cubicBezTo>
                  <a:pt x="68" y="275"/>
                  <a:pt x="68" y="275"/>
                  <a:pt x="68" y="275"/>
                </a:cubicBezTo>
                <a:cubicBezTo>
                  <a:pt x="68" y="275"/>
                  <a:pt x="67" y="274"/>
                  <a:pt x="67" y="274"/>
                </a:cubicBezTo>
                <a:cubicBezTo>
                  <a:pt x="67" y="268"/>
                  <a:pt x="67" y="268"/>
                  <a:pt x="67" y="268"/>
                </a:cubicBezTo>
                <a:cubicBezTo>
                  <a:pt x="67" y="259"/>
                  <a:pt x="75" y="252"/>
                  <a:pt x="84" y="252"/>
                </a:cubicBezTo>
                <a:cubicBezTo>
                  <a:pt x="93" y="252"/>
                  <a:pt x="101" y="259"/>
                  <a:pt x="101" y="268"/>
                </a:cubicBezTo>
                <a:cubicBezTo>
                  <a:pt x="101" y="274"/>
                  <a:pt x="101" y="274"/>
                  <a:pt x="101" y="274"/>
                </a:cubicBezTo>
                <a:cubicBezTo>
                  <a:pt x="101" y="274"/>
                  <a:pt x="100" y="275"/>
                  <a:pt x="100" y="275"/>
                </a:cubicBezTo>
                <a:cubicBezTo>
                  <a:pt x="95" y="275"/>
                  <a:pt x="95" y="275"/>
                  <a:pt x="95" y="275"/>
                </a:cubicBezTo>
                <a:cubicBezTo>
                  <a:pt x="92" y="275"/>
                  <a:pt x="90" y="277"/>
                  <a:pt x="90" y="279"/>
                </a:cubicBezTo>
                <a:cubicBezTo>
                  <a:pt x="90" y="281"/>
                  <a:pt x="92" y="283"/>
                  <a:pt x="95" y="283"/>
                </a:cubicBezTo>
                <a:cubicBezTo>
                  <a:pt x="105" y="283"/>
                  <a:pt x="105" y="283"/>
                  <a:pt x="105" y="283"/>
                </a:cubicBezTo>
                <a:cubicBezTo>
                  <a:pt x="107" y="283"/>
                  <a:pt x="109" y="281"/>
                  <a:pt x="109" y="279"/>
                </a:cubicBezTo>
                <a:cubicBezTo>
                  <a:pt x="109" y="268"/>
                  <a:pt x="109" y="268"/>
                  <a:pt x="109" y="268"/>
                </a:cubicBezTo>
                <a:cubicBezTo>
                  <a:pt x="109" y="256"/>
                  <a:pt x="101" y="246"/>
                  <a:pt x="89" y="243"/>
                </a:cubicBezTo>
                <a:cubicBezTo>
                  <a:pt x="89" y="243"/>
                  <a:pt x="88" y="243"/>
                  <a:pt x="88" y="243"/>
                </a:cubicBezTo>
                <a:cubicBezTo>
                  <a:pt x="88" y="211"/>
                  <a:pt x="88" y="211"/>
                  <a:pt x="88" y="211"/>
                </a:cubicBezTo>
                <a:cubicBezTo>
                  <a:pt x="88" y="211"/>
                  <a:pt x="89" y="211"/>
                  <a:pt x="89" y="211"/>
                </a:cubicBezTo>
                <a:cubicBezTo>
                  <a:pt x="110" y="205"/>
                  <a:pt x="110" y="205"/>
                  <a:pt x="110" y="205"/>
                </a:cubicBezTo>
                <a:cubicBezTo>
                  <a:pt x="110" y="205"/>
                  <a:pt x="110" y="205"/>
                  <a:pt x="110" y="205"/>
                </a:cubicBezTo>
                <a:cubicBezTo>
                  <a:pt x="110" y="205"/>
                  <a:pt x="111" y="205"/>
                  <a:pt x="111" y="205"/>
                </a:cubicBezTo>
                <a:cubicBezTo>
                  <a:pt x="144" y="239"/>
                  <a:pt x="144" y="239"/>
                  <a:pt x="144" y="239"/>
                </a:cubicBezTo>
                <a:cubicBezTo>
                  <a:pt x="145" y="240"/>
                  <a:pt x="146" y="240"/>
                  <a:pt x="147" y="240"/>
                </a:cubicBezTo>
                <a:cubicBezTo>
                  <a:pt x="149" y="240"/>
                  <a:pt x="150" y="240"/>
                  <a:pt x="150" y="239"/>
                </a:cubicBezTo>
                <a:cubicBezTo>
                  <a:pt x="184" y="205"/>
                  <a:pt x="184" y="205"/>
                  <a:pt x="184" y="205"/>
                </a:cubicBezTo>
                <a:cubicBezTo>
                  <a:pt x="184" y="205"/>
                  <a:pt x="184" y="205"/>
                  <a:pt x="185" y="205"/>
                </a:cubicBezTo>
                <a:cubicBezTo>
                  <a:pt x="185" y="205"/>
                  <a:pt x="185" y="205"/>
                  <a:pt x="185" y="205"/>
                </a:cubicBezTo>
                <a:cubicBezTo>
                  <a:pt x="206" y="211"/>
                  <a:pt x="206" y="211"/>
                  <a:pt x="206" y="211"/>
                </a:cubicBezTo>
                <a:cubicBezTo>
                  <a:pt x="206" y="211"/>
                  <a:pt x="207" y="211"/>
                  <a:pt x="207" y="211"/>
                </a:cubicBezTo>
                <a:cubicBezTo>
                  <a:pt x="207" y="243"/>
                  <a:pt x="207" y="243"/>
                  <a:pt x="207" y="243"/>
                </a:cubicBezTo>
                <a:cubicBezTo>
                  <a:pt x="207" y="243"/>
                  <a:pt x="206" y="244"/>
                  <a:pt x="206" y="244"/>
                </a:cubicBezTo>
                <a:cubicBezTo>
                  <a:pt x="200" y="246"/>
                  <a:pt x="196" y="252"/>
                  <a:pt x="196" y="258"/>
                </a:cubicBezTo>
                <a:cubicBezTo>
                  <a:pt x="196" y="266"/>
                  <a:pt x="203" y="273"/>
                  <a:pt x="211" y="273"/>
                </a:cubicBezTo>
                <a:cubicBezTo>
                  <a:pt x="219" y="273"/>
                  <a:pt x="226" y="266"/>
                  <a:pt x="226" y="258"/>
                </a:cubicBezTo>
                <a:cubicBezTo>
                  <a:pt x="226" y="252"/>
                  <a:pt x="222" y="246"/>
                  <a:pt x="216" y="244"/>
                </a:cubicBezTo>
                <a:cubicBezTo>
                  <a:pt x="215" y="244"/>
                  <a:pt x="215" y="243"/>
                  <a:pt x="215" y="243"/>
                </a:cubicBezTo>
                <a:cubicBezTo>
                  <a:pt x="215" y="214"/>
                  <a:pt x="215" y="214"/>
                  <a:pt x="215" y="214"/>
                </a:cubicBezTo>
                <a:cubicBezTo>
                  <a:pt x="215" y="214"/>
                  <a:pt x="215" y="214"/>
                  <a:pt x="216" y="214"/>
                </a:cubicBezTo>
                <a:cubicBezTo>
                  <a:pt x="216" y="213"/>
                  <a:pt x="216" y="213"/>
                  <a:pt x="216" y="213"/>
                </a:cubicBezTo>
                <a:cubicBezTo>
                  <a:pt x="216" y="213"/>
                  <a:pt x="216" y="213"/>
                  <a:pt x="216" y="213"/>
                </a:cubicBezTo>
                <a:cubicBezTo>
                  <a:pt x="265" y="226"/>
                  <a:pt x="265" y="226"/>
                  <a:pt x="265" y="226"/>
                </a:cubicBezTo>
                <a:cubicBezTo>
                  <a:pt x="268" y="227"/>
                  <a:pt x="271" y="229"/>
                  <a:pt x="273" y="230"/>
                </a:cubicBezTo>
                <a:cubicBezTo>
                  <a:pt x="274" y="230"/>
                  <a:pt x="274" y="231"/>
                  <a:pt x="274" y="231"/>
                </a:cubicBezTo>
                <a:cubicBezTo>
                  <a:pt x="274" y="231"/>
                  <a:pt x="274" y="231"/>
                  <a:pt x="273" y="232"/>
                </a:cubicBezTo>
                <a:cubicBezTo>
                  <a:pt x="258" y="250"/>
                  <a:pt x="249" y="273"/>
                  <a:pt x="249" y="296"/>
                </a:cubicBezTo>
                <a:lnTo>
                  <a:pt x="249" y="326"/>
                </a:lnTo>
                <a:close/>
                <a:moveTo>
                  <a:pt x="211" y="252"/>
                </a:moveTo>
                <a:cubicBezTo>
                  <a:pt x="214" y="252"/>
                  <a:pt x="217" y="254"/>
                  <a:pt x="217" y="258"/>
                </a:cubicBezTo>
                <a:cubicBezTo>
                  <a:pt x="217" y="261"/>
                  <a:pt x="214" y="264"/>
                  <a:pt x="211" y="264"/>
                </a:cubicBezTo>
                <a:cubicBezTo>
                  <a:pt x="207" y="264"/>
                  <a:pt x="205" y="261"/>
                  <a:pt x="205" y="258"/>
                </a:cubicBezTo>
                <a:cubicBezTo>
                  <a:pt x="205" y="254"/>
                  <a:pt x="207" y="252"/>
                  <a:pt x="211" y="252"/>
                </a:cubicBezTo>
                <a:close/>
                <a:moveTo>
                  <a:pt x="286" y="326"/>
                </a:moveTo>
                <a:cubicBezTo>
                  <a:pt x="286" y="326"/>
                  <a:pt x="285" y="327"/>
                  <a:pt x="285" y="327"/>
                </a:cubicBezTo>
                <a:cubicBezTo>
                  <a:pt x="258" y="327"/>
                  <a:pt x="258" y="327"/>
                  <a:pt x="258" y="327"/>
                </a:cubicBezTo>
                <a:cubicBezTo>
                  <a:pt x="258" y="327"/>
                  <a:pt x="257" y="326"/>
                  <a:pt x="257" y="326"/>
                </a:cubicBezTo>
                <a:cubicBezTo>
                  <a:pt x="257" y="296"/>
                  <a:pt x="257" y="296"/>
                  <a:pt x="257" y="296"/>
                </a:cubicBezTo>
                <a:cubicBezTo>
                  <a:pt x="257" y="275"/>
                  <a:pt x="265" y="254"/>
                  <a:pt x="279" y="238"/>
                </a:cubicBezTo>
                <a:cubicBezTo>
                  <a:pt x="280" y="238"/>
                  <a:pt x="280" y="238"/>
                  <a:pt x="280" y="238"/>
                </a:cubicBezTo>
                <a:cubicBezTo>
                  <a:pt x="280" y="238"/>
                  <a:pt x="280" y="238"/>
                  <a:pt x="280" y="238"/>
                </a:cubicBezTo>
                <a:cubicBezTo>
                  <a:pt x="281" y="238"/>
                  <a:pt x="281" y="238"/>
                  <a:pt x="281" y="238"/>
                </a:cubicBezTo>
                <a:cubicBezTo>
                  <a:pt x="284" y="243"/>
                  <a:pt x="286" y="249"/>
                  <a:pt x="286" y="254"/>
                </a:cubicBezTo>
                <a:lnTo>
                  <a:pt x="286" y="3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Freeform 10">
            <a:extLst>
              <a:ext uri="{FF2B5EF4-FFF2-40B4-BE49-F238E27FC236}">
                <a16:creationId xmlns:a16="http://schemas.microsoft.com/office/drawing/2014/main" id="{B107F003-FED6-E7DF-D1C5-B509CD144435}"/>
              </a:ext>
            </a:extLst>
          </p:cNvPr>
          <p:cNvSpPr>
            <a:spLocks noEditPoints="1"/>
          </p:cNvSpPr>
          <p:nvPr/>
        </p:nvSpPr>
        <p:spPr bwMode="auto">
          <a:xfrm>
            <a:off x="2933851" y="3360702"/>
            <a:ext cx="603335" cy="846615"/>
          </a:xfrm>
          <a:custGeom>
            <a:avLst/>
            <a:gdLst>
              <a:gd name="T0" fmla="*/ 121 w 235"/>
              <a:gd name="T1" fmla="*/ 5 h 329"/>
              <a:gd name="T2" fmla="*/ 117 w 235"/>
              <a:gd name="T3" fmla="*/ 0 h 329"/>
              <a:gd name="T4" fmla="*/ 114 w 235"/>
              <a:gd name="T5" fmla="*/ 5 h 329"/>
              <a:gd name="T6" fmla="*/ 0 w 235"/>
              <a:gd name="T7" fmla="*/ 211 h 329"/>
              <a:gd name="T8" fmla="*/ 117 w 235"/>
              <a:gd name="T9" fmla="*/ 329 h 329"/>
              <a:gd name="T10" fmla="*/ 235 w 235"/>
              <a:gd name="T11" fmla="*/ 211 h 329"/>
              <a:gd name="T12" fmla="*/ 121 w 235"/>
              <a:gd name="T13" fmla="*/ 5 h 329"/>
              <a:gd name="T14" fmla="*/ 117 w 235"/>
              <a:gd name="T15" fmla="*/ 319 h 329"/>
              <a:gd name="T16" fmla="*/ 10 w 235"/>
              <a:gd name="T17" fmla="*/ 211 h 329"/>
              <a:gd name="T18" fmla="*/ 117 w 235"/>
              <a:gd name="T19" fmla="*/ 16 h 329"/>
              <a:gd name="T20" fmla="*/ 225 w 235"/>
              <a:gd name="T21" fmla="*/ 211 h 329"/>
              <a:gd name="T22" fmla="*/ 117 w 235"/>
              <a:gd name="T23" fmla="*/ 31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329">
                <a:moveTo>
                  <a:pt x="121" y="5"/>
                </a:moveTo>
                <a:cubicBezTo>
                  <a:pt x="117" y="0"/>
                  <a:pt x="117" y="0"/>
                  <a:pt x="117" y="0"/>
                </a:cubicBezTo>
                <a:cubicBezTo>
                  <a:pt x="114" y="5"/>
                  <a:pt x="114" y="5"/>
                  <a:pt x="114" y="5"/>
                </a:cubicBezTo>
                <a:cubicBezTo>
                  <a:pt x="109" y="11"/>
                  <a:pt x="0" y="148"/>
                  <a:pt x="0" y="211"/>
                </a:cubicBezTo>
                <a:cubicBezTo>
                  <a:pt x="0" y="276"/>
                  <a:pt x="53" y="329"/>
                  <a:pt x="117" y="329"/>
                </a:cubicBezTo>
                <a:cubicBezTo>
                  <a:pt x="182" y="329"/>
                  <a:pt x="235" y="276"/>
                  <a:pt x="235" y="211"/>
                </a:cubicBezTo>
                <a:cubicBezTo>
                  <a:pt x="235" y="148"/>
                  <a:pt x="126" y="11"/>
                  <a:pt x="121" y="5"/>
                </a:cubicBezTo>
                <a:close/>
                <a:moveTo>
                  <a:pt x="117" y="319"/>
                </a:moveTo>
                <a:cubicBezTo>
                  <a:pt x="58" y="319"/>
                  <a:pt x="10" y="270"/>
                  <a:pt x="10" y="211"/>
                </a:cubicBezTo>
                <a:cubicBezTo>
                  <a:pt x="10" y="158"/>
                  <a:pt x="98" y="42"/>
                  <a:pt x="117" y="16"/>
                </a:cubicBezTo>
                <a:cubicBezTo>
                  <a:pt x="137" y="42"/>
                  <a:pt x="225" y="158"/>
                  <a:pt x="225" y="211"/>
                </a:cubicBezTo>
                <a:cubicBezTo>
                  <a:pt x="225" y="270"/>
                  <a:pt x="177" y="319"/>
                  <a:pt x="117" y="31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16C16804-73EB-BA12-028C-25136BE0584C}"/>
              </a:ext>
            </a:extLst>
          </p:cNvPr>
          <p:cNvGrpSpPr/>
          <p:nvPr/>
        </p:nvGrpSpPr>
        <p:grpSpPr>
          <a:xfrm>
            <a:off x="3904868" y="3221130"/>
            <a:ext cx="816340" cy="1111520"/>
            <a:chOff x="2171701" y="3521075"/>
            <a:chExt cx="1198563" cy="1631950"/>
          </a:xfrm>
          <a:solidFill>
            <a:schemeClr val="tx2"/>
          </a:solidFill>
        </p:grpSpPr>
        <p:sp>
          <p:nvSpPr>
            <p:cNvPr id="12" name="Freeform 11">
              <a:extLst>
                <a:ext uri="{FF2B5EF4-FFF2-40B4-BE49-F238E27FC236}">
                  <a16:creationId xmlns:a16="http://schemas.microsoft.com/office/drawing/2014/main" id="{8F90DA35-3EBF-8799-8CD6-8B24488B37AB}"/>
                </a:ext>
              </a:extLst>
            </p:cNvPr>
            <p:cNvSpPr>
              <a:spLocks noEditPoints="1"/>
            </p:cNvSpPr>
            <p:nvPr/>
          </p:nvSpPr>
          <p:spPr bwMode="auto">
            <a:xfrm>
              <a:off x="2171701" y="3521075"/>
              <a:ext cx="1047750" cy="1035050"/>
            </a:xfrm>
            <a:custGeom>
              <a:avLst/>
              <a:gdLst>
                <a:gd name="T0" fmla="*/ 102 w 278"/>
                <a:gd name="T1" fmla="*/ 192 h 274"/>
                <a:gd name="T2" fmla="*/ 125 w 278"/>
                <a:gd name="T3" fmla="*/ 199 h 274"/>
                <a:gd name="T4" fmla="*/ 126 w 278"/>
                <a:gd name="T5" fmla="*/ 209 h 274"/>
                <a:gd name="T6" fmla="*/ 159 w 278"/>
                <a:gd name="T7" fmla="*/ 240 h 274"/>
                <a:gd name="T8" fmla="*/ 168 w 278"/>
                <a:gd name="T9" fmla="*/ 235 h 274"/>
                <a:gd name="T10" fmla="*/ 183 w 278"/>
                <a:gd name="T11" fmla="*/ 239 h 274"/>
                <a:gd name="T12" fmla="*/ 195 w 278"/>
                <a:gd name="T13" fmla="*/ 238 h 274"/>
                <a:gd name="T14" fmla="*/ 253 w 278"/>
                <a:gd name="T15" fmla="*/ 274 h 274"/>
                <a:gd name="T16" fmla="*/ 240 w 278"/>
                <a:gd name="T17" fmla="*/ 193 h 274"/>
                <a:gd name="T18" fmla="*/ 238 w 278"/>
                <a:gd name="T19" fmla="*/ 164 h 274"/>
                <a:gd name="T20" fmla="*/ 241 w 278"/>
                <a:gd name="T21" fmla="*/ 154 h 274"/>
                <a:gd name="T22" fmla="*/ 205 w 278"/>
                <a:gd name="T23" fmla="*/ 124 h 274"/>
                <a:gd name="T24" fmla="*/ 201 w 278"/>
                <a:gd name="T25" fmla="*/ 123 h 274"/>
                <a:gd name="T26" fmla="*/ 190 w 278"/>
                <a:gd name="T27" fmla="*/ 90 h 274"/>
                <a:gd name="T28" fmla="*/ 108 w 278"/>
                <a:gd name="T29" fmla="*/ 7 h 274"/>
                <a:gd name="T30" fmla="*/ 78 w 278"/>
                <a:gd name="T31" fmla="*/ 6 h 274"/>
                <a:gd name="T32" fmla="*/ 85 w 278"/>
                <a:gd name="T33" fmla="*/ 183 h 274"/>
                <a:gd name="T34" fmla="*/ 234 w 278"/>
                <a:gd name="T35" fmla="*/ 203 h 274"/>
                <a:gd name="T36" fmla="*/ 253 w 278"/>
                <a:gd name="T37" fmla="*/ 264 h 274"/>
                <a:gd name="T38" fmla="*/ 203 w 278"/>
                <a:gd name="T39" fmla="*/ 230 h 274"/>
                <a:gd name="T40" fmla="*/ 232 w 278"/>
                <a:gd name="T41" fmla="*/ 202 h 274"/>
                <a:gd name="T42" fmla="*/ 227 w 278"/>
                <a:gd name="T43" fmla="*/ 191 h 274"/>
                <a:gd name="T44" fmla="*/ 183 w 278"/>
                <a:gd name="T45" fmla="*/ 229 h 274"/>
                <a:gd name="T46" fmla="*/ 178 w 278"/>
                <a:gd name="T47" fmla="*/ 224 h 274"/>
                <a:gd name="T48" fmla="*/ 229 w 278"/>
                <a:gd name="T49" fmla="*/ 175 h 274"/>
                <a:gd name="T50" fmla="*/ 207 w 278"/>
                <a:gd name="T51" fmla="*/ 136 h 274"/>
                <a:gd name="T52" fmla="*/ 228 w 278"/>
                <a:gd name="T53" fmla="*/ 160 h 274"/>
                <a:gd name="T54" fmla="*/ 159 w 278"/>
                <a:gd name="T55" fmla="*/ 227 h 274"/>
                <a:gd name="T56" fmla="*/ 138 w 278"/>
                <a:gd name="T57" fmla="*/ 206 h 274"/>
                <a:gd name="T58" fmla="*/ 181 w 278"/>
                <a:gd name="T59" fmla="*/ 104 h 274"/>
                <a:gd name="T60" fmla="*/ 185 w 278"/>
                <a:gd name="T61" fmla="*/ 112 h 274"/>
                <a:gd name="T62" fmla="*/ 195 w 278"/>
                <a:gd name="T63" fmla="*/ 132 h 274"/>
                <a:gd name="T64" fmla="*/ 134 w 278"/>
                <a:gd name="T65" fmla="*/ 193 h 274"/>
                <a:gd name="T66" fmla="*/ 132 w 278"/>
                <a:gd name="T67" fmla="*/ 192 h 274"/>
                <a:gd name="T68" fmla="*/ 106 w 278"/>
                <a:gd name="T69" fmla="*/ 181 h 274"/>
                <a:gd name="T70" fmla="*/ 181 w 278"/>
                <a:gd name="T71" fmla="*/ 104 h 274"/>
                <a:gd name="T72" fmla="*/ 15 w 278"/>
                <a:gd name="T73" fmla="*/ 99 h 274"/>
                <a:gd name="T74" fmla="*/ 85 w 278"/>
                <a:gd name="T75" fmla="*/ 14 h 274"/>
                <a:gd name="T76" fmla="*/ 101 w 278"/>
                <a:gd name="T77" fmla="*/ 13 h 274"/>
                <a:gd name="T78" fmla="*/ 22 w 278"/>
                <a:gd name="T79" fmla="*/ 102 h 274"/>
                <a:gd name="T80" fmla="*/ 111 w 278"/>
                <a:gd name="T81" fmla="*/ 27 h 274"/>
                <a:gd name="T82" fmla="*/ 177 w 278"/>
                <a:gd name="T83" fmla="*/ 89 h 274"/>
                <a:gd name="T84" fmla="*/ 95 w 278"/>
                <a:gd name="T85" fmla="*/ 175 h 274"/>
                <a:gd name="T86" fmla="*/ 29 w 278"/>
                <a:gd name="T87" fmla="*/ 11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274">
                  <a:moveTo>
                    <a:pt x="92" y="188"/>
                  </a:moveTo>
                  <a:cubicBezTo>
                    <a:pt x="92" y="188"/>
                    <a:pt x="92" y="188"/>
                    <a:pt x="92" y="188"/>
                  </a:cubicBezTo>
                  <a:cubicBezTo>
                    <a:pt x="95" y="190"/>
                    <a:pt x="99" y="191"/>
                    <a:pt x="102" y="192"/>
                  </a:cubicBezTo>
                  <a:cubicBezTo>
                    <a:pt x="113" y="193"/>
                    <a:pt x="113" y="193"/>
                    <a:pt x="113" y="193"/>
                  </a:cubicBezTo>
                  <a:cubicBezTo>
                    <a:pt x="117" y="194"/>
                    <a:pt x="122" y="196"/>
                    <a:pt x="125" y="199"/>
                  </a:cubicBezTo>
                  <a:cubicBezTo>
                    <a:pt x="125" y="199"/>
                    <a:pt x="125" y="199"/>
                    <a:pt x="125" y="199"/>
                  </a:cubicBezTo>
                  <a:cubicBezTo>
                    <a:pt x="126" y="200"/>
                    <a:pt x="126" y="201"/>
                    <a:pt x="126" y="201"/>
                  </a:cubicBezTo>
                  <a:cubicBezTo>
                    <a:pt x="126" y="202"/>
                    <a:pt x="126" y="203"/>
                    <a:pt x="126" y="203"/>
                  </a:cubicBezTo>
                  <a:cubicBezTo>
                    <a:pt x="124" y="205"/>
                    <a:pt x="125" y="208"/>
                    <a:pt x="126" y="209"/>
                  </a:cubicBezTo>
                  <a:cubicBezTo>
                    <a:pt x="156" y="239"/>
                    <a:pt x="156" y="239"/>
                    <a:pt x="156" y="239"/>
                  </a:cubicBezTo>
                  <a:cubicBezTo>
                    <a:pt x="156" y="239"/>
                    <a:pt x="156" y="239"/>
                    <a:pt x="156" y="239"/>
                  </a:cubicBezTo>
                  <a:cubicBezTo>
                    <a:pt x="157" y="240"/>
                    <a:pt x="158" y="240"/>
                    <a:pt x="159" y="240"/>
                  </a:cubicBezTo>
                  <a:cubicBezTo>
                    <a:pt x="161" y="240"/>
                    <a:pt x="162" y="240"/>
                    <a:pt x="163" y="239"/>
                  </a:cubicBezTo>
                  <a:cubicBezTo>
                    <a:pt x="166" y="236"/>
                    <a:pt x="166" y="236"/>
                    <a:pt x="166" y="236"/>
                  </a:cubicBezTo>
                  <a:cubicBezTo>
                    <a:pt x="167" y="235"/>
                    <a:pt x="167" y="235"/>
                    <a:pt x="168" y="235"/>
                  </a:cubicBezTo>
                  <a:cubicBezTo>
                    <a:pt x="168" y="235"/>
                    <a:pt x="169" y="235"/>
                    <a:pt x="169" y="235"/>
                  </a:cubicBezTo>
                  <a:cubicBezTo>
                    <a:pt x="169" y="235"/>
                    <a:pt x="170" y="235"/>
                    <a:pt x="170" y="236"/>
                  </a:cubicBezTo>
                  <a:cubicBezTo>
                    <a:pt x="174" y="238"/>
                    <a:pt x="178" y="239"/>
                    <a:pt x="183" y="239"/>
                  </a:cubicBezTo>
                  <a:cubicBezTo>
                    <a:pt x="186" y="239"/>
                    <a:pt x="189" y="239"/>
                    <a:pt x="192" y="237"/>
                  </a:cubicBezTo>
                  <a:cubicBezTo>
                    <a:pt x="193" y="237"/>
                    <a:pt x="193" y="237"/>
                    <a:pt x="193" y="237"/>
                  </a:cubicBezTo>
                  <a:cubicBezTo>
                    <a:pt x="194" y="237"/>
                    <a:pt x="194" y="237"/>
                    <a:pt x="195" y="238"/>
                  </a:cubicBezTo>
                  <a:cubicBezTo>
                    <a:pt x="239" y="270"/>
                    <a:pt x="239" y="270"/>
                    <a:pt x="239" y="270"/>
                  </a:cubicBezTo>
                  <a:cubicBezTo>
                    <a:pt x="239" y="270"/>
                    <a:pt x="239" y="270"/>
                    <a:pt x="239" y="270"/>
                  </a:cubicBezTo>
                  <a:cubicBezTo>
                    <a:pt x="243" y="273"/>
                    <a:pt x="248" y="274"/>
                    <a:pt x="253" y="274"/>
                  </a:cubicBezTo>
                  <a:cubicBezTo>
                    <a:pt x="259" y="274"/>
                    <a:pt x="265" y="272"/>
                    <a:pt x="269" y="267"/>
                  </a:cubicBezTo>
                  <a:cubicBezTo>
                    <a:pt x="277" y="259"/>
                    <a:pt x="278" y="246"/>
                    <a:pt x="272" y="237"/>
                  </a:cubicBezTo>
                  <a:cubicBezTo>
                    <a:pt x="240" y="193"/>
                    <a:pt x="240" y="193"/>
                    <a:pt x="240" y="193"/>
                  </a:cubicBezTo>
                  <a:cubicBezTo>
                    <a:pt x="239" y="192"/>
                    <a:pt x="239" y="191"/>
                    <a:pt x="239" y="190"/>
                  </a:cubicBezTo>
                  <a:cubicBezTo>
                    <a:pt x="242" y="183"/>
                    <a:pt x="242" y="174"/>
                    <a:pt x="237" y="168"/>
                  </a:cubicBezTo>
                  <a:cubicBezTo>
                    <a:pt x="237" y="167"/>
                    <a:pt x="237" y="165"/>
                    <a:pt x="238" y="164"/>
                  </a:cubicBezTo>
                  <a:cubicBezTo>
                    <a:pt x="238" y="164"/>
                    <a:pt x="241" y="161"/>
                    <a:pt x="241" y="161"/>
                  </a:cubicBezTo>
                  <a:cubicBezTo>
                    <a:pt x="242" y="160"/>
                    <a:pt x="242" y="159"/>
                    <a:pt x="242" y="158"/>
                  </a:cubicBezTo>
                  <a:cubicBezTo>
                    <a:pt x="242" y="156"/>
                    <a:pt x="242" y="155"/>
                    <a:pt x="241" y="154"/>
                  </a:cubicBezTo>
                  <a:cubicBezTo>
                    <a:pt x="211" y="124"/>
                    <a:pt x="211" y="124"/>
                    <a:pt x="211" y="124"/>
                  </a:cubicBezTo>
                  <a:cubicBezTo>
                    <a:pt x="210" y="123"/>
                    <a:pt x="209" y="123"/>
                    <a:pt x="208" y="123"/>
                  </a:cubicBezTo>
                  <a:cubicBezTo>
                    <a:pt x="207" y="123"/>
                    <a:pt x="206" y="123"/>
                    <a:pt x="205" y="124"/>
                  </a:cubicBezTo>
                  <a:cubicBezTo>
                    <a:pt x="204" y="124"/>
                    <a:pt x="204" y="124"/>
                    <a:pt x="203" y="124"/>
                  </a:cubicBezTo>
                  <a:cubicBezTo>
                    <a:pt x="203" y="124"/>
                    <a:pt x="202" y="124"/>
                    <a:pt x="201" y="123"/>
                  </a:cubicBezTo>
                  <a:cubicBezTo>
                    <a:pt x="201" y="123"/>
                    <a:pt x="201" y="123"/>
                    <a:pt x="201" y="123"/>
                  </a:cubicBezTo>
                  <a:cubicBezTo>
                    <a:pt x="198" y="120"/>
                    <a:pt x="196" y="115"/>
                    <a:pt x="195" y="111"/>
                  </a:cubicBezTo>
                  <a:cubicBezTo>
                    <a:pt x="194" y="100"/>
                    <a:pt x="194" y="100"/>
                    <a:pt x="194" y="100"/>
                  </a:cubicBezTo>
                  <a:cubicBezTo>
                    <a:pt x="193" y="97"/>
                    <a:pt x="192" y="94"/>
                    <a:pt x="190" y="90"/>
                  </a:cubicBezTo>
                  <a:cubicBezTo>
                    <a:pt x="190" y="90"/>
                    <a:pt x="190" y="90"/>
                    <a:pt x="190" y="90"/>
                  </a:cubicBezTo>
                  <a:cubicBezTo>
                    <a:pt x="189" y="88"/>
                    <a:pt x="187" y="85"/>
                    <a:pt x="185" y="84"/>
                  </a:cubicBezTo>
                  <a:cubicBezTo>
                    <a:pt x="108" y="7"/>
                    <a:pt x="108" y="7"/>
                    <a:pt x="108" y="7"/>
                  </a:cubicBezTo>
                  <a:cubicBezTo>
                    <a:pt x="108" y="7"/>
                    <a:pt x="108" y="6"/>
                    <a:pt x="108" y="6"/>
                  </a:cubicBezTo>
                  <a:cubicBezTo>
                    <a:pt x="104" y="2"/>
                    <a:pt x="99" y="0"/>
                    <a:pt x="93" y="0"/>
                  </a:cubicBezTo>
                  <a:cubicBezTo>
                    <a:pt x="87" y="0"/>
                    <a:pt x="82" y="2"/>
                    <a:pt x="78" y="6"/>
                  </a:cubicBezTo>
                  <a:cubicBezTo>
                    <a:pt x="8" y="76"/>
                    <a:pt x="8" y="76"/>
                    <a:pt x="8" y="76"/>
                  </a:cubicBezTo>
                  <a:cubicBezTo>
                    <a:pt x="0" y="84"/>
                    <a:pt x="0" y="98"/>
                    <a:pt x="8" y="106"/>
                  </a:cubicBezTo>
                  <a:cubicBezTo>
                    <a:pt x="85" y="183"/>
                    <a:pt x="85" y="183"/>
                    <a:pt x="85" y="183"/>
                  </a:cubicBezTo>
                  <a:cubicBezTo>
                    <a:pt x="87" y="185"/>
                    <a:pt x="90" y="187"/>
                    <a:pt x="92" y="188"/>
                  </a:cubicBezTo>
                  <a:close/>
                  <a:moveTo>
                    <a:pt x="232" y="202"/>
                  </a:moveTo>
                  <a:cubicBezTo>
                    <a:pt x="233" y="202"/>
                    <a:pt x="234" y="202"/>
                    <a:pt x="234" y="203"/>
                  </a:cubicBezTo>
                  <a:cubicBezTo>
                    <a:pt x="263" y="243"/>
                    <a:pt x="263" y="243"/>
                    <a:pt x="263" y="243"/>
                  </a:cubicBezTo>
                  <a:cubicBezTo>
                    <a:pt x="267" y="248"/>
                    <a:pt x="267" y="256"/>
                    <a:pt x="262" y="260"/>
                  </a:cubicBezTo>
                  <a:cubicBezTo>
                    <a:pt x="260" y="263"/>
                    <a:pt x="256" y="264"/>
                    <a:pt x="253" y="264"/>
                  </a:cubicBezTo>
                  <a:cubicBezTo>
                    <a:pt x="250" y="264"/>
                    <a:pt x="247" y="263"/>
                    <a:pt x="245" y="262"/>
                  </a:cubicBezTo>
                  <a:cubicBezTo>
                    <a:pt x="205" y="232"/>
                    <a:pt x="205" y="232"/>
                    <a:pt x="205" y="232"/>
                  </a:cubicBezTo>
                  <a:cubicBezTo>
                    <a:pt x="204" y="232"/>
                    <a:pt x="203" y="231"/>
                    <a:pt x="203" y="230"/>
                  </a:cubicBezTo>
                  <a:cubicBezTo>
                    <a:pt x="203" y="230"/>
                    <a:pt x="204" y="229"/>
                    <a:pt x="204" y="228"/>
                  </a:cubicBezTo>
                  <a:cubicBezTo>
                    <a:pt x="230" y="202"/>
                    <a:pt x="230" y="202"/>
                    <a:pt x="230" y="202"/>
                  </a:cubicBezTo>
                  <a:cubicBezTo>
                    <a:pt x="231" y="202"/>
                    <a:pt x="231" y="202"/>
                    <a:pt x="232" y="202"/>
                  </a:cubicBezTo>
                  <a:cubicBezTo>
                    <a:pt x="232" y="202"/>
                    <a:pt x="232" y="202"/>
                    <a:pt x="232" y="202"/>
                  </a:cubicBezTo>
                  <a:close/>
                  <a:moveTo>
                    <a:pt x="231" y="177"/>
                  </a:moveTo>
                  <a:cubicBezTo>
                    <a:pt x="232" y="182"/>
                    <a:pt x="231" y="188"/>
                    <a:pt x="227" y="191"/>
                  </a:cubicBezTo>
                  <a:cubicBezTo>
                    <a:pt x="227" y="191"/>
                    <a:pt x="227" y="191"/>
                    <a:pt x="227" y="191"/>
                  </a:cubicBezTo>
                  <a:cubicBezTo>
                    <a:pt x="193" y="225"/>
                    <a:pt x="193" y="225"/>
                    <a:pt x="193" y="225"/>
                  </a:cubicBezTo>
                  <a:cubicBezTo>
                    <a:pt x="190" y="228"/>
                    <a:pt x="187" y="229"/>
                    <a:pt x="183" y="229"/>
                  </a:cubicBezTo>
                  <a:cubicBezTo>
                    <a:pt x="182" y="229"/>
                    <a:pt x="180" y="229"/>
                    <a:pt x="179" y="229"/>
                  </a:cubicBezTo>
                  <a:cubicBezTo>
                    <a:pt x="178" y="229"/>
                    <a:pt x="177" y="228"/>
                    <a:pt x="177" y="227"/>
                  </a:cubicBezTo>
                  <a:cubicBezTo>
                    <a:pt x="177" y="226"/>
                    <a:pt x="177" y="225"/>
                    <a:pt x="178" y="224"/>
                  </a:cubicBezTo>
                  <a:cubicBezTo>
                    <a:pt x="226" y="176"/>
                    <a:pt x="226" y="176"/>
                    <a:pt x="226" y="176"/>
                  </a:cubicBezTo>
                  <a:cubicBezTo>
                    <a:pt x="226" y="175"/>
                    <a:pt x="227" y="175"/>
                    <a:pt x="228" y="175"/>
                  </a:cubicBezTo>
                  <a:cubicBezTo>
                    <a:pt x="228" y="175"/>
                    <a:pt x="228" y="175"/>
                    <a:pt x="229" y="175"/>
                  </a:cubicBezTo>
                  <a:cubicBezTo>
                    <a:pt x="230" y="176"/>
                    <a:pt x="230" y="176"/>
                    <a:pt x="231" y="177"/>
                  </a:cubicBezTo>
                  <a:close/>
                  <a:moveTo>
                    <a:pt x="205" y="137"/>
                  </a:moveTo>
                  <a:cubicBezTo>
                    <a:pt x="206" y="136"/>
                    <a:pt x="207" y="136"/>
                    <a:pt x="207" y="136"/>
                  </a:cubicBezTo>
                  <a:cubicBezTo>
                    <a:pt x="208" y="136"/>
                    <a:pt x="209" y="136"/>
                    <a:pt x="209" y="137"/>
                  </a:cubicBezTo>
                  <a:cubicBezTo>
                    <a:pt x="228" y="156"/>
                    <a:pt x="228" y="156"/>
                    <a:pt x="228" y="156"/>
                  </a:cubicBezTo>
                  <a:cubicBezTo>
                    <a:pt x="229" y="157"/>
                    <a:pt x="229" y="158"/>
                    <a:pt x="228" y="160"/>
                  </a:cubicBezTo>
                  <a:cubicBezTo>
                    <a:pt x="225" y="162"/>
                    <a:pt x="225" y="162"/>
                    <a:pt x="225" y="162"/>
                  </a:cubicBezTo>
                  <a:cubicBezTo>
                    <a:pt x="161" y="226"/>
                    <a:pt x="161" y="226"/>
                    <a:pt x="161" y="226"/>
                  </a:cubicBezTo>
                  <a:cubicBezTo>
                    <a:pt x="161" y="227"/>
                    <a:pt x="160" y="227"/>
                    <a:pt x="159" y="227"/>
                  </a:cubicBezTo>
                  <a:cubicBezTo>
                    <a:pt x="159" y="227"/>
                    <a:pt x="158" y="227"/>
                    <a:pt x="157" y="226"/>
                  </a:cubicBezTo>
                  <a:cubicBezTo>
                    <a:pt x="139" y="208"/>
                    <a:pt x="139" y="208"/>
                    <a:pt x="139" y="208"/>
                  </a:cubicBezTo>
                  <a:cubicBezTo>
                    <a:pt x="138" y="207"/>
                    <a:pt x="138" y="206"/>
                    <a:pt x="138" y="206"/>
                  </a:cubicBezTo>
                  <a:cubicBezTo>
                    <a:pt x="138" y="205"/>
                    <a:pt x="138" y="204"/>
                    <a:pt x="139" y="204"/>
                  </a:cubicBezTo>
                  <a:lnTo>
                    <a:pt x="205" y="137"/>
                  </a:lnTo>
                  <a:close/>
                  <a:moveTo>
                    <a:pt x="181" y="104"/>
                  </a:moveTo>
                  <a:cubicBezTo>
                    <a:pt x="182" y="104"/>
                    <a:pt x="182" y="104"/>
                    <a:pt x="182" y="104"/>
                  </a:cubicBezTo>
                  <a:cubicBezTo>
                    <a:pt x="183" y="105"/>
                    <a:pt x="184" y="106"/>
                    <a:pt x="184" y="107"/>
                  </a:cubicBezTo>
                  <a:cubicBezTo>
                    <a:pt x="185" y="112"/>
                    <a:pt x="185" y="112"/>
                    <a:pt x="185" y="112"/>
                  </a:cubicBezTo>
                  <a:cubicBezTo>
                    <a:pt x="185" y="112"/>
                    <a:pt x="185" y="112"/>
                    <a:pt x="185" y="112"/>
                  </a:cubicBezTo>
                  <a:cubicBezTo>
                    <a:pt x="186" y="119"/>
                    <a:pt x="189" y="125"/>
                    <a:pt x="194" y="130"/>
                  </a:cubicBezTo>
                  <a:cubicBezTo>
                    <a:pt x="194" y="131"/>
                    <a:pt x="195" y="132"/>
                    <a:pt x="195" y="132"/>
                  </a:cubicBezTo>
                  <a:cubicBezTo>
                    <a:pt x="195" y="133"/>
                    <a:pt x="194" y="134"/>
                    <a:pt x="194" y="134"/>
                  </a:cubicBezTo>
                  <a:cubicBezTo>
                    <a:pt x="136" y="192"/>
                    <a:pt x="136" y="192"/>
                    <a:pt x="136" y="192"/>
                  </a:cubicBezTo>
                  <a:cubicBezTo>
                    <a:pt x="136" y="193"/>
                    <a:pt x="135" y="193"/>
                    <a:pt x="134" y="193"/>
                  </a:cubicBezTo>
                  <a:cubicBezTo>
                    <a:pt x="134" y="193"/>
                    <a:pt x="134" y="193"/>
                    <a:pt x="134" y="193"/>
                  </a:cubicBezTo>
                  <a:cubicBezTo>
                    <a:pt x="133" y="193"/>
                    <a:pt x="133" y="193"/>
                    <a:pt x="132" y="192"/>
                  </a:cubicBezTo>
                  <a:cubicBezTo>
                    <a:pt x="132" y="192"/>
                    <a:pt x="132" y="192"/>
                    <a:pt x="132" y="192"/>
                  </a:cubicBezTo>
                  <a:cubicBezTo>
                    <a:pt x="127" y="187"/>
                    <a:pt x="121" y="184"/>
                    <a:pt x="114" y="183"/>
                  </a:cubicBezTo>
                  <a:cubicBezTo>
                    <a:pt x="109" y="182"/>
                    <a:pt x="109" y="182"/>
                    <a:pt x="109" y="182"/>
                  </a:cubicBezTo>
                  <a:cubicBezTo>
                    <a:pt x="107" y="182"/>
                    <a:pt x="107" y="182"/>
                    <a:pt x="106" y="181"/>
                  </a:cubicBezTo>
                  <a:cubicBezTo>
                    <a:pt x="106" y="180"/>
                    <a:pt x="106" y="178"/>
                    <a:pt x="107" y="178"/>
                  </a:cubicBezTo>
                  <a:cubicBezTo>
                    <a:pt x="179" y="105"/>
                    <a:pt x="179" y="105"/>
                    <a:pt x="179" y="105"/>
                  </a:cubicBezTo>
                  <a:cubicBezTo>
                    <a:pt x="180" y="105"/>
                    <a:pt x="181" y="104"/>
                    <a:pt x="181" y="104"/>
                  </a:cubicBezTo>
                  <a:close/>
                  <a:moveTo>
                    <a:pt x="20" y="103"/>
                  </a:moveTo>
                  <a:cubicBezTo>
                    <a:pt x="19" y="103"/>
                    <a:pt x="19" y="102"/>
                    <a:pt x="18" y="102"/>
                  </a:cubicBezTo>
                  <a:cubicBezTo>
                    <a:pt x="15" y="99"/>
                    <a:pt x="15" y="99"/>
                    <a:pt x="15" y="99"/>
                  </a:cubicBezTo>
                  <a:cubicBezTo>
                    <a:pt x="13" y="97"/>
                    <a:pt x="12" y="94"/>
                    <a:pt x="12" y="91"/>
                  </a:cubicBezTo>
                  <a:cubicBezTo>
                    <a:pt x="12" y="88"/>
                    <a:pt x="13" y="85"/>
                    <a:pt x="15" y="83"/>
                  </a:cubicBezTo>
                  <a:cubicBezTo>
                    <a:pt x="85" y="14"/>
                    <a:pt x="85" y="14"/>
                    <a:pt x="85" y="14"/>
                  </a:cubicBezTo>
                  <a:cubicBezTo>
                    <a:pt x="85" y="14"/>
                    <a:pt x="85" y="14"/>
                    <a:pt x="85" y="13"/>
                  </a:cubicBezTo>
                  <a:cubicBezTo>
                    <a:pt x="87" y="11"/>
                    <a:pt x="90" y="10"/>
                    <a:pt x="93" y="10"/>
                  </a:cubicBezTo>
                  <a:cubicBezTo>
                    <a:pt x="96" y="10"/>
                    <a:pt x="99" y="11"/>
                    <a:pt x="101" y="13"/>
                  </a:cubicBezTo>
                  <a:cubicBezTo>
                    <a:pt x="104" y="16"/>
                    <a:pt x="104" y="16"/>
                    <a:pt x="104" y="16"/>
                  </a:cubicBezTo>
                  <a:cubicBezTo>
                    <a:pt x="105" y="17"/>
                    <a:pt x="105" y="19"/>
                    <a:pt x="104" y="20"/>
                  </a:cubicBezTo>
                  <a:cubicBezTo>
                    <a:pt x="22" y="102"/>
                    <a:pt x="22" y="102"/>
                    <a:pt x="22" y="102"/>
                  </a:cubicBezTo>
                  <a:cubicBezTo>
                    <a:pt x="22" y="102"/>
                    <a:pt x="21" y="103"/>
                    <a:pt x="20" y="103"/>
                  </a:cubicBezTo>
                  <a:close/>
                  <a:moveTo>
                    <a:pt x="29" y="109"/>
                  </a:moveTo>
                  <a:cubicBezTo>
                    <a:pt x="111" y="27"/>
                    <a:pt x="111" y="27"/>
                    <a:pt x="111" y="27"/>
                  </a:cubicBezTo>
                  <a:cubicBezTo>
                    <a:pt x="111" y="27"/>
                    <a:pt x="112" y="27"/>
                    <a:pt x="113" y="27"/>
                  </a:cubicBezTo>
                  <a:cubicBezTo>
                    <a:pt x="114" y="27"/>
                    <a:pt x="114" y="27"/>
                    <a:pt x="115" y="27"/>
                  </a:cubicBezTo>
                  <a:cubicBezTo>
                    <a:pt x="177" y="89"/>
                    <a:pt x="177" y="89"/>
                    <a:pt x="177" y="89"/>
                  </a:cubicBezTo>
                  <a:cubicBezTo>
                    <a:pt x="177" y="90"/>
                    <a:pt x="178" y="91"/>
                    <a:pt x="178" y="91"/>
                  </a:cubicBezTo>
                  <a:cubicBezTo>
                    <a:pt x="178" y="92"/>
                    <a:pt x="177" y="93"/>
                    <a:pt x="177" y="93"/>
                  </a:cubicBezTo>
                  <a:cubicBezTo>
                    <a:pt x="95" y="175"/>
                    <a:pt x="95" y="175"/>
                    <a:pt x="95" y="175"/>
                  </a:cubicBezTo>
                  <a:cubicBezTo>
                    <a:pt x="95" y="176"/>
                    <a:pt x="94" y="176"/>
                    <a:pt x="93" y="176"/>
                  </a:cubicBezTo>
                  <a:cubicBezTo>
                    <a:pt x="93" y="176"/>
                    <a:pt x="92" y="176"/>
                    <a:pt x="91" y="175"/>
                  </a:cubicBezTo>
                  <a:cubicBezTo>
                    <a:pt x="29" y="113"/>
                    <a:pt x="29" y="113"/>
                    <a:pt x="29" y="113"/>
                  </a:cubicBezTo>
                  <a:cubicBezTo>
                    <a:pt x="28" y="112"/>
                    <a:pt x="28" y="110"/>
                    <a:pt x="29"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reeform 12">
              <a:extLst>
                <a:ext uri="{FF2B5EF4-FFF2-40B4-BE49-F238E27FC236}">
                  <a16:creationId xmlns:a16="http://schemas.microsoft.com/office/drawing/2014/main" id="{0EC4E2FC-A086-0440-BB18-BEF10768AE82}"/>
                </a:ext>
              </a:extLst>
            </p:cNvPr>
            <p:cNvSpPr>
              <a:spLocks noEditPoints="1"/>
            </p:cNvSpPr>
            <p:nvPr/>
          </p:nvSpPr>
          <p:spPr bwMode="auto">
            <a:xfrm>
              <a:off x="2978151" y="4619625"/>
              <a:ext cx="392113" cy="533400"/>
            </a:xfrm>
            <a:custGeom>
              <a:avLst/>
              <a:gdLst>
                <a:gd name="T0" fmla="*/ 52 w 104"/>
                <a:gd name="T1" fmla="*/ 0 h 141"/>
                <a:gd name="T2" fmla="*/ 47 w 104"/>
                <a:gd name="T3" fmla="*/ 3 h 141"/>
                <a:gd name="T4" fmla="*/ 21 w 104"/>
                <a:gd name="T5" fmla="*/ 53 h 141"/>
                <a:gd name="T6" fmla="*/ 7 w 104"/>
                <a:gd name="T7" fmla="*/ 77 h 141"/>
                <a:gd name="T8" fmla="*/ 22 w 104"/>
                <a:gd name="T9" fmla="*/ 131 h 141"/>
                <a:gd name="T10" fmla="*/ 43 w 104"/>
                <a:gd name="T11" fmla="*/ 141 h 141"/>
                <a:gd name="T12" fmla="*/ 52 w 104"/>
                <a:gd name="T13" fmla="*/ 141 h 141"/>
                <a:gd name="T14" fmla="*/ 60 w 104"/>
                <a:gd name="T15" fmla="*/ 141 h 141"/>
                <a:gd name="T16" fmla="*/ 82 w 104"/>
                <a:gd name="T17" fmla="*/ 131 h 141"/>
                <a:gd name="T18" fmla="*/ 97 w 104"/>
                <a:gd name="T19" fmla="*/ 77 h 141"/>
                <a:gd name="T20" fmla="*/ 82 w 104"/>
                <a:gd name="T21" fmla="*/ 52 h 141"/>
                <a:gd name="T22" fmla="*/ 56 w 104"/>
                <a:gd name="T23" fmla="*/ 3 h 141"/>
                <a:gd name="T24" fmla="*/ 52 w 104"/>
                <a:gd name="T25" fmla="*/ 0 h 141"/>
                <a:gd name="T26" fmla="*/ 75 w 104"/>
                <a:gd name="T27" fmla="*/ 59 h 141"/>
                <a:gd name="T28" fmla="*/ 87 w 104"/>
                <a:gd name="T29" fmla="*/ 80 h 141"/>
                <a:gd name="T30" fmla="*/ 75 w 104"/>
                <a:gd name="T31" fmla="*/ 123 h 141"/>
                <a:gd name="T32" fmla="*/ 59 w 104"/>
                <a:gd name="T33" fmla="*/ 131 h 141"/>
                <a:gd name="T34" fmla="*/ 52 w 104"/>
                <a:gd name="T35" fmla="*/ 131 h 141"/>
                <a:gd name="T36" fmla="*/ 45 w 104"/>
                <a:gd name="T37" fmla="*/ 131 h 141"/>
                <a:gd name="T38" fmla="*/ 28 w 104"/>
                <a:gd name="T39" fmla="*/ 123 h 141"/>
                <a:gd name="T40" fmla="*/ 16 w 104"/>
                <a:gd name="T41" fmla="*/ 80 h 141"/>
                <a:gd name="T42" fmla="*/ 29 w 104"/>
                <a:gd name="T43" fmla="*/ 59 h 141"/>
                <a:gd name="T44" fmla="*/ 29 w 104"/>
                <a:gd name="T45" fmla="*/ 59 h 141"/>
                <a:gd name="T46" fmla="*/ 29 w 104"/>
                <a:gd name="T47" fmla="*/ 58 h 141"/>
                <a:gd name="T48" fmla="*/ 49 w 104"/>
                <a:gd name="T49" fmla="*/ 25 h 141"/>
                <a:gd name="T50" fmla="*/ 52 w 104"/>
                <a:gd name="T51" fmla="*/ 23 h 141"/>
                <a:gd name="T52" fmla="*/ 52 w 104"/>
                <a:gd name="T53" fmla="*/ 23 h 141"/>
                <a:gd name="T54" fmla="*/ 54 w 104"/>
                <a:gd name="T55" fmla="*/ 25 h 141"/>
                <a:gd name="T56" fmla="*/ 74 w 104"/>
                <a:gd name="T57" fmla="*/ 59 h 141"/>
                <a:gd name="T58" fmla="*/ 75 w 104"/>
                <a:gd name="T59"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41">
                  <a:moveTo>
                    <a:pt x="52" y="0"/>
                  </a:moveTo>
                  <a:cubicBezTo>
                    <a:pt x="50" y="0"/>
                    <a:pt x="48" y="1"/>
                    <a:pt x="47" y="3"/>
                  </a:cubicBezTo>
                  <a:cubicBezTo>
                    <a:pt x="41" y="21"/>
                    <a:pt x="32" y="38"/>
                    <a:pt x="21" y="53"/>
                  </a:cubicBezTo>
                  <a:cubicBezTo>
                    <a:pt x="15" y="60"/>
                    <a:pt x="10" y="68"/>
                    <a:pt x="7" y="77"/>
                  </a:cubicBezTo>
                  <a:cubicBezTo>
                    <a:pt x="0" y="96"/>
                    <a:pt x="6" y="118"/>
                    <a:pt x="22" y="131"/>
                  </a:cubicBezTo>
                  <a:cubicBezTo>
                    <a:pt x="28" y="136"/>
                    <a:pt x="35" y="139"/>
                    <a:pt x="43" y="141"/>
                  </a:cubicBezTo>
                  <a:cubicBezTo>
                    <a:pt x="46" y="141"/>
                    <a:pt x="49" y="141"/>
                    <a:pt x="52" y="141"/>
                  </a:cubicBezTo>
                  <a:cubicBezTo>
                    <a:pt x="55" y="141"/>
                    <a:pt x="58" y="141"/>
                    <a:pt x="60" y="141"/>
                  </a:cubicBezTo>
                  <a:cubicBezTo>
                    <a:pt x="68" y="139"/>
                    <a:pt x="76" y="136"/>
                    <a:pt x="82" y="131"/>
                  </a:cubicBezTo>
                  <a:cubicBezTo>
                    <a:pt x="98" y="118"/>
                    <a:pt x="104" y="96"/>
                    <a:pt x="97" y="77"/>
                  </a:cubicBezTo>
                  <a:cubicBezTo>
                    <a:pt x="93" y="68"/>
                    <a:pt x="88" y="60"/>
                    <a:pt x="82" y="52"/>
                  </a:cubicBezTo>
                  <a:cubicBezTo>
                    <a:pt x="71" y="37"/>
                    <a:pt x="62" y="21"/>
                    <a:pt x="56" y="3"/>
                  </a:cubicBezTo>
                  <a:cubicBezTo>
                    <a:pt x="56" y="1"/>
                    <a:pt x="54" y="0"/>
                    <a:pt x="52" y="0"/>
                  </a:cubicBezTo>
                  <a:close/>
                  <a:moveTo>
                    <a:pt x="75" y="59"/>
                  </a:moveTo>
                  <a:cubicBezTo>
                    <a:pt x="80" y="66"/>
                    <a:pt x="84" y="73"/>
                    <a:pt x="87" y="80"/>
                  </a:cubicBezTo>
                  <a:cubicBezTo>
                    <a:pt x="93" y="96"/>
                    <a:pt x="88" y="113"/>
                    <a:pt x="75" y="123"/>
                  </a:cubicBezTo>
                  <a:cubicBezTo>
                    <a:pt x="70" y="127"/>
                    <a:pt x="65" y="130"/>
                    <a:pt x="59" y="131"/>
                  </a:cubicBezTo>
                  <a:cubicBezTo>
                    <a:pt x="56" y="131"/>
                    <a:pt x="54" y="131"/>
                    <a:pt x="52" y="131"/>
                  </a:cubicBezTo>
                  <a:cubicBezTo>
                    <a:pt x="49" y="131"/>
                    <a:pt x="47" y="131"/>
                    <a:pt x="45" y="131"/>
                  </a:cubicBezTo>
                  <a:cubicBezTo>
                    <a:pt x="39" y="130"/>
                    <a:pt x="33" y="127"/>
                    <a:pt x="28" y="123"/>
                  </a:cubicBezTo>
                  <a:cubicBezTo>
                    <a:pt x="15" y="113"/>
                    <a:pt x="11" y="96"/>
                    <a:pt x="16" y="80"/>
                  </a:cubicBezTo>
                  <a:cubicBezTo>
                    <a:pt x="19" y="73"/>
                    <a:pt x="23" y="66"/>
                    <a:pt x="29" y="59"/>
                  </a:cubicBezTo>
                  <a:cubicBezTo>
                    <a:pt x="29" y="59"/>
                    <a:pt x="29" y="59"/>
                    <a:pt x="29" y="59"/>
                  </a:cubicBezTo>
                  <a:cubicBezTo>
                    <a:pt x="29" y="59"/>
                    <a:pt x="29" y="59"/>
                    <a:pt x="29" y="58"/>
                  </a:cubicBezTo>
                  <a:cubicBezTo>
                    <a:pt x="37" y="48"/>
                    <a:pt x="44" y="37"/>
                    <a:pt x="49" y="25"/>
                  </a:cubicBezTo>
                  <a:cubicBezTo>
                    <a:pt x="50" y="24"/>
                    <a:pt x="51" y="23"/>
                    <a:pt x="52" y="23"/>
                  </a:cubicBezTo>
                  <a:cubicBezTo>
                    <a:pt x="52" y="23"/>
                    <a:pt x="52" y="23"/>
                    <a:pt x="52" y="23"/>
                  </a:cubicBezTo>
                  <a:cubicBezTo>
                    <a:pt x="53" y="23"/>
                    <a:pt x="54" y="24"/>
                    <a:pt x="54" y="25"/>
                  </a:cubicBezTo>
                  <a:cubicBezTo>
                    <a:pt x="60" y="37"/>
                    <a:pt x="66" y="48"/>
                    <a:pt x="74" y="59"/>
                  </a:cubicBezTo>
                  <a:lnTo>
                    <a:pt x="75" y="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4" name="Freeform 5">
            <a:extLst>
              <a:ext uri="{FF2B5EF4-FFF2-40B4-BE49-F238E27FC236}">
                <a16:creationId xmlns:a16="http://schemas.microsoft.com/office/drawing/2014/main" id="{064DC421-11DF-E308-07BB-0DB9B7447F01}"/>
              </a:ext>
            </a:extLst>
          </p:cNvPr>
          <p:cNvSpPr>
            <a:spLocks noEditPoints="1"/>
          </p:cNvSpPr>
          <p:nvPr/>
        </p:nvSpPr>
        <p:spPr bwMode="auto">
          <a:xfrm rot="16200000">
            <a:off x="1743906" y="2250275"/>
            <a:ext cx="936358" cy="605497"/>
          </a:xfrm>
          <a:custGeom>
            <a:avLst/>
            <a:gdLst>
              <a:gd name="T0" fmla="*/ 348 w 365"/>
              <a:gd name="T1" fmla="*/ 88 h 235"/>
              <a:gd name="T2" fmla="*/ 276 w 365"/>
              <a:gd name="T3" fmla="*/ 17 h 235"/>
              <a:gd name="T4" fmla="*/ 231 w 365"/>
              <a:gd name="T5" fmla="*/ 6 h 235"/>
              <a:gd name="T6" fmla="*/ 202 w 365"/>
              <a:gd name="T7" fmla="*/ 38 h 235"/>
              <a:gd name="T8" fmla="*/ 48 w 365"/>
              <a:gd name="T9" fmla="*/ 38 h 235"/>
              <a:gd name="T10" fmla="*/ 0 w 365"/>
              <a:gd name="T11" fmla="*/ 86 h 235"/>
              <a:gd name="T12" fmla="*/ 0 w 365"/>
              <a:gd name="T13" fmla="*/ 152 h 235"/>
              <a:gd name="T14" fmla="*/ 48 w 365"/>
              <a:gd name="T15" fmla="*/ 200 h 235"/>
              <a:gd name="T16" fmla="*/ 202 w 365"/>
              <a:gd name="T17" fmla="*/ 200 h 235"/>
              <a:gd name="T18" fmla="*/ 231 w 365"/>
              <a:gd name="T19" fmla="*/ 232 h 235"/>
              <a:gd name="T20" fmla="*/ 246 w 365"/>
              <a:gd name="T21" fmla="*/ 235 h 235"/>
              <a:gd name="T22" fmla="*/ 276 w 365"/>
              <a:gd name="T23" fmla="*/ 221 h 235"/>
              <a:gd name="T24" fmla="*/ 348 w 365"/>
              <a:gd name="T25" fmla="*/ 150 h 235"/>
              <a:gd name="T26" fmla="*/ 348 w 365"/>
              <a:gd name="T27" fmla="*/ 88 h 235"/>
              <a:gd name="T28" fmla="*/ 48 w 365"/>
              <a:gd name="T29" fmla="*/ 48 h 235"/>
              <a:gd name="T30" fmla="*/ 211 w 365"/>
              <a:gd name="T31" fmla="*/ 48 h 235"/>
              <a:gd name="T32" fmla="*/ 211 w 365"/>
              <a:gd name="T33" fmla="*/ 44 h 235"/>
              <a:gd name="T34" fmla="*/ 234 w 365"/>
              <a:gd name="T35" fmla="*/ 16 h 235"/>
              <a:gd name="T36" fmla="*/ 269 w 365"/>
              <a:gd name="T37" fmla="*/ 24 h 235"/>
              <a:gd name="T38" fmla="*/ 340 w 365"/>
              <a:gd name="T39" fmla="*/ 95 h 235"/>
              <a:gd name="T40" fmla="*/ 340 w 365"/>
              <a:gd name="T41" fmla="*/ 143 h 235"/>
              <a:gd name="T42" fmla="*/ 269 w 365"/>
              <a:gd name="T43" fmla="*/ 214 h 235"/>
              <a:gd name="T44" fmla="*/ 234 w 365"/>
              <a:gd name="T45" fmla="*/ 222 h 235"/>
              <a:gd name="T46" fmla="*/ 211 w 365"/>
              <a:gd name="T47" fmla="*/ 194 h 235"/>
              <a:gd name="T48" fmla="*/ 211 w 365"/>
              <a:gd name="T49" fmla="*/ 190 h 235"/>
              <a:gd name="T50" fmla="*/ 48 w 365"/>
              <a:gd name="T51" fmla="*/ 190 h 235"/>
              <a:gd name="T52" fmla="*/ 10 w 365"/>
              <a:gd name="T53" fmla="*/ 152 h 235"/>
              <a:gd name="T54" fmla="*/ 10 w 365"/>
              <a:gd name="T55" fmla="*/ 86 h 235"/>
              <a:gd name="T56" fmla="*/ 48 w 365"/>
              <a:gd name="T57"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235">
                <a:moveTo>
                  <a:pt x="348" y="88"/>
                </a:moveTo>
                <a:cubicBezTo>
                  <a:pt x="276" y="17"/>
                  <a:pt x="276" y="17"/>
                  <a:pt x="276" y="17"/>
                </a:cubicBezTo>
                <a:cubicBezTo>
                  <a:pt x="264" y="4"/>
                  <a:pt x="247" y="0"/>
                  <a:pt x="231" y="6"/>
                </a:cubicBezTo>
                <a:cubicBezTo>
                  <a:pt x="216" y="11"/>
                  <a:pt x="205" y="23"/>
                  <a:pt x="202" y="38"/>
                </a:cubicBezTo>
                <a:cubicBezTo>
                  <a:pt x="48" y="38"/>
                  <a:pt x="48" y="38"/>
                  <a:pt x="48" y="38"/>
                </a:cubicBezTo>
                <a:cubicBezTo>
                  <a:pt x="22" y="38"/>
                  <a:pt x="0" y="60"/>
                  <a:pt x="0" y="86"/>
                </a:cubicBezTo>
                <a:cubicBezTo>
                  <a:pt x="0" y="152"/>
                  <a:pt x="0" y="152"/>
                  <a:pt x="0" y="152"/>
                </a:cubicBezTo>
                <a:cubicBezTo>
                  <a:pt x="0" y="178"/>
                  <a:pt x="22" y="200"/>
                  <a:pt x="48" y="200"/>
                </a:cubicBezTo>
                <a:cubicBezTo>
                  <a:pt x="202" y="200"/>
                  <a:pt x="202" y="200"/>
                  <a:pt x="202" y="200"/>
                </a:cubicBezTo>
                <a:cubicBezTo>
                  <a:pt x="205" y="215"/>
                  <a:pt x="216" y="227"/>
                  <a:pt x="231" y="232"/>
                </a:cubicBezTo>
                <a:cubicBezTo>
                  <a:pt x="236" y="234"/>
                  <a:pt x="241" y="235"/>
                  <a:pt x="246" y="235"/>
                </a:cubicBezTo>
                <a:cubicBezTo>
                  <a:pt x="257" y="235"/>
                  <a:pt x="268" y="230"/>
                  <a:pt x="276" y="221"/>
                </a:cubicBezTo>
                <a:cubicBezTo>
                  <a:pt x="348" y="150"/>
                  <a:pt x="348" y="150"/>
                  <a:pt x="348" y="150"/>
                </a:cubicBezTo>
                <a:cubicBezTo>
                  <a:pt x="365" y="133"/>
                  <a:pt x="365" y="105"/>
                  <a:pt x="348" y="88"/>
                </a:cubicBezTo>
                <a:close/>
                <a:moveTo>
                  <a:pt x="48" y="48"/>
                </a:moveTo>
                <a:cubicBezTo>
                  <a:pt x="211" y="48"/>
                  <a:pt x="211" y="48"/>
                  <a:pt x="211" y="48"/>
                </a:cubicBezTo>
                <a:cubicBezTo>
                  <a:pt x="211" y="44"/>
                  <a:pt x="211" y="44"/>
                  <a:pt x="211" y="44"/>
                </a:cubicBezTo>
                <a:cubicBezTo>
                  <a:pt x="213" y="31"/>
                  <a:pt x="221" y="20"/>
                  <a:pt x="234" y="16"/>
                </a:cubicBezTo>
                <a:cubicBezTo>
                  <a:pt x="247" y="11"/>
                  <a:pt x="260" y="14"/>
                  <a:pt x="269" y="24"/>
                </a:cubicBezTo>
                <a:cubicBezTo>
                  <a:pt x="340" y="95"/>
                  <a:pt x="340" y="95"/>
                  <a:pt x="340" y="95"/>
                </a:cubicBezTo>
                <a:cubicBezTo>
                  <a:pt x="354" y="108"/>
                  <a:pt x="354" y="130"/>
                  <a:pt x="340" y="143"/>
                </a:cubicBezTo>
                <a:cubicBezTo>
                  <a:pt x="269" y="214"/>
                  <a:pt x="269" y="214"/>
                  <a:pt x="269" y="214"/>
                </a:cubicBezTo>
                <a:cubicBezTo>
                  <a:pt x="260" y="224"/>
                  <a:pt x="247" y="227"/>
                  <a:pt x="234" y="222"/>
                </a:cubicBezTo>
                <a:cubicBezTo>
                  <a:pt x="221" y="218"/>
                  <a:pt x="213" y="207"/>
                  <a:pt x="211" y="194"/>
                </a:cubicBezTo>
                <a:cubicBezTo>
                  <a:pt x="211" y="190"/>
                  <a:pt x="211" y="190"/>
                  <a:pt x="211" y="190"/>
                </a:cubicBezTo>
                <a:cubicBezTo>
                  <a:pt x="48" y="190"/>
                  <a:pt x="48" y="190"/>
                  <a:pt x="48" y="190"/>
                </a:cubicBezTo>
                <a:cubicBezTo>
                  <a:pt x="27" y="190"/>
                  <a:pt x="10" y="173"/>
                  <a:pt x="10" y="152"/>
                </a:cubicBezTo>
                <a:cubicBezTo>
                  <a:pt x="10" y="86"/>
                  <a:pt x="10" y="86"/>
                  <a:pt x="10" y="86"/>
                </a:cubicBezTo>
                <a:cubicBezTo>
                  <a:pt x="10" y="65"/>
                  <a:pt x="27" y="48"/>
                  <a:pt x="48"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5">
            <a:extLst>
              <a:ext uri="{FF2B5EF4-FFF2-40B4-BE49-F238E27FC236}">
                <a16:creationId xmlns:a16="http://schemas.microsoft.com/office/drawing/2014/main" id="{1512B1F0-5815-FBDE-EF65-3021E2FE2347}"/>
              </a:ext>
            </a:extLst>
          </p:cNvPr>
          <p:cNvSpPr>
            <a:spLocks noEditPoints="1"/>
          </p:cNvSpPr>
          <p:nvPr/>
        </p:nvSpPr>
        <p:spPr bwMode="auto">
          <a:xfrm rot="10800000">
            <a:off x="2722241" y="2392939"/>
            <a:ext cx="936358" cy="605497"/>
          </a:xfrm>
          <a:custGeom>
            <a:avLst/>
            <a:gdLst>
              <a:gd name="T0" fmla="*/ 348 w 365"/>
              <a:gd name="T1" fmla="*/ 88 h 235"/>
              <a:gd name="T2" fmla="*/ 276 w 365"/>
              <a:gd name="T3" fmla="*/ 17 h 235"/>
              <a:gd name="T4" fmla="*/ 231 w 365"/>
              <a:gd name="T5" fmla="*/ 6 h 235"/>
              <a:gd name="T6" fmla="*/ 202 w 365"/>
              <a:gd name="T7" fmla="*/ 38 h 235"/>
              <a:gd name="T8" fmla="*/ 48 w 365"/>
              <a:gd name="T9" fmla="*/ 38 h 235"/>
              <a:gd name="T10" fmla="*/ 0 w 365"/>
              <a:gd name="T11" fmla="*/ 86 h 235"/>
              <a:gd name="T12" fmla="*/ 0 w 365"/>
              <a:gd name="T13" fmla="*/ 152 h 235"/>
              <a:gd name="T14" fmla="*/ 48 w 365"/>
              <a:gd name="T15" fmla="*/ 200 h 235"/>
              <a:gd name="T16" fmla="*/ 202 w 365"/>
              <a:gd name="T17" fmla="*/ 200 h 235"/>
              <a:gd name="T18" fmla="*/ 231 w 365"/>
              <a:gd name="T19" fmla="*/ 232 h 235"/>
              <a:gd name="T20" fmla="*/ 246 w 365"/>
              <a:gd name="T21" fmla="*/ 235 h 235"/>
              <a:gd name="T22" fmla="*/ 276 w 365"/>
              <a:gd name="T23" fmla="*/ 221 h 235"/>
              <a:gd name="T24" fmla="*/ 348 w 365"/>
              <a:gd name="T25" fmla="*/ 150 h 235"/>
              <a:gd name="T26" fmla="*/ 348 w 365"/>
              <a:gd name="T27" fmla="*/ 88 h 235"/>
              <a:gd name="T28" fmla="*/ 48 w 365"/>
              <a:gd name="T29" fmla="*/ 48 h 235"/>
              <a:gd name="T30" fmla="*/ 211 w 365"/>
              <a:gd name="T31" fmla="*/ 48 h 235"/>
              <a:gd name="T32" fmla="*/ 211 w 365"/>
              <a:gd name="T33" fmla="*/ 44 h 235"/>
              <a:gd name="T34" fmla="*/ 234 w 365"/>
              <a:gd name="T35" fmla="*/ 16 h 235"/>
              <a:gd name="T36" fmla="*/ 269 w 365"/>
              <a:gd name="T37" fmla="*/ 24 h 235"/>
              <a:gd name="T38" fmla="*/ 340 w 365"/>
              <a:gd name="T39" fmla="*/ 95 h 235"/>
              <a:gd name="T40" fmla="*/ 340 w 365"/>
              <a:gd name="T41" fmla="*/ 143 h 235"/>
              <a:gd name="T42" fmla="*/ 269 w 365"/>
              <a:gd name="T43" fmla="*/ 214 h 235"/>
              <a:gd name="T44" fmla="*/ 234 w 365"/>
              <a:gd name="T45" fmla="*/ 222 h 235"/>
              <a:gd name="T46" fmla="*/ 211 w 365"/>
              <a:gd name="T47" fmla="*/ 194 h 235"/>
              <a:gd name="T48" fmla="*/ 211 w 365"/>
              <a:gd name="T49" fmla="*/ 190 h 235"/>
              <a:gd name="T50" fmla="*/ 48 w 365"/>
              <a:gd name="T51" fmla="*/ 190 h 235"/>
              <a:gd name="T52" fmla="*/ 10 w 365"/>
              <a:gd name="T53" fmla="*/ 152 h 235"/>
              <a:gd name="T54" fmla="*/ 10 w 365"/>
              <a:gd name="T55" fmla="*/ 86 h 235"/>
              <a:gd name="T56" fmla="*/ 48 w 365"/>
              <a:gd name="T57"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235">
                <a:moveTo>
                  <a:pt x="348" y="88"/>
                </a:moveTo>
                <a:cubicBezTo>
                  <a:pt x="276" y="17"/>
                  <a:pt x="276" y="17"/>
                  <a:pt x="276" y="17"/>
                </a:cubicBezTo>
                <a:cubicBezTo>
                  <a:pt x="264" y="4"/>
                  <a:pt x="247" y="0"/>
                  <a:pt x="231" y="6"/>
                </a:cubicBezTo>
                <a:cubicBezTo>
                  <a:pt x="216" y="11"/>
                  <a:pt x="205" y="23"/>
                  <a:pt x="202" y="38"/>
                </a:cubicBezTo>
                <a:cubicBezTo>
                  <a:pt x="48" y="38"/>
                  <a:pt x="48" y="38"/>
                  <a:pt x="48" y="38"/>
                </a:cubicBezTo>
                <a:cubicBezTo>
                  <a:pt x="22" y="38"/>
                  <a:pt x="0" y="60"/>
                  <a:pt x="0" y="86"/>
                </a:cubicBezTo>
                <a:cubicBezTo>
                  <a:pt x="0" y="152"/>
                  <a:pt x="0" y="152"/>
                  <a:pt x="0" y="152"/>
                </a:cubicBezTo>
                <a:cubicBezTo>
                  <a:pt x="0" y="178"/>
                  <a:pt x="22" y="200"/>
                  <a:pt x="48" y="200"/>
                </a:cubicBezTo>
                <a:cubicBezTo>
                  <a:pt x="202" y="200"/>
                  <a:pt x="202" y="200"/>
                  <a:pt x="202" y="200"/>
                </a:cubicBezTo>
                <a:cubicBezTo>
                  <a:pt x="205" y="215"/>
                  <a:pt x="216" y="227"/>
                  <a:pt x="231" y="232"/>
                </a:cubicBezTo>
                <a:cubicBezTo>
                  <a:pt x="236" y="234"/>
                  <a:pt x="241" y="235"/>
                  <a:pt x="246" y="235"/>
                </a:cubicBezTo>
                <a:cubicBezTo>
                  <a:pt x="257" y="235"/>
                  <a:pt x="268" y="230"/>
                  <a:pt x="276" y="221"/>
                </a:cubicBezTo>
                <a:cubicBezTo>
                  <a:pt x="348" y="150"/>
                  <a:pt x="348" y="150"/>
                  <a:pt x="348" y="150"/>
                </a:cubicBezTo>
                <a:cubicBezTo>
                  <a:pt x="365" y="133"/>
                  <a:pt x="365" y="105"/>
                  <a:pt x="348" y="88"/>
                </a:cubicBezTo>
                <a:close/>
                <a:moveTo>
                  <a:pt x="48" y="48"/>
                </a:moveTo>
                <a:cubicBezTo>
                  <a:pt x="211" y="48"/>
                  <a:pt x="211" y="48"/>
                  <a:pt x="211" y="48"/>
                </a:cubicBezTo>
                <a:cubicBezTo>
                  <a:pt x="211" y="44"/>
                  <a:pt x="211" y="44"/>
                  <a:pt x="211" y="44"/>
                </a:cubicBezTo>
                <a:cubicBezTo>
                  <a:pt x="213" y="31"/>
                  <a:pt x="221" y="20"/>
                  <a:pt x="234" y="16"/>
                </a:cubicBezTo>
                <a:cubicBezTo>
                  <a:pt x="247" y="11"/>
                  <a:pt x="260" y="14"/>
                  <a:pt x="269" y="24"/>
                </a:cubicBezTo>
                <a:cubicBezTo>
                  <a:pt x="340" y="95"/>
                  <a:pt x="340" y="95"/>
                  <a:pt x="340" y="95"/>
                </a:cubicBezTo>
                <a:cubicBezTo>
                  <a:pt x="354" y="108"/>
                  <a:pt x="354" y="130"/>
                  <a:pt x="340" y="143"/>
                </a:cubicBezTo>
                <a:cubicBezTo>
                  <a:pt x="269" y="214"/>
                  <a:pt x="269" y="214"/>
                  <a:pt x="269" y="214"/>
                </a:cubicBezTo>
                <a:cubicBezTo>
                  <a:pt x="260" y="224"/>
                  <a:pt x="247" y="227"/>
                  <a:pt x="234" y="222"/>
                </a:cubicBezTo>
                <a:cubicBezTo>
                  <a:pt x="221" y="218"/>
                  <a:pt x="213" y="207"/>
                  <a:pt x="211" y="194"/>
                </a:cubicBezTo>
                <a:cubicBezTo>
                  <a:pt x="211" y="190"/>
                  <a:pt x="211" y="190"/>
                  <a:pt x="211" y="190"/>
                </a:cubicBezTo>
                <a:cubicBezTo>
                  <a:pt x="48" y="190"/>
                  <a:pt x="48" y="190"/>
                  <a:pt x="48" y="190"/>
                </a:cubicBezTo>
                <a:cubicBezTo>
                  <a:pt x="27" y="190"/>
                  <a:pt x="10" y="173"/>
                  <a:pt x="10" y="152"/>
                </a:cubicBezTo>
                <a:cubicBezTo>
                  <a:pt x="10" y="86"/>
                  <a:pt x="10" y="86"/>
                  <a:pt x="10" y="86"/>
                </a:cubicBezTo>
                <a:cubicBezTo>
                  <a:pt x="10" y="65"/>
                  <a:pt x="27" y="48"/>
                  <a:pt x="48"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AED968A1-466A-DEF8-BD56-AFA10F70554C}"/>
              </a:ext>
            </a:extLst>
          </p:cNvPr>
          <p:cNvSpPr>
            <a:spLocks noEditPoints="1"/>
          </p:cNvSpPr>
          <p:nvPr/>
        </p:nvSpPr>
        <p:spPr bwMode="auto">
          <a:xfrm rot="5400000">
            <a:off x="3703854" y="2305357"/>
            <a:ext cx="936358" cy="605497"/>
          </a:xfrm>
          <a:custGeom>
            <a:avLst/>
            <a:gdLst>
              <a:gd name="T0" fmla="*/ 348 w 365"/>
              <a:gd name="T1" fmla="*/ 88 h 235"/>
              <a:gd name="T2" fmla="*/ 276 w 365"/>
              <a:gd name="T3" fmla="*/ 17 h 235"/>
              <a:gd name="T4" fmla="*/ 231 w 365"/>
              <a:gd name="T5" fmla="*/ 6 h 235"/>
              <a:gd name="T6" fmla="*/ 202 w 365"/>
              <a:gd name="T7" fmla="*/ 38 h 235"/>
              <a:gd name="T8" fmla="*/ 48 w 365"/>
              <a:gd name="T9" fmla="*/ 38 h 235"/>
              <a:gd name="T10" fmla="*/ 0 w 365"/>
              <a:gd name="T11" fmla="*/ 86 h 235"/>
              <a:gd name="T12" fmla="*/ 0 w 365"/>
              <a:gd name="T13" fmla="*/ 152 h 235"/>
              <a:gd name="T14" fmla="*/ 48 w 365"/>
              <a:gd name="T15" fmla="*/ 200 h 235"/>
              <a:gd name="T16" fmla="*/ 202 w 365"/>
              <a:gd name="T17" fmla="*/ 200 h 235"/>
              <a:gd name="T18" fmla="*/ 231 w 365"/>
              <a:gd name="T19" fmla="*/ 232 h 235"/>
              <a:gd name="T20" fmla="*/ 246 w 365"/>
              <a:gd name="T21" fmla="*/ 235 h 235"/>
              <a:gd name="T22" fmla="*/ 276 w 365"/>
              <a:gd name="T23" fmla="*/ 221 h 235"/>
              <a:gd name="T24" fmla="*/ 348 w 365"/>
              <a:gd name="T25" fmla="*/ 150 h 235"/>
              <a:gd name="T26" fmla="*/ 348 w 365"/>
              <a:gd name="T27" fmla="*/ 88 h 235"/>
              <a:gd name="T28" fmla="*/ 48 w 365"/>
              <a:gd name="T29" fmla="*/ 48 h 235"/>
              <a:gd name="T30" fmla="*/ 211 w 365"/>
              <a:gd name="T31" fmla="*/ 48 h 235"/>
              <a:gd name="T32" fmla="*/ 211 w 365"/>
              <a:gd name="T33" fmla="*/ 44 h 235"/>
              <a:gd name="T34" fmla="*/ 234 w 365"/>
              <a:gd name="T35" fmla="*/ 16 h 235"/>
              <a:gd name="T36" fmla="*/ 269 w 365"/>
              <a:gd name="T37" fmla="*/ 24 h 235"/>
              <a:gd name="T38" fmla="*/ 340 w 365"/>
              <a:gd name="T39" fmla="*/ 95 h 235"/>
              <a:gd name="T40" fmla="*/ 340 w 365"/>
              <a:gd name="T41" fmla="*/ 143 h 235"/>
              <a:gd name="T42" fmla="*/ 269 w 365"/>
              <a:gd name="T43" fmla="*/ 214 h 235"/>
              <a:gd name="T44" fmla="*/ 234 w 365"/>
              <a:gd name="T45" fmla="*/ 222 h 235"/>
              <a:gd name="T46" fmla="*/ 211 w 365"/>
              <a:gd name="T47" fmla="*/ 194 h 235"/>
              <a:gd name="T48" fmla="*/ 211 w 365"/>
              <a:gd name="T49" fmla="*/ 190 h 235"/>
              <a:gd name="T50" fmla="*/ 48 w 365"/>
              <a:gd name="T51" fmla="*/ 190 h 235"/>
              <a:gd name="T52" fmla="*/ 10 w 365"/>
              <a:gd name="T53" fmla="*/ 152 h 235"/>
              <a:gd name="T54" fmla="*/ 10 w 365"/>
              <a:gd name="T55" fmla="*/ 86 h 235"/>
              <a:gd name="T56" fmla="*/ 48 w 365"/>
              <a:gd name="T57"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235">
                <a:moveTo>
                  <a:pt x="348" y="88"/>
                </a:moveTo>
                <a:cubicBezTo>
                  <a:pt x="276" y="17"/>
                  <a:pt x="276" y="17"/>
                  <a:pt x="276" y="17"/>
                </a:cubicBezTo>
                <a:cubicBezTo>
                  <a:pt x="264" y="4"/>
                  <a:pt x="247" y="0"/>
                  <a:pt x="231" y="6"/>
                </a:cubicBezTo>
                <a:cubicBezTo>
                  <a:pt x="216" y="11"/>
                  <a:pt x="205" y="23"/>
                  <a:pt x="202" y="38"/>
                </a:cubicBezTo>
                <a:cubicBezTo>
                  <a:pt x="48" y="38"/>
                  <a:pt x="48" y="38"/>
                  <a:pt x="48" y="38"/>
                </a:cubicBezTo>
                <a:cubicBezTo>
                  <a:pt x="22" y="38"/>
                  <a:pt x="0" y="60"/>
                  <a:pt x="0" y="86"/>
                </a:cubicBezTo>
                <a:cubicBezTo>
                  <a:pt x="0" y="152"/>
                  <a:pt x="0" y="152"/>
                  <a:pt x="0" y="152"/>
                </a:cubicBezTo>
                <a:cubicBezTo>
                  <a:pt x="0" y="178"/>
                  <a:pt x="22" y="200"/>
                  <a:pt x="48" y="200"/>
                </a:cubicBezTo>
                <a:cubicBezTo>
                  <a:pt x="202" y="200"/>
                  <a:pt x="202" y="200"/>
                  <a:pt x="202" y="200"/>
                </a:cubicBezTo>
                <a:cubicBezTo>
                  <a:pt x="205" y="215"/>
                  <a:pt x="216" y="227"/>
                  <a:pt x="231" y="232"/>
                </a:cubicBezTo>
                <a:cubicBezTo>
                  <a:pt x="236" y="234"/>
                  <a:pt x="241" y="235"/>
                  <a:pt x="246" y="235"/>
                </a:cubicBezTo>
                <a:cubicBezTo>
                  <a:pt x="257" y="235"/>
                  <a:pt x="268" y="230"/>
                  <a:pt x="276" y="221"/>
                </a:cubicBezTo>
                <a:cubicBezTo>
                  <a:pt x="348" y="150"/>
                  <a:pt x="348" y="150"/>
                  <a:pt x="348" y="150"/>
                </a:cubicBezTo>
                <a:cubicBezTo>
                  <a:pt x="365" y="133"/>
                  <a:pt x="365" y="105"/>
                  <a:pt x="348" y="88"/>
                </a:cubicBezTo>
                <a:close/>
                <a:moveTo>
                  <a:pt x="48" y="48"/>
                </a:moveTo>
                <a:cubicBezTo>
                  <a:pt x="211" y="48"/>
                  <a:pt x="211" y="48"/>
                  <a:pt x="211" y="48"/>
                </a:cubicBezTo>
                <a:cubicBezTo>
                  <a:pt x="211" y="44"/>
                  <a:pt x="211" y="44"/>
                  <a:pt x="211" y="44"/>
                </a:cubicBezTo>
                <a:cubicBezTo>
                  <a:pt x="213" y="31"/>
                  <a:pt x="221" y="20"/>
                  <a:pt x="234" y="16"/>
                </a:cubicBezTo>
                <a:cubicBezTo>
                  <a:pt x="247" y="11"/>
                  <a:pt x="260" y="14"/>
                  <a:pt x="269" y="24"/>
                </a:cubicBezTo>
                <a:cubicBezTo>
                  <a:pt x="340" y="95"/>
                  <a:pt x="340" y="95"/>
                  <a:pt x="340" y="95"/>
                </a:cubicBezTo>
                <a:cubicBezTo>
                  <a:pt x="354" y="108"/>
                  <a:pt x="354" y="130"/>
                  <a:pt x="340" y="143"/>
                </a:cubicBezTo>
                <a:cubicBezTo>
                  <a:pt x="269" y="214"/>
                  <a:pt x="269" y="214"/>
                  <a:pt x="269" y="214"/>
                </a:cubicBezTo>
                <a:cubicBezTo>
                  <a:pt x="260" y="224"/>
                  <a:pt x="247" y="227"/>
                  <a:pt x="234" y="222"/>
                </a:cubicBezTo>
                <a:cubicBezTo>
                  <a:pt x="221" y="218"/>
                  <a:pt x="213" y="207"/>
                  <a:pt x="211" y="194"/>
                </a:cubicBezTo>
                <a:cubicBezTo>
                  <a:pt x="211" y="190"/>
                  <a:pt x="211" y="190"/>
                  <a:pt x="211" y="190"/>
                </a:cubicBezTo>
                <a:cubicBezTo>
                  <a:pt x="48" y="190"/>
                  <a:pt x="48" y="190"/>
                  <a:pt x="48" y="190"/>
                </a:cubicBezTo>
                <a:cubicBezTo>
                  <a:pt x="27" y="190"/>
                  <a:pt x="10" y="173"/>
                  <a:pt x="10" y="152"/>
                </a:cubicBezTo>
                <a:cubicBezTo>
                  <a:pt x="10" y="86"/>
                  <a:pt x="10" y="86"/>
                  <a:pt x="10" y="86"/>
                </a:cubicBezTo>
                <a:cubicBezTo>
                  <a:pt x="10" y="65"/>
                  <a:pt x="27" y="48"/>
                  <a:pt x="48" y="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13">
            <a:extLst>
              <a:ext uri="{FF2B5EF4-FFF2-40B4-BE49-F238E27FC236}">
                <a16:creationId xmlns:a16="http://schemas.microsoft.com/office/drawing/2014/main" id="{0E6A6A69-9D2A-C53E-8884-FF3FB00ECB79}"/>
              </a:ext>
            </a:extLst>
          </p:cNvPr>
          <p:cNvSpPr>
            <a:spLocks noEditPoints="1"/>
          </p:cNvSpPr>
          <p:nvPr/>
        </p:nvSpPr>
        <p:spPr bwMode="auto">
          <a:xfrm>
            <a:off x="6170193" y="3380942"/>
            <a:ext cx="688740" cy="692959"/>
          </a:xfrm>
          <a:custGeom>
            <a:avLst/>
            <a:gdLst>
              <a:gd name="T0" fmla="*/ 275 w 275"/>
              <a:gd name="T1" fmla="*/ 32 h 276"/>
              <a:gd name="T2" fmla="*/ 242 w 275"/>
              <a:gd name="T3" fmla="*/ 0 h 276"/>
              <a:gd name="T4" fmla="*/ 202 w 275"/>
              <a:gd name="T5" fmla="*/ 0 h 276"/>
              <a:gd name="T6" fmla="*/ 174 w 275"/>
              <a:gd name="T7" fmla="*/ 15 h 276"/>
              <a:gd name="T8" fmla="*/ 173 w 275"/>
              <a:gd name="T9" fmla="*/ 17 h 276"/>
              <a:gd name="T10" fmla="*/ 153 w 275"/>
              <a:gd name="T11" fmla="*/ 28 h 276"/>
              <a:gd name="T12" fmla="*/ 32 w 275"/>
              <a:gd name="T13" fmla="*/ 28 h 276"/>
              <a:gd name="T14" fmla="*/ 0 w 275"/>
              <a:gd name="T15" fmla="*/ 61 h 276"/>
              <a:gd name="T16" fmla="*/ 0 w 275"/>
              <a:gd name="T17" fmla="*/ 243 h 276"/>
              <a:gd name="T18" fmla="*/ 0 w 275"/>
              <a:gd name="T19" fmla="*/ 247 h 276"/>
              <a:gd name="T20" fmla="*/ 0 w 275"/>
              <a:gd name="T21" fmla="*/ 248 h 276"/>
              <a:gd name="T22" fmla="*/ 0 w 275"/>
              <a:gd name="T23" fmla="*/ 249 h 276"/>
              <a:gd name="T24" fmla="*/ 0 w 275"/>
              <a:gd name="T25" fmla="*/ 250 h 276"/>
              <a:gd name="T26" fmla="*/ 0 w 275"/>
              <a:gd name="T27" fmla="*/ 251 h 276"/>
              <a:gd name="T28" fmla="*/ 1 w 275"/>
              <a:gd name="T29" fmla="*/ 252 h 276"/>
              <a:gd name="T30" fmla="*/ 1 w 275"/>
              <a:gd name="T31" fmla="*/ 253 h 276"/>
              <a:gd name="T32" fmla="*/ 1 w 275"/>
              <a:gd name="T33" fmla="*/ 254 h 276"/>
              <a:gd name="T34" fmla="*/ 2 w 275"/>
              <a:gd name="T35" fmla="*/ 256 h 276"/>
              <a:gd name="T36" fmla="*/ 9 w 275"/>
              <a:gd name="T37" fmla="*/ 266 h 276"/>
              <a:gd name="T38" fmla="*/ 25 w 275"/>
              <a:gd name="T39" fmla="*/ 275 h 276"/>
              <a:gd name="T40" fmla="*/ 28 w 275"/>
              <a:gd name="T41" fmla="*/ 275 h 276"/>
              <a:gd name="T42" fmla="*/ 28 w 275"/>
              <a:gd name="T43" fmla="*/ 275 h 276"/>
              <a:gd name="T44" fmla="*/ 32 w 275"/>
              <a:gd name="T45" fmla="*/ 276 h 276"/>
              <a:gd name="T46" fmla="*/ 242 w 275"/>
              <a:gd name="T47" fmla="*/ 276 h 276"/>
              <a:gd name="T48" fmla="*/ 265 w 275"/>
              <a:gd name="T49" fmla="*/ 266 h 276"/>
              <a:gd name="T50" fmla="*/ 275 w 275"/>
              <a:gd name="T51" fmla="*/ 243 h 276"/>
              <a:gd name="T52" fmla="*/ 275 w 275"/>
              <a:gd name="T53" fmla="*/ 96 h 276"/>
              <a:gd name="T54" fmla="*/ 275 w 275"/>
              <a:gd name="T55" fmla="*/ 93 h 276"/>
              <a:gd name="T56" fmla="*/ 275 w 275"/>
              <a:gd name="T57" fmla="*/ 32 h 276"/>
              <a:gd name="T58" fmla="*/ 8 w 275"/>
              <a:gd name="T59" fmla="*/ 61 h 276"/>
              <a:gd name="T60" fmla="*/ 32 w 275"/>
              <a:gd name="T61" fmla="*/ 37 h 276"/>
              <a:gd name="T62" fmla="*/ 153 w 275"/>
              <a:gd name="T63" fmla="*/ 37 h 276"/>
              <a:gd name="T64" fmla="*/ 180 w 275"/>
              <a:gd name="T65" fmla="*/ 22 h 276"/>
              <a:gd name="T66" fmla="*/ 181 w 275"/>
              <a:gd name="T67" fmla="*/ 20 h 276"/>
              <a:gd name="T68" fmla="*/ 202 w 275"/>
              <a:gd name="T69" fmla="*/ 9 h 276"/>
              <a:gd name="T70" fmla="*/ 242 w 275"/>
              <a:gd name="T71" fmla="*/ 9 h 276"/>
              <a:gd name="T72" fmla="*/ 266 w 275"/>
              <a:gd name="T73" fmla="*/ 32 h 276"/>
              <a:gd name="T74" fmla="*/ 266 w 275"/>
              <a:gd name="T75" fmla="*/ 73 h 276"/>
              <a:gd name="T76" fmla="*/ 262 w 275"/>
              <a:gd name="T77" fmla="*/ 70 h 276"/>
              <a:gd name="T78" fmla="*/ 242 w 275"/>
              <a:gd name="T79" fmla="*/ 64 h 276"/>
              <a:gd name="T80" fmla="*/ 32 w 275"/>
              <a:gd name="T81" fmla="*/ 64 h 276"/>
              <a:gd name="T82" fmla="*/ 12 w 275"/>
              <a:gd name="T83" fmla="*/ 70 h 276"/>
              <a:gd name="T84" fmla="*/ 8 w 275"/>
              <a:gd name="T85" fmla="*/ 74 h 276"/>
              <a:gd name="T86" fmla="*/ 8 w 275"/>
              <a:gd name="T87" fmla="*/ 61 h 276"/>
              <a:gd name="T88" fmla="*/ 266 w 275"/>
              <a:gd name="T89" fmla="*/ 243 h 276"/>
              <a:gd name="T90" fmla="*/ 242 w 275"/>
              <a:gd name="T91" fmla="*/ 267 h 276"/>
              <a:gd name="T92" fmla="*/ 32 w 275"/>
              <a:gd name="T93" fmla="*/ 267 h 276"/>
              <a:gd name="T94" fmla="*/ 8 w 275"/>
              <a:gd name="T95" fmla="*/ 243 h 276"/>
              <a:gd name="T96" fmla="*/ 8 w 275"/>
              <a:gd name="T97" fmla="*/ 96 h 276"/>
              <a:gd name="T98" fmla="*/ 15 w 275"/>
              <a:gd name="T99" fmla="*/ 79 h 276"/>
              <a:gd name="T100" fmla="*/ 32 w 275"/>
              <a:gd name="T101" fmla="*/ 72 h 276"/>
              <a:gd name="T102" fmla="*/ 242 w 275"/>
              <a:gd name="T103" fmla="*/ 72 h 276"/>
              <a:gd name="T104" fmla="*/ 259 w 275"/>
              <a:gd name="T105" fmla="*/ 79 h 276"/>
              <a:gd name="T106" fmla="*/ 266 w 275"/>
              <a:gd name="T107" fmla="*/ 93 h 276"/>
              <a:gd name="T108" fmla="*/ 266 w 275"/>
              <a:gd name="T109" fmla="*/ 94 h 276"/>
              <a:gd name="T110" fmla="*/ 266 w 275"/>
              <a:gd name="T111" fmla="*/ 94 h 276"/>
              <a:gd name="T112" fmla="*/ 266 w 275"/>
              <a:gd name="T113" fmla="*/ 95 h 276"/>
              <a:gd name="T114" fmla="*/ 266 w 275"/>
              <a:gd name="T115" fmla="*/ 96 h 276"/>
              <a:gd name="T116" fmla="*/ 266 w 275"/>
              <a:gd name="T117" fmla="*/ 24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76">
                <a:moveTo>
                  <a:pt x="275" y="32"/>
                </a:moveTo>
                <a:cubicBezTo>
                  <a:pt x="275" y="15"/>
                  <a:pt x="260" y="0"/>
                  <a:pt x="242" y="0"/>
                </a:cubicBezTo>
                <a:cubicBezTo>
                  <a:pt x="202" y="0"/>
                  <a:pt x="202" y="0"/>
                  <a:pt x="202" y="0"/>
                </a:cubicBezTo>
                <a:cubicBezTo>
                  <a:pt x="191" y="0"/>
                  <a:pt x="180" y="6"/>
                  <a:pt x="174" y="15"/>
                </a:cubicBezTo>
                <a:cubicBezTo>
                  <a:pt x="173" y="17"/>
                  <a:pt x="173" y="17"/>
                  <a:pt x="173" y="17"/>
                </a:cubicBezTo>
                <a:cubicBezTo>
                  <a:pt x="169" y="24"/>
                  <a:pt x="162" y="28"/>
                  <a:pt x="153" y="28"/>
                </a:cubicBezTo>
                <a:cubicBezTo>
                  <a:pt x="32" y="28"/>
                  <a:pt x="32" y="28"/>
                  <a:pt x="32" y="28"/>
                </a:cubicBezTo>
                <a:cubicBezTo>
                  <a:pt x="14" y="28"/>
                  <a:pt x="0" y="43"/>
                  <a:pt x="0" y="61"/>
                </a:cubicBezTo>
                <a:cubicBezTo>
                  <a:pt x="0" y="243"/>
                  <a:pt x="0" y="243"/>
                  <a:pt x="0" y="243"/>
                </a:cubicBezTo>
                <a:cubicBezTo>
                  <a:pt x="0" y="244"/>
                  <a:pt x="0" y="246"/>
                  <a:pt x="0" y="247"/>
                </a:cubicBezTo>
                <a:cubicBezTo>
                  <a:pt x="0" y="247"/>
                  <a:pt x="0" y="247"/>
                  <a:pt x="0" y="248"/>
                </a:cubicBezTo>
                <a:cubicBezTo>
                  <a:pt x="0" y="249"/>
                  <a:pt x="0" y="249"/>
                  <a:pt x="0" y="249"/>
                </a:cubicBezTo>
                <a:cubicBezTo>
                  <a:pt x="0" y="249"/>
                  <a:pt x="0" y="249"/>
                  <a:pt x="0" y="250"/>
                </a:cubicBezTo>
                <a:cubicBezTo>
                  <a:pt x="0" y="250"/>
                  <a:pt x="0" y="250"/>
                  <a:pt x="0" y="251"/>
                </a:cubicBezTo>
                <a:cubicBezTo>
                  <a:pt x="1" y="252"/>
                  <a:pt x="1" y="252"/>
                  <a:pt x="1" y="252"/>
                </a:cubicBezTo>
                <a:cubicBezTo>
                  <a:pt x="1" y="252"/>
                  <a:pt x="1" y="253"/>
                  <a:pt x="1" y="253"/>
                </a:cubicBezTo>
                <a:cubicBezTo>
                  <a:pt x="1" y="254"/>
                  <a:pt x="1" y="254"/>
                  <a:pt x="1" y="254"/>
                </a:cubicBezTo>
                <a:cubicBezTo>
                  <a:pt x="2" y="255"/>
                  <a:pt x="2" y="255"/>
                  <a:pt x="2" y="256"/>
                </a:cubicBezTo>
                <a:cubicBezTo>
                  <a:pt x="4" y="260"/>
                  <a:pt x="6" y="263"/>
                  <a:pt x="9" y="266"/>
                </a:cubicBezTo>
                <a:cubicBezTo>
                  <a:pt x="13" y="271"/>
                  <a:pt x="19" y="274"/>
                  <a:pt x="25" y="275"/>
                </a:cubicBezTo>
                <a:cubicBezTo>
                  <a:pt x="26" y="275"/>
                  <a:pt x="27" y="275"/>
                  <a:pt x="28" y="275"/>
                </a:cubicBezTo>
                <a:cubicBezTo>
                  <a:pt x="28" y="275"/>
                  <a:pt x="28" y="275"/>
                  <a:pt x="28" y="275"/>
                </a:cubicBezTo>
                <a:cubicBezTo>
                  <a:pt x="30" y="276"/>
                  <a:pt x="31" y="276"/>
                  <a:pt x="32" y="276"/>
                </a:cubicBezTo>
                <a:cubicBezTo>
                  <a:pt x="242" y="276"/>
                  <a:pt x="242" y="276"/>
                  <a:pt x="242" y="276"/>
                </a:cubicBezTo>
                <a:cubicBezTo>
                  <a:pt x="251" y="276"/>
                  <a:pt x="259" y="272"/>
                  <a:pt x="265" y="266"/>
                </a:cubicBezTo>
                <a:cubicBezTo>
                  <a:pt x="271" y="260"/>
                  <a:pt x="275" y="252"/>
                  <a:pt x="275" y="243"/>
                </a:cubicBezTo>
                <a:cubicBezTo>
                  <a:pt x="275" y="96"/>
                  <a:pt x="275" y="96"/>
                  <a:pt x="275" y="96"/>
                </a:cubicBezTo>
                <a:cubicBezTo>
                  <a:pt x="275" y="95"/>
                  <a:pt x="275" y="94"/>
                  <a:pt x="275" y="93"/>
                </a:cubicBezTo>
                <a:lnTo>
                  <a:pt x="275" y="32"/>
                </a:lnTo>
                <a:close/>
                <a:moveTo>
                  <a:pt x="8" y="61"/>
                </a:moveTo>
                <a:cubicBezTo>
                  <a:pt x="8" y="47"/>
                  <a:pt x="19" y="37"/>
                  <a:pt x="32" y="37"/>
                </a:cubicBezTo>
                <a:cubicBezTo>
                  <a:pt x="153" y="37"/>
                  <a:pt x="153" y="37"/>
                  <a:pt x="153" y="37"/>
                </a:cubicBezTo>
                <a:cubicBezTo>
                  <a:pt x="164" y="37"/>
                  <a:pt x="175" y="31"/>
                  <a:pt x="180" y="22"/>
                </a:cubicBezTo>
                <a:cubicBezTo>
                  <a:pt x="181" y="20"/>
                  <a:pt x="181" y="20"/>
                  <a:pt x="181" y="20"/>
                </a:cubicBezTo>
                <a:cubicBezTo>
                  <a:pt x="186" y="13"/>
                  <a:pt x="193" y="9"/>
                  <a:pt x="202" y="9"/>
                </a:cubicBezTo>
                <a:cubicBezTo>
                  <a:pt x="242" y="9"/>
                  <a:pt x="242" y="9"/>
                  <a:pt x="242" y="9"/>
                </a:cubicBezTo>
                <a:cubicBezTo>
                  <a:pt x="256" y="9"/>
                  <a:pt x="266" y="19"/>
                  <a:pt x="266" y="32"/>
                </a:cubicBezTo>
                <a:cubicBezTo>
                  <a:pt x="266" y="73"/>
                  <a:pt x="266" y="73"/>
                  <a:pt x="266" y="73"/>
                </a:cubicBezTo>
                <a:cubicBezTo>
                  <a:pt x="262" y="70"/>
                  <a:pt x="262" y="70"/>
                  <a:pt x="262" y="70"/>
                </a:cubicBezTo>
                <a:cubicBezTo>
                  <a:pt x="256" y="66"/>
                  <a:pt x="249" y="64"/>
                  <a:pt x="242" y="64"/>
                </a:cubicBezTo>
                <a:cubicBezTo>
                  <a:pt x="32" y="64"/>
                  <a:pt x="32" y="64"/>
                  <a:pt x="32" y="64"/>
                </a:cubicBezTo>
                <a:cubicBezTo>
                  <a:pt x="25" y="64"/>
                  <a:pt x="18" y="66"/>
                  <a:pt x="12" y="70"/>
                </a:cubicBezTo>
                <a:cubicBezTo>
                  <a:pt x="8" y="74"/>
                  <a:pt x="8" y="74"/>
                  <a:pt x="8" y="74"/>
                </a:cubicBezTo>
                <a:lnTo>
                  <a:pt x="8" y="61"/>
                </a:lnTo>
                <a:close/>
                <a:moveTo>
                  <a:pt x="266" y="243"/>
                </a:moveTo>
                <a:cubicBezTo>
                  <a:pt x="266" y="256"/>
                  <a:pt x="256" y="267"/>
                  <a:pt x="242" y="267"/>
                </a:cubicBezTo>
                <a:cubicBezTo>
                  <a:pt x="32" y="267"/>
                  <a:pt x="32" y="267"/>
                  <a:pt x="32" y="267"/>
                </a:cubicBezTo>
                <a:cubicBezTo>
                  <a:pt x="19" y="267"/>
                  <a:pt x="8" y="256"/>
                  <a:pt x="8" y="243"/>
                </a:cubicBezTo>
                <a:cubicBezTo>
                  <a:pt x="8" y="96"/>
                  <a:pt x="8" y="96"/>
                  <a:pt x="8" y="96"/>
                </a:cubicBezTo>
                <a:cubicBezTo>
                  <a:pt x="8" y="90"/>
                  <a:pt x="10" y="83"/>
                  <a:pt x="15" y="79"/>
                </a:cubicBezTo>
                <a:cubicBezTo>
                  <a:pt x="19" y="74"/>
                  <a:pt x="25" y="72"/>
                  <a:pt x="32" y="72"/>
                </a:cubicBezTo>
                <a:cubicBezTo>
                  <a:pt x="242" y="72"/>
                  <a:pt x="242" y="72"/>
                  <a:pt x="242" y="72"/>
                </a:cubicBezTo>
                <a:cubicBezTo>
                  <a:pt x="249" y="72"/>
                  <a:pt x="255" y="74"/>
                  <a:pt x="259" y="79"/>
                </a:cubicBezTo>
                <a:cubicBezTo>
                  <a:pt x="263" y="83"/>
                  <a:pt x="266" y="88"/>
                  <a:pt x="266" y="93"/>
                </a:cubicBezTo>
                <a:cubicBezTo>
                  <a:pt x="266" y="94"/>
                  <a:pt x="266" y="94"/>
                  <a:pt x="266" y="94"/>
                </a:cubicBezTo>
                <a:cubicBezTo>
                  <a:pt x="266" y="94"/>
                  <a:pt x="266" y="94"/>
                  <a:pt x="266" y="94"/>
                </a:cubicBezTo>
                <a:cubicBezTo>
                  <a:pt x="266" y="95"/>
                  <a:pt x="266" y="95"/>
                  <a:pt x="266" y="95"/>
                </a:cubicBezTo>
                <a:cubicBezTo>
                  <a:pt x="266" y="95"/>
                  <a:pt x="266" y="95"/>
                  <a:pt x="266" y="96"/>
                </a:cubicBezTo>
                <a:lnTo>
                  <a:pt x="266" y="24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F2CE4160-3B81-FF7A-6D66-047A7A584CFB}"/>
              </a:ext>
            </a:extLst>
          </p:cNvPr>
          <p:cNvGrpSpPr/>
          <p:nvPr/>
        </p:nvGrpSpPr>
        <p:grpSpPr>
          <a:xfrm>
            <a:off x="4986171" y="3326169"/>
            <a:ext cx="702000" cy="806278"/>
            <a:chOff x="-3732213" y="3397251"/>
            <a:chExt cx="1036638" cy="1190625"/>
          </a:xfrm>
          <a:solidFill>
            <a:schemeClr val="tx2"/>
          </a:solidFill>
        </p:grpSpPr>
        <p:sp>
          <p:nvSpPr>
            <p:cNvPr id="19" name="Freeform 14">
              <a:extLst>
                <a:ext uri="{FF2B5EF4-FFF2-40B4-BE49-F238E27FC236}">
                  <a16:creationId xmlns:a16="http://schemas.microsoft.com/office/drawing/2014/main" id="{8F3BE406-4BD0-F18B-EFF0-2290502778F9}"/>
                </a:ext>
              </a:extLst>
            </p:cNvPr>
            <p:cNvSpPr>
              <a:spLocks noEditPoints="1"/>
            </p:cNvSpPr>
            <p:nvPr/>
          </p:nvSpPr>
          <p:spPr bwMode="auto">
            <a:xfrm>
              <a:off x="-3732213" y="3397251"/>
              <a:ext cx="1036638" cy="1190625"/>
            </a:xfrm>
            <a:custGeom>
              <a:avLst/>
              <a:gdLst>
                <a:gd name="T0" fmla="*/ 274 w 275"/>
                <a:gd name="T1" fmla="*/ 76 h 315"/>
                <a:gd name="T2" fmla="*/ 198 w 275"/>
                <a:gd name="T3" fmla="*/ 1 h 315"/>
                <a:gd name="T4" fmla="*/ 198 w 275"/>
                <a:gd name="T5" fmla="*/ 0 h 315"/>
                <a:gd name="T6" fmla="*/ 195 w 275"/>
                <a:gd name="T7" fmla="*/ 0 h 315"/>
                <a:gd name="T8" fmla="*/ 64 w 275"/>
                <a:gd name="T9" fmla="*/ 0 h 315"/>
                <a:gd name="T10" fmla="*/ 43 w 275"/>
                <a:gd name="T11" fmla="*/ 20 h 315"/>
                <a:gd name="T12" fmla="*/ 43 w 275"/>
                <a:gd name="T13" fmla="*/ 43 h 315"/>
                <a:gd name="T14" fmla="*/ 21 w 275"/>
                <a:gd name="T15" fmla="*/ 43 h 315"/>
                <a:gd name="T16" fmla="*/ 6 w 275"/>
                <a:gd name="T17" fmla="*/ 49 h 315"/>
                <a:gd name="T18" fmla="*/ 0 w 275"/>
                <a:gd name="T19" fmla="*/ 64 h 315"/>
                <a:gd name="T20" fmla="*/ 0 w 275"/>
                <a:gd name="T21" fmla="*/ 295 h 315"/>
                <a:gd name="T22" fmla="*/ 21 w 275"/>
                <a:gd name="T23" fmla="*/ 315 h 315"/>
                <a:gd name="T24" fmla="*/ 212 w 275"/>
                <a:gd name="T25" fmla="*/ 315 h 315"/>
                <a:gd name="T26" fmla="*/ 232 w 275"/>
                <a:gd name="T27" fmla="*/ 295 h 315"/>
                <a:gd name="T28" fmla="*/ 232 w 275"/>
                <a:gd name="T29" fmla="*/ 272 h 315"/>
                <a:gd name="T30" fmla="*/ 254 w 275"/>
                <a:gd name="T31" fmla="*/ 272 h 315"/>
                <a:gd name="T32" fmla="*/ 275 w 275"/>
                <a:gd name="T33" fmla="*/ 251 h 315"/>
                <a:gd name="T34" fmla="*/ 275 w 275"/>
                <a:gd name="T35" fmla="*/ 80 h 315"/>
                <a:gd name="T36" fmla="*/ 274 w 275"/>
                <a:gd name="T37" fmla="*/ 76 h 315"/>
                <a:gd name="T38" fmla="*/ 200 w 275"/>
                <a:gd name="T39" fmla="*/ 15 h 315"/>
                <a:gd name="T40" fmla="*/ 260 w 275"/>
                <a:gd name="T41" fmla="*/ 75 h 315"/>
                <a:gd name="T42" fmla="*/ 211 w 275"/>
                <a:gd name="T43" fmla="*/ 75 h 315"/>
                <a:gd name="T44" fmla="*/ 210 w 275"/>
                <a:gd name="T45" fmla="*/ 75 h 315"/>
                <a:gd name="T46" fmla="*/ 210 w 275"/>
                <a:gd name="T47" fmla="*/ 75 h 315"/>
                <a:gd name="T48" fmla="*/ 200 w 275"/>
                <a:gd name="T49" fmla="*/ 63 h 315"/>
                <a:gd name="T50" fmla="*/ 200 w 275"/>
                <a:gd name="T51" fmla="*/ 15 h 315"/>
                <a:gd name="T52" fmla="*/ 223 w 275"/>
                <a:gd name="T53" fmla="*/ 295 h 315"/>
                <a:gd name="T54" fmla="*/ 212 w 275"/>
                <a:gd name="T55" fmla="*/ 306 h 315"/>
                <a:gd name="T56" fmla="*/ 21 w 275"/>
                <a:gd name="T57" fmla="*/ 306 h 315"/>
                <a:gd name="T58" fmla="*/ 9 w 275"/>
                <a:gd name="T59" fmla="*/ 295 h 315"/>
                <a:gd name="T60" fmla="*/ 9 w 275"/>
                <a:gd name="T61" fmla="*/ 63 h 315"/>
                <a:gd name="T62" fmla="*/ 21 w 275"/>
                <a:gd name="T63" fmla="*/ 52 h 315"/>
                <a:gd name="T64" fmla="*/ 43 w 275"/>
                <a:gd name="T65" fmla="*/ 52 h 315"/>
                <a:gd name="T66" fmla="*/ 43 w 275"/>
                <a:gd name="T67" fmla="*/ 251 h 315"/>
                <a:gd name="T68" fmla="*/ 64 w 275"/>
                <a:gd name="T69" fmla="*/ 272 h 315"/>
                <a:gd name="T70" fmla="*/ 223 w 275"/>
                <a:gd name="T71" fmla="*/ 272 h 315"/>
                <a:gd name="T72" fmla="*/ 223 w 275"/>
                <a:gd name="T73" fmla="*/ 295 h 315"/>
                <a:gd name="T74" fmla="*/ 266 w 275"/>
                <a:gd name="T75" fmla="*/ 251 h 315"/>
                <a:gd name="T76" fmla="*/ 266 w 275"/>
                <a:gd name="T77" fmla="*/ 254 h 315"/>
                <a:gd name="T78" fmla="*/ 266 w 275"/>
                <a:gd name="T79" fmla="*/ 254 h 315"/>
                <a:gd name="T80" fmla="*/ 254 w 275"/>
                <a:gd name="T81" fmla="*/ 263 h 315"/>
                <a:gd name="T82" fmla="*/ 64 w 275"/>
                <a:gd name="T83" fmla="*/ 263 h 315"/>
                <a:gd name="T84" fmla="*/ 52 w 275"/>
                <a:gd name="T85" fmla="*/ 251 h 315"/>
                <a:gd name="T86" fmla="*/ 52 w 275"/>
                <a:gd name="T87" fmla="*/ 20 h 315"/>
                <a:gd name="T88" fmla="*/ 64 w 275"/>
                <a:gd name="T89" fmla="*/ 8 h 315"/>
                <a:gd name="T90" fmla="*/ 191 w 275"/>
                <a:gd name="T91" fmla="*/ 8 h 315"/>
                <a:gd name="T92" fmla="*/ 191 w 275"/>
                <a:gd name="T93" fmla="*/ 63 h 315"/>
                <a:gd name="T94" fmla="*/ 211 w 275"/>
                <a:gd name="T95" fmla="*/ 84 h 315"/>
                <a:gd name="T96" fmla="*/ 266 w 275"/>
                <a:gd name="T97" fmla="*/ 84 h 315"/>
                <a:gd name="T98" fmla="*/ 266 w 275"/>
                <a:gd name="T99" fmla="*/ 25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5" h="315">
                  <a:moveTo>
                    <a:pt x="274" y="76"/>
                  </a:moveTo>
                  <a:cubicBezTo>
                    <a:pt x="198" y="1"/>
                    <a:pt x="198" y="1"/>
                    <a:pt x="198" y="1"/>
                  </a:cubicBezTo>
                  <a:cubicBezTo>
                    <a:pt x="198" y="1"/>
                    <a:pt x="198" y="1"/>
                    <a:pt x="198" y="0"/>
                  </a:cubicBezTo>
                  <a:cubicBezTo>
                    <a:pt x="197" y="0"/>
                    <a:pt x="196" y="0"/>
                    <a:pt x="195" y="0"/>
                  </a:cubicBezTo>
                  <a:cubicBezTo>
                    <a:pt x="64" y="0"/>
                    <a:pt x="64" y="0"/>
                    <a:pt x="64" y="0"/>
                  </a:cubicBezTo>
                  <a:cubicBezTo>
                    <a:pt x="52" y="0"/>
                    <a:pt x="43" y="9"/>
                    <a:pt x="43" y="20"/>
                  </a:cubicBezTo>
                  <a:cubicBezTo>
                    <a:pt x="43" y="43"/>
                    <a:pt x="43" y="43"/>
                    <a:pt x="43" y="43"/>
                  </a:cubicBezTo>
                  <a:cubicBezTo>
                    <a:pt x="21" y="43"/>
                    <a:pt x="21" y="43"/>
                    <a:pt x="21" y="43"/>
                  </a:cubicBezTo>
                  <a:cubicBezTo>
                    <a:pt x="15" y="43"/>
                    <a:pt x="10" y="45"/>
                    <a:pt x="6" y="49"/>
                  </a:cubicBezTo>
                  <a:cubicBezTo>
                    <a:pt x="2" y="53"/>
                    <a:pt x="0" y="58"/>
                    <a:pt x="0" y="64"/>
                  </a:cubicBezTo>
                  <a:cubicBezTo>
                    <a:pt x="0" y="295"/>
                    <a:pt x="0" y="295"/>
                    <a:pt x="0" y="295"/>
                  </a:cubicBezTo>
                  <a:cubicBezTo>
                    <a:pt x="0" y="306"/>
                    <a:pt x="10" y="315"/>
                    <a:pt x="21" y="315"/>
                  </a:cubicBezTo>
                  <a:cubicBezTo>
                    <a:pt x="212" y="315"/>
                    <a:pt x="212" y="315"/>
                    <a:pt x="212" y="315"/>
                  </a:cubicBezTo>
                  <a:cubicBezTo>
                    <a:pt x="223" y="315"/>
                    <a:pt x="232" y="306"/>
                    <a:pt x="232" y="295"/>
                  </a:cubicBezTo>
                  <a:cubicBezTo>
                    <a:pt x="232" y="272"/>
                    <a:pt x="232" y="272"/>
                    <a:pt x="232" y="272"/>
                  </a:cubicBezTo>
                  <a:cubicBezTo>
                    <a:pt x="254" y="272"/>
                    <a:pt x="254" y="272"/>
                    <a:pt x="254" y="272"/>
                  </a:cubicBezTo>
                  <a:cubicBezTo>
                    <a:pt x="266" y="272"/>
                    <a:pt x="275" y="262"/>
                    <a:pt x="275" y="251"/>
                  </a:cubicBezTo>
                  <a:cubicBezTo>
                    <a:pt x="275" y="80"/>
                    <a:pt x="275" y="80"/>
                    <a:pt x="275" y="80"/>
                  </a:cubicBezTo>
                  <a:cubicBezTo>
                    <a:pt x="275" y="78"/>
                    <a:pt x="275" y="77"/>
                    <a:pt x="274" y="76"/>
                  </a:cubicBezTo>
                  <a:close/>
                  <a:moveTo>
                    <a:pt x="200" y="15"/>
                  </a:moveTo>
                  <a:cubicBezTo>
                    <a:pt x="260" y="75"/>
                    <a:pt x="260" y="75"/>
                    <a:pt x="260" y="75"/>
                  </a:cubicBezTo>
                  <a:cubicBezTo>
                    <a:pt x="211" y="75"/>
                    <a:pt x="211" y="75"/>
                    <a:pt x="211" y="75"/>
                  </a:cubicBezTo>
                  <a:cubicBezTo>
                    <a:pt x="210" y="75"/>
                    <a:pt x="210" y="75"/>
                    <a:pt x="210" y="75"/>
                  </a:cubicBezTo>
                  <a:cubicBezTo>
                    <a:pt x="210" y="75"/>
                    <a:pt x="210" y="75"/>
                    <a:pt x="210" y="75"/>
                  </a:cubicBezTo>
                  <a:cubicBezTo>
                    <a:pt x="204" y="74"/>
                    <a:pt x="200" y="69"/>
                    <a:pt x="200" y="63"/>
                  </a:cubicBezTo>
                  <a:lnTo>
                    <a:pt x="200" y="15"/>
                  </a:lnTo>
                  <a:close/>
                  <a:moveTo>
                    <a:pt x="223" y="295"/>
                  </a:moveTo>
                  <a:cubicBezTo>
                    <a:pt x="223" y="301"/>
                    <a:pt x="218" y="306"/>
                    <a:pt x="212" y="306"/>
                  </a:cubicBezTo>
                  <a:cubicBezTo>
                    <a:pt x="21" y="306"/>
                    <a:pt x="21" y="306"/>
                    <a:pt x="21" y="306"/>
                  </a:cubicBezTo>
                  <a:cubicBezTo>
                    <a:pt x="14" y="306"/>
                    <a:pt x="9" y="301"/>
                    <a:pt x="9" y="295"/>
                  </a:cubicBezTo>
                  <a:cubicBezTo>
                    <a:pt x="9" y="63"/>
                    <a:pt x="9" y="63"/>
                    <a:pt x="9" y="63"/>
                  </a:cubicBezTo>
                  <a:cubicBezTo>
                    <a:pt x="9" y="57"/>
                    <a:pt x="14" y="52"/>
                    <a:pt x="21" y="52"/>
                  </a:cubicBezTo>
                  <a:cubicBezTo>
                    <a:pt x="43" y="52"/>
                    <a:pt x="43" y="52"/>
                    <a:pt x="43" y="52"/>
                  </a:cubicBezTo>
                  <a:cubicBezTo>
                    <a:pt x="43" y="251"/>
                    <a:pt x="43" y="251"/>
                    <a:pt x="43" y="251"/>
                  </a:cubicBezTo>
                  <a:cubicBezTo>
                    <a:pt x="43" y="262"/>
                    <a:pt x="52" y="272"/>
                    <a:pt x="64" y="272"/>
                  </a:cubicBezTo>
                  <a:cubicBezTo>
                    <a:pt x="223" y="272"/>
                    <a:pt x="223" y="272"/>
                    <a:pt x="223" y="272"/>
                  </a:cubicBezTo>
                  <a:lnTo>
                    <a:pt x="223" y="295"/>
                  </a:lnTo>
                  <a:close/>
                  <a:moveTo>
                    <a:pt x="266" y="251"/>
                  </a:moveTo>
                  <a:cubicBezTo>
                    <a:pt x="266" y="254"/>
                    <a:pt x="266" y="254"/>
                    <a:pt x="266" y="254"/>
                  </a:cubicBezTo>
                  <a:cubicBezTo>
                    <a:pt x="266" y="254"/>
                    <a:pt x="266" y="254"/>
                    <a:pt x="266" y="254"/>
                  </a:cubicBezTo>
                  <a:cubicBezTo>
                    <a:pt x="265" y="259"/>
                    <a:pt x="260" y="263"/>
                    <a:pt x="254" y="263"/>
                  </a:cubicBezTo>
                  <a:cubicBezTo>
                    <a:pt x="64" y="263"/>
                    <a:pt x="64" y="263"/>
                    <a:pt x="64" y="263"/>
                  </a:cubicBezTo>
                  <a:cubicBezTo>
                    <a:pt x="57" y="263"/>
                    <a:pt x="52" y="258"/>
                    <a:pt x="52" y="251"/>
                  </a:cubicBezTo>
                  <a:cubicBezTo>
                    <a:pt x="52" y="20"/>
                    <a:pt x="52" y="20"/>
                    <a:pt x="52" y="20"/>
                  </a:cubicBezTo>
                  <a:cubicBezTo>
                    <a:pt x="52" y="14"/>
                    <a:pt x="57" y="8"/>
                    <a:pt x="64" y="8"/>
                  </a:cubicBezTo>
                  <a:cubicBezTo>
                    <a:pt x="191" y="8"/>
                    <a:pt x="191" y="8"/>
                    <a:pt x="191" y="8"/>
                  </a:cubicBezTo>
                  <a:cubicBezTo>
                    <a:pt x="191" y="63"/>
                    <a:pt x="191" y="63"/>
                    <a:pt x="191" y="63"/>
                  </a:cubicBezTo>
                  <a:cubicBezTo>
                    <a:pt x="191" y="74"/>
                    <a:pt x="200" y="84"/>
                    <a:pt x="211" y="84"/>
                  </a:cubicBezTo>
                  <a:cubicBezTo>
                    <a:pt x="266" y="84"/>
                    <a:pt x="266" y="84"/>
                    <a:pt x="266" y="84"/>
                  </a:cubicBezTo>
                  <a:lnTo>
                    <a:pt x="26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15">
              <a:extLst>
                <a:ext uri="{FF2B5EF4-FFF2-40B4-BE49-F238E27FC236}">
                  <a16:creationId xmlns:a16="http://schemas.microsoft.com/office/drawing/2014/main" id="{1C3ECD86-7209-BE29-D23C-98FFDCA74713}"/>
                </a:ext>
              </a:extLst>
            </p:cNvPr>
            <p:cNvSpPr>
              <a:spLocks/>
            </p:cNvSpPr>
            <p:nvPr/>
          </p:nvSpPr>
          <p:spPr bwMode="auto">
            <a:xfrm>
              <a:off x="-3378201" y="4186238"/>
              <a:ext cx="490538" cy="34925"/>
            </a:xfrm>
            <a:custGeom>
              <a:avLst/>
              <a:gdLst>
                <a:gd name="T0" fmla="*/ 125 w 130"/>
                <a:gd name="T1" fmla="*/ 0 h 9"/>
                <a:gd name="T2" fmla="*/ 4 w 130"/>
                <a:gd name="T3" fmla="*/ 0 h 9"/>
                <a:gd name="T4" fmla="*/ 0 w 130"/>
                <a:gd name="T5" fmla="*/ 4 h 9"/>
                <a:gd name="T6" fmla="*/ 4 w 130"/>
                <a:gd name="T7" fmla="*/ 9 h 9"/>
                <a:gd name="T8" fmla="*/ 125 w 130"/>
                <a:gd name="T9" fmla="*/ 9 h 9"/>
                <a:gd name="T10" fmla="*/ 130 w 130"/>
                <a:gd name="T11" fmla="*/ 4 h 9"/>
                <a:gd name="T12" fmla="*/ 125 w 13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0" h="9">
                  <a:moveTo>
                    <a:pt x="125" y="0"/>
                  </a:moveTo>
                  <a:cubicBezTo>
                    <a:pt x="4" y="0"/>
                    <a:pt x="4" y="0"/>
                    <a:pt x="4" y="0"/>
                  </a:cubicBezTo>
                  <a:cubicBezTo>
                    <a:pt x="2" y="0"/>
                    <a:pt x="0" y="2"/>
                    <a:pt x="0" y="4"/>
                  </a:cubicBezTo>
                  <a:cubicBezTo>
                    <a:pt x="0" y="7"/>
                    <a:pt x="2" y="9"/>
                    <a:pt x="4" y="9"/>
                  </a:cubicBezTo>
                  <a:cubicBezTo>
                    <a:pt x="125" y="9"/>
                    <a:pt x="125" y="9"/>
                    <a:pt x="125" y="9"/>
                  </a:cubicBezTo>
                  <a:cubicBezTo>
                    <a:pt x="128" y="9"/>
                    <a:pt x="130" y="7"/>
                    <a:pt x="130" y="4"/>
                  </a:cubicBezTo>
                  <a:cubicBezTo>
                    <a:pt x="130" y="2"/>
                    <a:pt x="12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16">
              <a:extLst>
                <a:ext uri="{FF2B5EF4-FFF2-40B4-BE49-F238E27FC236}">
                  <a16:creationId xmlns:a16="http://schemas.microsoft.com/office/drawing/2014/main" id="{4DCEC753-2FD2-B9C2-61C9-ACCA28BF883A}"/>
                </a:ext>
              </a:extLst>
            </p:cNvPr>
            <p:cNvSpPr>
              <a:spLocks/>
            </p:cNvSpPr>
            <p:nvPr/>
          </p:nvSpPr>
          <p:spPr bwMode="auto">
            <a:xfrm>
              <a:off x="-3378201" y="4029076"/>
              <a:ext cx="490538" cy="33338"/>
            </a:xfrm>
            <a:custGeom>
              <a:avLst/>
              <a:gdLst>
                <a:gd name="T0" fmla="*/ 125 w 130"/>
                <a:gd name="T1" fmla="*/ 0 h 9"/>
                <a:gd name="T2" fmla="*/ 4 w 130"/>
                <a:gd name="T3" fmla="*/ 0 h 9"/>
                <a:gd name="T4" fmla="*/ 0 w 130"/>
                <a:gd name="T5" fmla="*/ 5 h 9"/>
                <a:gd name="T6" fmla="*/ 4 w 130"/>
                <a:gd name="T7" fmla="*/ 9 h 9"/>
                <a:gd name="T8" fmla="*/ 125 w 130"/>
                <a:gd name="T9" fmla="*/ 9 h 9"/>
                <a:gd name="T10" fmla="*/ 130 w 130"/>
                <a:gd name="T11" fmla="*/ 5 h 9"/>
                <a:gd name="T12" fmla="*/ 125 w 13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0" h="9">
                  <a:moveTo>
                    <a:pt x="125" y="0"/>
                  </a:moveTo>
                  <a:cubicBezTo>
                    <a:pt x="4" y="0"/>
                    <a:pt x="4" y="0"/>
                    <a:pt x="4" y="0"/>
                  </a:cubicBezTo>
                  <a:cubicBezTo>
                    <a:pt x="2" y="0"/>
                    <a:pt x="0" y="2"/>
                    <a:pt x="0" y="5"/>
                  </a:cubicBezTo>
                  <a:cubicBezTo>
                    <a:pt x="0" y="7"/>
                    <a:pt x="2" y="9"/>
                    <a:pt x="4" y="9"/>
                  </a:cubicBezTo>
                  <a:cubicBezTo>
                    <a:pt x="125" y="9"/>
                    <a:pt x="125" y="9"/>
                    <a:pt x="125" y="9"/>
                  </a:cubicBezTo>
                  <a:cubicBezTo>
                    <a:pt x="128" y="9"/>
                    <a:pt x="130" y="7"/>
                    <a:pt x="130" y="5"/>
                  </a:cubicBezTo>
                  <a:cubicBezTo>
                    <a:pt x="130" y="2"/>
                    <a:pt x="12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17">
              <a:extLst>
                <a:ext uri="{FF2B5EF4-FFF2-40B4-BE49-F238E27FC236}">
                  <a16:creationId xmlns:a16="http://schemas.microsoft.com/office/drawing/2014/main" id="{ABBAE298-462D-785F-418D-5FAFF83904A9}"/>
                </a:ext>
              </a:extLst>
            </p:cNvPr>
            <p:cNvSpPr>
              <a:spLocks/>
            </p:cNvSpPr>
            <p:nvPr/>
          </p:nvSpPr>
          <p:spPr bwMode="auto">
            <a:xfrm>
              <a:off x="-3378201" y="3714751"/>
              <a:ext cx="271463" cy="33338"/>
            </a:xfrm>
            <a:custGeom>
              <a:avLst/>
              <a:gdLst>
                <a:gd name="T0" fmla="*/ 4 w 72"/>
                <a:gd name="T1" fmla="*/ 9 h 9"/>
                <a:gd name="T2" fmla="*/ 68 w 72"/>
                <a:gd name="T3" fmla="*/ 9 h 9"/>
                <a:gd name="T4" fmla="*/ 72 w 72"/>
                <a:gd name="T5" fmla="*/ 5 h 9"/>
                <a:gd name="T6" fmla="*/ 68 w 72"/>
                <a:gd name="T7" fmla="*/ 0 h 9"/>
                <a:gd name="T8" fmla="*/ 4 w 72"/>
                <a:gd name="T9" fmla="*/ 0 h 9"/>
                <a:gd name="T10" fmla="*/ 0 w 72"/>
                <a:gd name="T11" fmla="*/ 5 h 9"/>
                <a:gd name="T12" fmla="*/ 4 w 7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4" y="9"/>
                  </a:moveTo>
                  <a:cubicBezTo>
                    <a:pt x="68" y="9"/>
                    <a:pt x="68" y="9"/>
                    <a:pt x="68" y="9"/>
                  </a:cubicBezTo>
                  <a:cubicBezTo>
                    <a:pt x="70" y="9"/>
                    <a:pt x="72" y="7"/>
                    <a:pt x="72" y="5"/>
                  </a:cubicBezTo>
                  <a:cubicBezTo>
                    <a:pt x="72" y="2"/>
                    <a:pt x="70" y="0"/>
                    <a:pt x="68" y="0"/>
                  </a:cubicBezTo>
                  <a:cubicBezTo>
                    <a:pt x="4" y="0"/>
                    <a:pt x="4" y="0"/>
                    <a:pt x="4" y="0"/>
                  </a:cubicBezTo>
                  <a:cubicBezTo>
                    <a:pt x="2" y="0"/>
                    <a:pt x="0" y="2"/>
                    <a:pt x="0" y="5"/>
                  </a:cubicBezTo>
                  <a:cubicBezTo>
                    <a:pt x="0"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18">
              <a:extLst>
                <a:ext uri="{FF2B5EF4-FFF2-40B4-BE49-F238E27FC236}">
                  <a16:creationId xmlns:a16="http://schemas.microsoft.com/office/drawing/2014/main" id="{5DDC865A-C6E6-EED6-188B-34C7244E7E70}"/>
                </a:ext>
              </a:extLst>
            </p:cNvPr>
            <p:cNvSpPr>
              <a:spLocks/>
            </p:cNvSpPr>
            <p:nvPr/>
          </p:nvSpPr>
          <p:spPr bwMode="auto">
            <a:xfrm>
              <a:off x="-3378201" y="3873501"/>
              <a:ext cx="490538" cy="30163"/>
            </a:xfrm>
            <a:custGeom>
              <a:avLst/>
              <a:gdLst>
                <a:gd name="T0" fmla="*/ 0 w 130"/>
                <a:gd name="T1" fmla="*/ 4 h 8"/>
                <a:gd name="T2" fmla="*/ 4 w 130"/>
                <a:gd name="T3" fmla="*/ 8 h 8"/>
                <a:gd name="T4" fmla="*/ 125 w 130"/>
                <a:gd name="T5" fmla="*/ 8 h 8"/>
                <a:gd name="T6" fmla="*/ 130 w 130"/>
                <a:gd name="T7" fmla="*/ 4 h 8"/>
                <a:gd name="T8" fmla="*/ 125 w 130"/>
                <a:gd name="T9" fmla="*/ 0 h 8"/>
                <a:gd name="T10" fmla="*/ 4 w 130"/>
                <a:gd name="T11" fmla="*/ 0 h 8"/>
                <a:gd name="T12" fmla="*/ 0 w 13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30" h="8">
                  <a:moveTo>
                    <a:pt x="0" y="4"/>
                  </a:moveTo>
                  <a:cubicBezTo>
                    <a:pt x="0" y="7"/>
                    <a:pt x="2" y="8"/>
                    <a:pt x="4" y="8"/>
                  </a:cubicBezTo>
                  <a:cubicBezTo>
                    <a:pt x="125" y="8"/>
                    <a:pt x="125" y="8"/>
                    <a:pt x="125" y="8"/>
                  </a:cubicBezTo>
                  <a:cubicBezTo>
                    <a:pt x="128" y="8"/>
                    <a:pt x="130" y="7"/>
                    <a:pt x="130" y="4"/>
                  </a:cubicBezTo>
                  <a:cubicBezTo>
                    <a:pt x="130" y="2"/>
                    <a:pt x="128" y="0"/>
                    <a:pt x="125"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084123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globe in the middle&#10;&#10;AI-generated content may be incorrect.">
            <a:extLst>
              <a:ext uri="{FF2B5EF4-FFF2-40B4-BE49-F238E27FC236}">
                <a16:creationId xmlns:a16="http://schemas.microsoft.com/office/drawing/2014/main" id="{E2FC3D76-F466-A89C-743D-440429D42916}"/>
              </a:ext>
            </a:extLst>
          </p:cNvPr>
          <p:cNvPicPr>
            <a:picLocks noChangeAspect="1"/>
          </p:cNvPicPr>
          <p:nvPr/>
        </p:nvPicPr>
        <p:blipFill>
          <a:blip r:embed="rId2"/>
          <a:stretch>
            <a:fillRect/>
          </a:stretch>
        </p:blipFill>
        <p:spPr>
          <a:xfrm>
            <a:off x="4433977" y="1774875"/>
            <a:ext cx="2785337" cy="1563548"/>
          </a:xfrm>
          <a:prstGeom prst="rect">
            <a:avLst/>
          </a:prstGeom>
        </p:spPr>
      </p:pic>
      <p:sp>
        <p:nvSpPr>
          <p:cNvPr id="3" name="TextBox 2">
            <a:extLst>
              <a:ext uri="{FF2B5EF4-FFF2-40B4-BE49-F238E27FC236}">
                <a16:creationId xmlns:a16="http://schemas.microsoft.com/office/drawing/2014/main" id="{46E2B239-8F37-1A5C-3F06-E5DE0C845652}"/>
              </a:ext>
            </a:extLst>
          </p:cNvPr>
          <p:cNvSpPr txBox="1"/>
          <p:nvPr/>
        </p:nvSpPr>
        <p:spPr>
          <a:xfrm>
            <a:off x="4534809" y="1552097"/>
            <a:ext cx="3122382" cy="222778"/>
          </a:xfrm>
          <a:prstGeom prst="rect">
            <a:avLst/>
          </a:prstGeom>
          <a:noFill/>
        </p:spPr>
        <p:txBody>
          <a:bodyPr wrap="square" lIns="0" tIns="0" rIns="0" bIns="0" rtlCol="0">
            <a:noAutofit/>
          </a:bodyPr>
          <a:lstStyle/>
          <a:p>
            <a:pPr algn="l">
              <a:spcBef>
                <a:spcPts val="600"/>
              </a:spcBef>
              <a:buSzPct val="100000"/>
            </a:pPr>
            <a:r>
              <a:rPr kumimoji="1" lang="en-US" sz="1600" b="1" dirty="0">
                <a:latin typeface="Arial" panose="020B0604020202020204" pitchFamily="34" charset="0"/>
                <a:ea typeface="游ゴシック" panose="020B0400000000000000" pitchFamily="50" charset="-128"/>
                <a:cs typeface="Helvetica Neue" panose="02000503000000020004" pitchFamily="2" charset="0"/>
              </a:rPr>
              <a:t>Developed with support from:</a:t>
            </a:r>
          </a:p>
        </p:txBody>
      </p:sp>
    </p:spTree>
    <p:extLst>
      <p:ext uri="{BB962C8B-B14F-4D97-AF65-F5344CB8AC3E}">
        <p14:creationId xmlns:p14="http://schemas.microsoft.com/office/powerpoint/2010/main" val="133555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BB41-BF9C-BD29-F3EC-0BF1206CF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E822B-FBE7-4766-929C-6BC6E2E305CE}"/>
              </a:ext>
            </a:extLst>
          </p:cNvPr>
          <p:cNvSpPr>
            <a:spLocks noGrp="1"/>
          </p:cNvSpPr>
          <p:nvPr>
            <p:ph type="title"/>
          </p:nvPr>
        </p:nvSpPr>
        <p:spPr/>
        <p:txBody>
          <a:bodyPr/>
          <a:lstStyle/>
          <a:p>
            <a:r>
              <a:rPr lang="en-US" sz="2800" dirty="0"/>
              <a:t>OSD severity increases with glaucoma severity</a:t>
            </a:r>
          </a:p>
        </p:txBody>
      </p:sp>
      <p:sp>
        <p:nvSpPr>
          <p:cNvPr id="9" name="Footer Placeholder 4">
            <a:extLst>
              <a:ext uri="{FF2B5EF4-FFF2-40B4-BE49-F238E27FC236}">
                <a16:creationId xmlns:a16="http://schemas.microsoft.com/office/drawing/2014/main" id="{00F1FA57-EF55-29B3-E1F2-230AA2989040}"/>
              </a:ext>
            </a:extLst>
          </p:cNvPr>
          <p:cNvSpPr txBox="1">
            <a:spLocks/>
          </p:cNvSpPr>
          <p:nvPr/>
        </p:nvSpPr>
        <p:spPr>
          <a:xfrm>
            <a:off x="742793" y="5995528"/>
            <a:ext cx="6707161"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39307" rtl="0" eaLnBrk="1" fontAlgn="auto" latinLnBrk="0" hangingPunct="1">
              <a:lnSpc>
                <a:spcPct val="100000"/>
              </a:lnSpc>
              <a:spcBef>
                <a:spcPct val="20000"/>
              </a:spcBef>
              <a:spcAft>
                <a:spcPts val="0"/>
              </a:spcAft>
              <a:buClrTx/>
              <a:buSzPct val="70000"/>
              <a:buFont typeface="Wingdings" pitchFamily="2" charset="2"/>
              <a:buNone/>
              <a:tabLst/>
              <a:defRPr/>
            </a:pPr>
            <a: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t>OSD: ocular surface disease; OSDI: ocular surface disease index; QoL: quality of life.</a:t>
            </a:r>
            <a:br>
              <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rPr>
            </a:br>
            <a:r>
              <a:rPr kumimoji="0" lang="da-DK" sz="1000" b="0" i="0" u="none" strike="noStrike" kern="1200" cap="none" spc="0" normalizeH="0" baseline="0" noProof="0">
                <a:ln>
                  <a:noFill/>
                </a:ln>
                <a:solidFill>
                  <a:srgbClr val="333333"/>
                </a:solidFill>
                <a:effectLst/>
                <a:uLnTx/>
                <a:uFillTx/>
                <a:latin typeface="Arial" panose="020B0604020202020204"/>
                <a:ea typeface="游ゴシック"/>
                <a:cs typeface="+mn-cs"/>
              </a:rPr>
              <a:t>Skalicky SE, et al. </a:t>
            </a:r>
            <a:r>
              <a:rPr kumimoji="0" lang="da-DK" sz="1000" b="0" i="1" u="none" strike="noStrike" kern="1200" cap="none" spc="0" normalizeH="0" baseline="0" noProof="0">
                <a:ln>
                  <a:noFill/>
                </a:ln>
                <a:solidFill>
                  <a:srgbClr val="333333"/>
                </a:solidFill>
                <a:effectLst/>
                <a:uLnTx/>
                <a:uFillTx/>
                <a:latin typeface="Arial" panose="020B0604020202020204"/>
                <a:ea typeface="游ゴシック"/>
                <a:cs typeface="+mn-cs"/>
              </a:rPr>
              <a:t>Am J Ophthalmol</a:t>
            </a:r>
            <a:r>
              <a:rPr kumimoji="0" lang="da-DK" sz="1000" b="0" i="0" u="none" strike="noStrike" kern="1200" cap="none" spc="0" normalizeH="0" baseline="0" noProof="0">
                <a:ln>
                  <a:noFill/>
                </a:ln>
                <a:solidFill>
                  <a:srgbClr val="333333"/>
                </a:solidFill>
                <a:effectLst/>
                <a:uLnTx/>
                <a:uFillTx/>
                <a:latin typeface="Arial" panose="020B0604020202020204"/>
                <a:ea typeface="游ゴシック"/>
                <a:cs typeface="+mn-cs"/>
              </a:rPr>
              <a:t> 2012;153(1):1–9.e2. </a:t>
            </a:r>
            <a:endParaRPr kumimoji="1" lang="en-US" altLang="ja-JP" sz="1000" b="0" i="0" u="none" strike="noStrike" kern="1200" cap="none" spc="0" normalizeH="0" baseline="0" noProof="0">
              <a:ln>
                <a:noFill/>
              </a:ln>
              <a:solidFill>
                <a:srgbClr val="333333"/>
              </a:solidFill>
              <a:effectLst/>
              <a:uLnTx/>
              <a:uFillTx/>
              <a:latin typeface="Arial"/>
              <a:ea typeface="メイリオ" pitchFamily="50" charset="-128"/>
              <a:cs typeface="Arial" pitchFamily="34" charset="0"/>
            </a:endParaRPr>
          </a:p>
        </p:txBody>
      </p:sp>
      <p:graphicFrame>
        <p:nvGraphicFramePr>
          <p:cNvPr id="3" name="Chart 2">
            <a:extLst>
              <a:ext uri="{FF2B5EF4-FFF2-40B4-BE49-F238E27FC236}">
                <a16:creationId xmlns:a16="http://schemas.microsoft.com/office/drawing/2014/main" id="{64D9278F-46A8-4B33-ECEB-2EDA7CCB3E64}"/>
              </a:ext>
            </a:extLst>
          </p:cNvPr>
          <p:cNvGraphicFramePr/>
          <p:nvPr>
            <p:extLst>
              <p:ext uri="{D42A27DB-BD31-4B8C-83A1-F6EECF244321}">
                <p14:modId xmlns:p14="http://schemas.microsoft.com/office/powerpoint/2010/main" val="3154248156"/>
              </p:ext>
            </p:extLst>
          </p:nvPr>
        </p:nvGraphicFramePr>
        <p:xfrm>
          <a:off x="479425" y="1980613"/>
          <a:ext cx="5795594" cy="3495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64">
            <a:extLst>
              <a:ext uri="{FF2B5EF4-FFF2-40B4-BE49-F238E27FC236}">
                <a16:creationId xmlns:a16="http://schemas.microsoft.com/office/drawing/2014/main" id="{000A52EB-6BBC-62C9-E0C3-CA3A2C6964FE}"/>
              </a:ext>
            </a:extLst>
          </p:cNvPr>
          <p:cNvSpPr txBox="1">
            <a:spLocks/>
          </p:cNvSpPr>
          <p:nvPr/>
        </p:nvSpPr>
        <p:spPr>
          <a:xfrm>
            <a:off x="1519005" y="1461373"/>
            <a:ext cx="4291246"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800" b="1">
                <a:solidFill>
                  <a:schemeClr val="tx2"/>
                </a:solidFill>
                <a:latin typeface="+mj-lt"/>
                <a:sym typeface="Arial"/>
              </a:rPr>
              <a:t>OSDI score in glaucoma patients</a:t>
            </a:r>
            <a:br>
              <a:rPr lang="en-US" sz="1800" b="1">
                <a:solidFill>
                  <a:schemeClr val="tx2"/>
                </a:solidFill>
                <a:latin typeface="+mj-lt"/>
                <a:sym typeface="Arial"/>
              </a:rPr>
            </a:br>
            <a:r>
              <a:rPr lang="en-US" sz="1800" b="1">
                <a:solidFill>
                  <a:schemeClr val="tx2"/>
                </a:solidFill>
                <a:latin typeface="+mj-lt"/>
                <a:sym typeface="Arial"/>
              </a:rPr>
              <a:t>according to glaucoma severity </a:t>
            </a:r>
          </a:p>
        </p:txBody>
      </p:sp>
      <p:sp>
        <p:nvSpPr>
          <p:cNvPr id="12" name="Content Placeholder 64">
            <a:extLst>
              <a:ext uri="{FF2B5EF4-FFF2-40B4-BE49-F238E27FC236}">
                <a16:creationId xmlns:a16="http://schemas.microsoft.com/office/drawing/2014/main" id="{DBB28E7A-E121-E46C-9397-9CC505592F03}"/>
              </a:ext>
            </a:extLst>
          </p:cNvPr>
          <p:cNvSpPr txBox="1">
            <a:spLocks/>
          </p:cNvSpPr>
          <p:nvPr/>
        </p:nvSpPr>
        <p:spPr>
          <a:xfrm rot="16200000">
            <a:off x="-1190031" y="3307534"/>
            <a:ext cx="3692325"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Mean OSDI score</a:t>
            </a:r>
          </a:p>
        </p:txBody>
      </p:sp>
      <p:sp>
        <p:nvSpPr>
          <p:cNvPr id="16" name="Content Placeholder 64">
            <a:extLst>
              <a:ext uri="{FF2B5EF4-FFF2-40B4-BE49-F238E27FC236}">
                <a16:creationId xmlns:a16="http://schemas.microsoft.com/office/drawing/2014/main" id="{A3DE14C4-080A-894A-5C6F-ED6818A26FAF}"/>
              </a:ext>
            </a:extLst>
          </p:cNvPr>
          <p:cNvSpPr txBox="1">
            <a:spLocks/>
          </p:cNvSpPr>
          <p:nvPr/>
        </p:nvSpPr>
        <p:spPr>
          <a:xfrm>
            <a:off x="2717660" y="2173628"/>
            <a:ext cx="1672985"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P&lt;0.001</a:t>
            </a:r>
          </a:p>
        </p:txBody>
      </p:sp>
      <p:sp>
        <p:nvSpPr>
          <p:cNvPr id="6" name="Arrow: Right 5">
            <a:extLst>
              <a:ext uri="{FF2B5EF4-FFF2-40B4-BE49-F238E27FC236}">
                <a16:creationId xmlns:a16="http://schemas.microsoft.com/office/drawing/2014/main" id="{E36E74E4-9F2B-0321-A516-64674086AF49}"/>
              </a:ext>
            </a:extLst>
          </p:cNvPr>
          <p:cNvSpPr/>
          <p:nvPr/>
        </p:nvSpPr>
        <p:spPr bwMode="gray">
          <a:xfrm rot="16200000">
            <a:off x="5480305" y="1705777"/>
            <a:ext cx="1023058" cy="739055"/>
          </a:xfrm>
          <a:prstGeom prst="rightArrow">
            <a:avLst/>
          </a:prstGeom>
          <a:solidFill>
            <a:schemeClr val="accent6"/>
          </a:solidFill>
          <a:ln w="19050" algn="ctr">
            <a:noFill/>
            <a:miter lim="800000"/>
            <a:headEnd/>
            <a:tailEnd/>
          </a:ln>
        </p:spPr>
        <p:txBody>
          <a:bodyPr wrap="square" lIns="0" tIns="0" rIns="0" bIns="0" rtlCol="0" anchor="ctr"/>
          <a:lstStyle/>
          <a:p>
            <a:pPr algn="ctr"/>
            <a:endParaRPr kumimoji="1" lang="en-US" sz="140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8" name="Text Placeholder 3">
            <a:extLst>
              <a:ext uri="{FF2B5EF4-FFF2-40B4-BE49-F238E27FC236}">
                <a16:creationId xmlns:a16="http://schemas.microsoft.com/office/drawing/2014/main" id="{DA417AB0-EF6D-4F7F-4E33-E6A40EF50454}"/>
              </a:ext>
            </a:extLst>
          </p:cNvPr>
          <p:cNvSpPr txBox="1">
            <a:spLocks/>
          </p:cNvSpPr>
          <p:nvPr/>
        </p:nvSpPr>
        <p:spPr>
          <a:xfrm>
            <a:off x="6549847" y="2467302"/>
            <a:ext cx="5162728" cy="2261139"/>
          </a:xfrm>
          <a:prstGeom prst="roundRect">
            <a:avLst/>
          </a:prstGeom>
          <a:solidFill>
            <a:schemeClr val="accent3"/>
          </a:solidFill>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2pPr>
            <a:lvl3pPr marL="1371600" marR="0" lvl="2"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3pPr>
            <a:lvl4pPr marL="1828800" marR="0" lvl="3"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4pPr>
            <a:lvl5pPr marL="2286000" marR="0" lvl="4"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indent="0" defTabSz="1219170">
              <a:spcAft>
                <a:spcPts val="0"/>
              </a:spcAft>
              <a:buClr>
                <a:srgbClr val="000000"/>
              </a:buClr>
              <a:buSzTx/>
              <a:buNone/>
              <a:defRPr/>
            </a:pPr>
            <a:endParaRPr lang="en-VN" sz="1800" b="1" kern="0" baseline="30000">
              <a:solidFill>
                <a:schemeClr val="tx2"/>
              </a:solidFill>
              <a:latin typeface="Arial"/>
              <a:cs typeface="Arial"/>
              <a:sym typeface="Arial"/>
            </a:endParaRPr>
          </a:p>
        </p:txBody>
      </p:sp>
      <p:sp>
        <p:nvSpPr>
          <p:cNvPr id="10" name="Content Placeholder 9">
            <a:extLst>
              <a:ext uri="{FF2B5EF4-FFF2-40B4-BE49-F238E27FC236}">
                <a16:creationId xmlns:a16="http://schemas.microsoft.com/office/drawing/2014/main" id="{2FD7577A-E43E-FA43-DA15-82CD7508163A}"/>
              </a:ext>
            </a:extLst>
          </p:cNvPr>
          <p:cNvSpPr txBox="1">
            <a:spLocks/>
          </p:cNvSpPr>
          <p:nvPr/>
        </p:nvSpPr>
        <p:spPr>
          <a:xfrm>
            <a:off x="6777825" y="2713509"/>
            <a:ext cx="4825268" cy="20149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Clr>
                <a:schemeClr val="tx1"/>
              </a:buClr>
              <a:buFont typeface="Arial" panose="020B0604020202020204" pitchFamily="34" charset="0"/>
              <a:buChar char="•"/>
            </a:pPr>
            <a:r>
              <a:rPr lang="en-US" sz="1800" dirty="0"/>
              <a:t>OSDI increases significantly with </a:t>
            </a:r>
            <a:br>
              <a:rPr lang="en-US" sz="1800" dirty="0"/>
            </a:br>
            <a:r>
              <a:rPr lang="en-US" sz="1800" b="1" dirty="0">
                <a:solidFill>
                  <a:schemeClr val="tx2"/>
                </a:solidFill>
              </a:rPr>
              <a:t>increasing glaucoma severity</a:t>
            </a:r>
            <a:endParaRPr lang="en-US" sz="1800" baseline="30000" dirty="0">
              <a:solidFill>
                <a:schemeClr val="tx2"/>
              </a:solidFill>
            </a:endParaRPr>
          </a:p>
          <a:p>
            <a:pPr marL="285750" indent="-285750">
              <a:buClr>
                <a:schemeClr val="tx1"/>
              </a:buClr>
              <a:buFont typeface="Arial" panose="020B0604020202020204" pitchFamily="34" charset="0"/>
              <a:buChar char="•"/>
            </a:pPr>
            <a:r>
              <a:rPr lang="en-US" sz="1800" dirty="0"/>
              <a:t>Higher OSDI scores are associated with:</a:t>
            </a:r>
          </a:p>
          <a:p>
            <a:pPr marL="462150" lvl="2" indent="-285750">
              <a:buClr>
                <a:schemeClr val="tx1"/>
              </a:buClr>
            </a:pPr>
            <a:r>
              <a:rPr lang="en-US" sz="1800" b="1" dirty="0">
                <a:solidFill>
                  <a:schemeClr val="tx2"/>
                </a:solidFill>
              </a:rPr>
              <a:t>Higher exposure to preservatives</a:t>
            </a:r>
          </a:p>
          <a:p>
            <a:pPr marL="462150" lvl="2" indent="-285750">
              <a:buClr>
                <a:schemeClr val="tx1"/>
              </a:buClr>
            </a:pPr>
            <a:r>
              <a:rPr lang="en-US" sz="1800" b="1" dirty="0">
                <a:solidFill>
                  <a:schemeClr val="tx2"/>
                </a:solidFill>
              </a:rPr>
              <a:t>Poorer glaucoma-related QoL</a:t>
            </a:r>
          </a:p>
        </p:txBody>
      </p:sp>
      <p:sp>
        <p:nvSpPr>
          <p:cNvPr id="18" name="TextBox 17">
            <a:extLst>
              <a:ext uri="{FF2B5EF4-FFF2-40B4-BE49-F238E27FC236}">
                <a16:creationId xmlns:a16="http://schemas.microsoft.com/office/drawing/2014/main" id="{04CE8AE4-89C2-1E83-A165-A5361B6200AE}"/>
              </a:ext>
            </a:extLst>
          </p:cNvPr>
          <p:cNvSpPr txBox="1"/>
          <p:nvPr/>
        </p:nvSpPr>
        <p:spPr>
          <a:xfrm>
            <a:off x="4010781" y="5294225"/>
            <a:ext cx="2401652" cy="246221"/>
          </a:xfrm>
          <a:prstGeom prst="rect">
            <a:avLst/>
          </a:prstGeom>
          <a:noFill/>
        </p:spPr>
        <p:txBody>
          <a:bodyPr wrap="square" lIns="91440" tIns="45720" rIns="91440" bIns="45720" rtlCol="0" anchor="t">
            <a:spAutoFit/>
          </a:bodyPr>
          <a:lstStyle/>
          <a:p>
            <a:pPr lvl="0" defTabSz="457200">
              <a:defRPr/>
            </a:pPr>
            <a:r>
              <a:rPr lang="en-GB" sz="1000" i="1" dirty="0">
                <a:solidFill>
                  <a:srgbClr val="E7E6E6">
                    <a:lumMod val="25000"/>
                  </a:srgbClr>
                </a:solidFill>
                <a:latin typeface="Arial" panose="020B0604020202020204" pitchFamily="34" charset="0"/>
                <a:cs typeface="Arial" panose="020B0604020202020204" pitchFamily="34" charset="0"/>
              </a:rPr>
              <a:t>Adapted from Skalicky SE, et al. 2012. </a:t>
            </a:r>
          </a:p>
        </p:txBody>
      </p:sp>
    </p:spTree>
    <p:extLst>
      <p:ext uri="{BB962C8B-B14F-4D97-AF65-F5344CB8AC3E}">
        <p14:creationId xmlns:p14="http://schemas.microsoft.com/office/powerpoint/2010/main" val="314321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60B3-7778-4DF1-484D-494C9AEC285F}"/>
              </a:ext>
            </a:extLst>
          </p:cNvPr>
          <p:cNvSpPr>
            <a:spLocks noGrp="1"/>
          </p:cNvSpPr>
          <p:nvPr>
            <p:ph type="title"/>
          </p:nvPr>
        </p:nvSpPr>
        <p:spPr/>
        <p:txBody>
          <a:bodyPr/>
          <a:lstStyle/>
          <a:p>
            <a:r>
              <a:rPr lang="en-US" sz="2800" dirty="0"/>
              <a:t>Anti-glaucoma medications contain </a:t>
            </a:r>
            <a:br>
              <a:rPr lang="en-US" sz="2800" dirty="0"/>
            </a:br>
            <a:r>
              <a:rPr lang="en-US" sz="2800" dirty="0"/>
              <a:t>ingredients that may induce OSD</a:t>
            </a:r>
          </a:p>
        </p:txBody>
      </p:sp>
      <p:sp>
        <p:nvSpPr>
          <p:cNvPr id="5" name="Content Placeholder 9">
            <a:extLst>
              <a:ext uri="{FF2B5EF4-FFF2-40B4-BE49-F238E27FC236}">
                <a16:creationId xmlns:a16="http://schemas.microsoft.com/office/drawing/2014/main" id="{C2A30EE2-EC3A-2BA6-EB52-5881A2FC6B85}"/>
              </a:ext>
            </a:extLst>
          </p:cNvPr>
          <p:cNvSpPr>
            <a:spLocks noGrp="1"/>
          </p:cNvSpPr>
          <p:nvPr>
            <p:ph idx="1"/>
          </p:nvPr>
        </p:nvSpPr>
        <p:spPr>
          <a:xfrm>
            <a:off x="457000" y="1589427"/>
            <a:ext cx="5504209" cy="3379970"/>
          </a:xfrm>
        </p:spPr>
        <p:txBody>
          <a:bodyPr/>
          <a:lstStyle/>
          <a:p>
            <a:r>
              <a:rPr lang="en-US" sz="1800" dirty="0"/>
              <a:t>The causes of OSD are </a:t>
            </a:r>
            <a:r>
              <a:rPr lang="en-US" sz="1800" b="1" dirty="0">
                <a:solidFill>
                  <a:schemeClr val="tx2"/>
                </a:solidFill>
              </a:rPr>
              <a:t>multifactorial</a:t>
            </a:r>
            <a:r>
              <a:rPr lang="en-US" sz="1800" dirty="0"/>
              <a:t>, leading to allergic, toxic or pro-inflammatory conditions</a:t>
            </a:r>
            <a:r>
              <a:rPr lang="en-US" sz="1800" baseline="30000" dirty="0"/>
              <a:t>1</a:t>
            </a:r>
            <a:r>
              <a:rPr lang="en-US" sz="1800" dirty="0"/>
              <a:t> </a:t>
            </a:r>
          </a:p>
          <a:p>
            <a:endParaRPr lang="en-US" sz="1800" dirty="0"/>
          </a:p>
          <a:p>
            <a:r>
              <a:rPr lang="en-US" sz="1800" dirty="0"/>
              <a:t>These can be attributed to:</a:t>
            </a:r>
            <a:endParaRPr lang="en-US" sz="1800" baseline="30000" dirty="0"/>
          </a:p>
          <a:p>
            <a:pPr marL="342900" indent="-342900">
              <a:buClr>
                <a:srgbClr val="111111"/>
              </a:buClr>
              <a:buFont typeface="Arial" panose="020B0604020202020204" pitchFamily="34" charset="0"/>
              <a:buChar char="•"/>
            </a:pPr>
            <a:r>
              <a:rPr lang="en-US" sz="1800" b="1" dirty="0">
                <a:solidFill>
                  <a:schemeClr val="tx2"/>
                </a:solidFill>
              </a:rPr>
              <a:t>Active ingredients </a:t>
            </a:r>
            <a:r>
              <a:rPr lang="en-US" sz="1800" dirty="0"/>
              <a:t>in anti-glaucoma drugs</a:t>
            </a:r>
            <a:r>
              <a:rPr lang="en-US" sz="1800" baseline="30000" dirty="0"/>
              <a:t>1–3</a:t>
            </a:r>
            <a:endParaRPr lang="en-US" sz="1800" dirty="0"/>
          </a:p>
          <a:p>
            <a:pPr marL="342900" indent="-342900">
              <a:buClr>
                <a:srgbClr val="111111"/>
              </a:buClr>
              <a:buFont typeface="Arial" panose="020B0604020202020204" pitchFamily="34" charset="0"/>
              <a:buChar char="•"/>
            </a:pPr>
            <a:r>
              <a:rPr lang="en-US" sz="1800" dirty="0"/>
              <a:t>Toxicity of </a:t>
            </a:r>
            <a:r>
              <a:rPr lang="en-US" sz="1800" b="1" dirty="0">
                <a:solidFill>
                  <a:schemeClr val="tx2"/>
                </a:solidFill>
              </a:rPr>
              <a:t>preservatives</a:t>
            </a:r>
            <a:r>
              <a:rPr lang="en-US" sz="1800" baseline="30000" dirty="0"/>
              <a:t>1–3</a:t>
            </a:r>
            <a:endParaRPr lang="en-US" sz="1800" dirty="0"/>
          </a:p>
          <a:p>
            <a:pPr marL="342900" indent="-342900">
              <a:buClr>
                <a:srgbClr val="111111"/>
              </a:buClr>
              <a:buFont typeface="Arial" panose="020B0604020202020204" pitchFamily="34" charset="0"/>
              <a:buChar char="•"/>
            </a:pPr>
            <a:r>
              <a:rPr lang="en-US" sz="1800" b="1" dirty="0">
                <a:solidFill>
                  <a:schemeClr val="tx2"/>
                </a:solidFill>
              </a:rPr>
              <a:t>Additives and excipients</a:t>
            </a:r>
            <a:r>
              <a:rPr lang="en-US" sz="1800" dirty="0"/>
              <a:t> which can be found</a:t>
            </a:r>
            <a:br>
              <a:rPr lang="en-US" sz="1800" dirty="0"/>
            </a:br>
            <a:r>
              <a:rPr lang="en-US" sz="1800" dirty="0"/>
              <a:t>in preservative-free formulations, such as </a:t>
            </a:r>
            <a:br>
              <a:rPr lang="en-US" sz="1800" dirty="0"/>
            </a:br>
            <a:r>
              <a:rPr lang="en-US" sz="1800" dirty="0"/>
              <a:t>MGHS 40 </a:t>
            </a:r>
            <a:r>
              <a:rPr lang="en-US" dirty="0"/>
              <a:t>(</a:t>
            </a:r>
            <a:r>
              <a:rPr lang="en-US" i="1" dirty="0"/>
              <a:t>in vitro </a:t>
            </a:r>
            <a:r>
              <a:rPr lang="en-US" dirty="0"/>
              <a:t>and</a:t>
            </a:r>
            <a:r>
              <a:rPr lang="en-US" i="1" dirty="0"/>
              <a:t> ex vivo </a:t>
            </a:r>
            <a:r>
              <a:rPr lang="en-US" dirty="0"/>
              <a:t>data)</a:t>
            </a:r>
            <a:r>
              <a:rPr lang="en-US" sz="1800" baseline="30000" dirty="0"/>
              <a:t>4,5</a:t>
            </a:r>
            <a:endParaRPr lang="en-US" sz="1800" dirty="0"/>
          </a:p>
        </p:txBody>
      </p:sp>
      <p:pic>
        <p:nvPicPr>
          <p:cNvPr id="6" name="Picture 5">
            <a:extLst>
              <a:ext uri="{FF2B5EF4-FFF2-40B4-BE49-F238E27FC236}">
                <a16:creationId xmlns:a16="http://schemas.microsoft.com/office/drawing/2014/main" id="{D6BB77EE-B9C4-50E0-B6EB-249C5B4F0BB5}"/>
              </a:ext>
            </a:extLst>
          </p:cNvPr>
          <p:cNvPicPr>
            <a:picLocks noChangeAspect="1"/>
          </p:cNvPicPr>
          <p:nvPr/>
        </p:nvPicPr>
        <p:blipFill>
          <a:blip r:embed="rId2"/>
          <a:stretch>
            <a:fillRect/>
          </a:stretch>
        </p:blipFill>
        <p:spPr>
          <a:xfrm>
            <a:off x="6113584" y="2414759"/>
            <a:ext cx="1708845" cy="1673971"/>
          </a:xfrm>
          <a:prstGeom prst="rect">
            <a:avLst/>
          </a:prstGeom>
        </p:spPr>
      </p:pic>
      <p:pic>
        <p:nvPicPr>
          <p:cNvPr id="7" name="Picture 6">
            <a:extLst>
              <a:ext uri="{FF2B5EF4-FFF2-40B4-BE49-F238E27FC236}">
                <a16:creationId xmlns:a16="http://schemas.microsoft.com/office/drawing/2014/main" id="{3141ADEC-068E-924F-18BE-1500F4E397DD}"/>
              </a:ext>
            </a:extLst>
          </p:cNvPr>
          <p:cNvPicPr>
            <a:picLocks noChangeAspect="1"/>
          </p:cNvPicPr>
          <p:nvPr/>
        </p:nvPicPr>
        <p:blipFill>
          <a:blip r:embed="rId3"/>
          <a:stretch>
            <a:fillRect/>
          </a:stretch>
        </p:blipFill>
        <p:spPr>
          <a:xfrm>
            <a:off x="7891829" y="2414759"/>
            <a:ext cx="1878568" cy="1673971"/>
          </a:xfrm>
          <a:prstGeom prst="rect">
            <a:avLst/>
          </a:prstGeom>
        </p:spPr>
      </p:pic>
      <p:pic>
        <p:nvPicPr>
          <p:cNvPr id="8" name="Picture 7">
            <a:extLst>
              <a:ext uri="{FF2B5EF4-FFF2-40B4-BE49-F238E27FC236}">
                <a16:creationId xmlns:a16="http://schemas.microsoft.com/office/drawing/2014/main" id="{86EF82C6-1A28-4DA7-416C-8C0B419E8DF0}"/>
              </a:ext>
            </a:extLst>
          </p:cNvPr>
          <p:cNvPicPr>
            <a:picLocks noChangeAspect="1"/>
          </p:cNvPicPr>
          <p:nvPr/>
        </p:nvPicPr>
        <p:blipFill>
          <a:blip r:embed="rId4"/>
          <a:stretch>
            <a:fillRect/>
          </a:stretch>
        </p:blipFill>
        <p:spPr>
          <a:xfrm>
            <a:off x="9839797" y="2414759"/>
            <a:ext cx="1836587" cy="1673971"/>
          </a:xfrm>
          <a:prstGeom prst="rect">
            <a:avLst/>
          </a:prstGeom>
        </p:spPr>
      </p:pic>
      <p:sp>
        <p:nvSpPr>
          <p:cNvPr id="9" name="TextBox 8">
            <a:extLst>
              <a:ext uri="{FF2B5EF4-FFF2-40B4-BE49-F238E27FC236}">
                <a16:creationId xmlns:a16="http://schemas.microsoft.com/office/drawing/2014/main" id="{6C95703C-36C8-F415-FEA1-A1661F683130}"/>
              </a:ext>
            </a:extLst>
          </p:cNvPr>
          <p:cNvSpPr txBox="1"/>
          <p:nvPr/>
        </p:nvSpPr>
        <p:spPr>
          <a:xfrm>
            <a:off x="6096000" y="1589427"/>
            <a:ext cx="5639000" cy="646331"/>
          </a:xfrm>
          <a:prstGeom prst="rect">
            <a:avLst/>
          </a:prstGeom>
          <a:noFill/>
        </p:spPr>
        <p:txBody>
          <a:bodyPr wrap="square" rtlCol="0">
            <a:spAutoFit/>
          </a:bodyPr>
          <a:lstStyle/>
          <a:p>
            <a:pPr algn="ctr" defTabSz="914286"/>
            <a:r>
              <a:rPr lang="en-US" b="1" dirty="0">
                <a:solidFill>
                  <a:schemeClr val="tx2"/>
                </a:solidFill>
                <a:latin typeface="+mj-lt"/>
                <a:cs typeface="Arial"/>
                <a:sym typeface="Arial"/>
              </a:rPr>
              <a:t>Ocular surface changes induced by </a:t>
            </a:r>
            <a:br>
              <a:rPr lang="en-US" b="1" dirty="0">
                <a:solidFill>
                  <a:schemeClr val="tx2"/>
                </a:solidFill>
                <a:latin typeface="+mj-lt"/>
                <a:cs typeface="Arial"/>
                <a:sym typeface="Arial"/>
              </a:rPr>
            </a:br>
            <a:r>
              <a:rPr lang="en-US" b="1" dirty="0">
                <a:solidFill>
                  <a:schemeClr val="tx2"/>
                </a:solidFill>
                <a:latin typeface="+mj-lt"/>
                <a:cs typeface="Arial"/>
                <a:sym typeface="Arial"/>
              </a:rPr>
              <a:t>preserved glaucoma medications</a:t>
            </a:r>
            <a:r>
              <a:rPr lang="en-US" b="1" baseline="30000" dirty="0">
                <a:solidFill>
                  <a:schemeClr val="tx2"/>
                </a:solidFill>
                <a:latin typeface="+mj-lt"/>
                <a:cs typeface="Arial"/>
                <a:sym typeface="Arial"/>
              </a:rPr>
              <a:t>2</a:t>
            </a:r>
            <a:r>
              <a:rPr lang="en-US" b="1" dirty="0">
                <a:solidFill>
                  <a:schemeClr val="tx2"/>
                </a:solidFill>
                <a:latin typeface="+mj-lt"/>
                <a:cs typeface="Arial"/>
                <a:sym typeface="Arial"/>
              </a:rPr>
              <a:t>:</a:t>
            </a:r>
          </a:p>
        </p:txBody>
      </p:sp>
      <p:sp>
        <p:nvSpPr>
          <p:cNvPr id="10" name="TextBox 9">
            <a:extLst>
              <a:ext uri="{FF2B5EF4-FFF2-40B4-BE49-F238E27FC236}">
                <a16:creationId xmlns:a16="http://schemas.microsoft.com/office/drawing/2014/main" id="{A534A20C-6669-A12B-A1AB-3C632F0529D9}"/>
              </a:ext>
            </a:extLst>
          </p:cNvPr>
          <p:cNvSpPr txBox="1"/>
          <p:nvPr/>
        </p:nvSpPr>
        <p:spPr>
          <a:xfrm>
            <a:off x="5980244" y="4097643"/>
            <a:ext cx="1895935" cy="1077218"/>
          </a:xfrm>
          <a:prstGeom prst="rect">
            <a:avLst/>
          </a:prstGeom>
          <a:noFill/>
        </p:spPr>
        <p:txBody>
          <a:bodyPr wrap="square" rtlCol="0">
            <a:spAutoFit/>
          </a:bodyPr>
          <a:lstStyle/>
          <a:p>
            <a:pPr algn="ctr" defTabSz="914286"/>
            <a:r>
              <a:rPr lang="en-US" sz="1600" dirty="0">
                <a:latin typeface="+mj-lt"/>
                <a:cs typeface="Arial"/>
                <a:sym typeface="Arial"/>
              </a:rPr>
              <a:t>Mild to moderate conjunctival hyperemia and vessel congestion</a:t>
            </a:r>
          </a:p>
        </p:txBody>
      </p:sp>
      <p:sp>
        <p:nvSpPr>
          <p:cNvPr id="11" name="TextBox 10">
            <a:extLst>
              <a:ext uri="{FF2B5EF4-FFF2-40B4-BE49-F238E27FC236}">
                <a16:creationId xmlns:a16="http://schemas.microsoft.com/office/drawing/2014/main" id="{F4B481AF-13A2-B977-3270-BA9C208A7ED6}"/>
              </a:ext>
            </a:extLst>
          </p:cNvPr>
          <p:cNvSpPr txBox="1"/>
          <p:nvPr/>
        </p:nvSpPr>
        <p:spPr>
          <a:xfrm>
            <a:off x="7838079" y="4097643"/>
            <a:ext cx="1986068" cy="830997"/>
          </a:xfrm>
          <a:prstGeom prst="rect">
            <a:avLst/>
          </a:prstGeom>
          <a:noFill/>
        </p:spPr>
        <p:txBody>
          <a:bodyPr wrap="square" rtlCol="0">
            <a:spAutoFit/>
          </a:bodyPr>
          <a:lstStyle/>
          <a:p>
            <a:pPr algn="ctr" defTabSz="914286"/>
            <a:r>
              <a:rPr lang="en-US" sz="1600" dirty="0">
                <a:latin typeface="+mj-lt"/>
                <a:cs typeface="Arial"/>
                <a:sym typeface="Arial"/>
              </a:rPr>
              <a:t>CFS showing an irregular distribution of the tear film</a:t>
            </a:r>
          </a:p>
        </p:txBody>
      </p:sp>
      <p:sp>
        <p:nvSpPr>
          <p:cNvPr id="12" name="TextBox 11">
            <a:extLst>
              <a:ext uri="{FF2B5EF4-FFF2-40B4-BE49-F238E27FC236}">
                <a16:creationId xmlns:a16="http://schemas.microsoft.com/office/drawing/2014/main" id="{3A1E5337-6E05-E83B-4D7D-750416DBF2F7}"/>
              </a:ext>
            </a:extLst>
          </p:cNvPr>
          <p:cNvSpPr txBox="1"/>
          <p:nvPr/>
        </p:nvSpPr>
        <p:spPr>
          <a:xfrm>
            <a:off x="9839797" y="4097643"/>
            <a:ext cx="1836587" cy="584775"/>
          </a:xfrm>
          <a:prstGeom prst="rect">
            <a:avLst/>
          </a:prstGeom>
          <a:noFill/>
        </p:spPr>
        <p:txBody>
          <a:bodyPr wrap="square" rtlCol="0">
            <a:spAutoFit/>
          </a:bodyPr>
          <a:lstStyle/>
          <a:p>
            <a:pPr algn="ctr" defTabSz="914286"/>
            <a:r>
              <a:rPr lang="en-US" sz="1600">
                <a:latin typeface="+mj-lt"/>
                <a:cs typeface="Arial"/>
                <a:sym typeface="Arial"/>
              </a:rPr>
              <a:t>Irregularity of </a:t>
            </a:r>
          </a:p>
          <a:p>
            <a:pPr algn="ctr" defTabSz="914286"/>
            <a:r>
              <a:rPr lang="en-US" sz="1600">
                <a:latin typeface="+mj-lt"/>
                <a:cs typeface="Arial"/>
                <a:sym typeface="Arial"/>
              </a:rPr>
              <a:t>lower eyelid</a:t>
            </a:r>
          </a:p>
        </p:txBody>
      </p:sp>
      <p:sp>
        <p:nvSpPr>
          <p:cNvPr id="13" name="Footer Placeholder 4">
            <a:extLst>
              <a:ext uri="{FF2B5EF4-FFF2-40B4-BE49-F238E27FC236}">
                <a16:creationId xmlns:a16="http://schemas.microsoft.com/office/drawing/2014/main" id="{14675C85-1ECA-79CE-A037-E9B409E08B3B}"/>
              </a:ext>
            </a:extLst>
          </p:cNvPr>
          <p:cNvSpPr txBox="1">
            <a:spLocks/>
          </p:cNvSpPr>
          <p:nvPr/>
        </p:nvSpPr>
        <p:spPr>
          <a:xfrm>
            <a:off x="742793" y="5995528"/>
            <a:ext cx="6707161" cy="482132"/>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CFS: corneal fluorescein staining; MGHS 40: </a:t>
            </a:r>
            <a:r>
              <a:rPr kumimoji="1" lang="en-US" altLang="ja-JP" dirty="0">
                <a:solidFill>
                  <a:schemeClr val="tx1"/>
                </a:solidFill>
                <a:latin typeface="Arial"/>
                <a:ea typeface="メイリオ" pitchFamily="50" charset="-128"/>
                <a:cs typeface="Arial" pitchFamily="34" charset="0"/>
              </a:rPr>
              <a:t>m</a:t>
            </a:r>
            <a:r>
              <a:rPr kumimoji="1" lang="en-US" altLang="ja-JP" sz="1000" b="0" i="0" u="none" strike="noStrike" kern="1200" cap="none" spc="0" normalizeH="0" baseline="0" noProof="0" dirty="0" err="1">
                <a:ln>
                  <a:noFill/>
                </a:ln>
                <a:solidFill>
                  <a:schemeClr val="tx1"/>
                </a:solidFill>
                <a:effectLst/>
                <a:uLnTx/>
                <a:uFillTx/>
                <a:latin typeface="Arial"/>
                <a:ea typeface="メイリオ" pitchFamily="50" charset="-128"/>
                <a:cs typeface="Arial" pitchFamily="34" charset="0"/>
              </a:rPr>
              <a:t>acrogolglycerol</a:t>
            </a:r>
            <a:r>
              <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 </a:t>
            </a:r>
            <a:r>
              <a:rPr kumimoji="1" lang="en-US" altLang="ja-JP" sz="1000" b="0" i="0" u="none" strike="noStrike" kern="1200" cap="none" spc="0" normalizeH="0" baseline="0" noProof="0" dirty="0" err="1">
                <a:ln>
                  <a:noFill/>
                </a:ln>
                <a:solidFill>
                  <a:schemeClr val="tx1"/>
                </a:solidFill>
                <a:effectLst/>
                <a:uLnTx/>
                <a:uFillTx/>
                <a:latin typeface="Arial"/>
                <a:ea typeface="メイリオ" pitchFamily="50" charset="-128"/>
                <a:cs typeface="Arial" pitchFamily="34" charset="0"/>
              </a:rPr>
              <a:t>hydroxystearate</a:t>
            </a:r>
            <a:r>
              <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 40; OSD: ocular surface disease.</a:t>
            </a:r>
            <a:br>
              <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br>
            <a:r>
              <a:rPr kumimoji="0" lang="da-DK" sz="1000" b="1" i="0" u="none" strike="noStrike" kern="1200" cap="none" spc="0" normalizeH="0" baseline="0" noProof="0" dirty="0">
                <a:ln>
                  <a:noFill/>
                </a:ln>
                <a:solidFill>
                  <a:schemeClr val="tx1"/>
                </a:solidFill>
                <a:effectLst/>
                <a:uLnTx/>
                <a:uFillTx/>
                <a:latin typeface="Arial" panose="020B0604020202020204"/>
                <a:ea typeface="游ゴシック"/>
                <a:cs typeface="+mn-cs"/>
              </a:rPr>
              <a:t>1.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Stewart WC, et al. </a:t>
            </a:r>
            <a:r>
              <a:rPr kumimoji="0" lang="da-DK" sz="1000" b="0" i="1" u="none" strike="noStrike" kern="1200" cap="none" spc="0" normalizeH="0" baseline="0" noProof="0" dirty="0">
                <a:ln>
                  <a:noFill/>
                </a:ln>
                <a:solidFill>
                  <a:schemeClr val="tx1"/>
                </a:solidFill>
                <a:effectLst/>
                <a:uLnTx/>
                <a:uFillTx/>
                <a:latin typeface="Arial" panose="020B0604020202020204"/>
                <a:ea typeface="游ゴシック"/>
                <a:cs typeface="+mn-cs"/>
              </a:rPr>
              <a:t>Curr Eye Res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2011;36(5):391–98;</a:t>
            </a:r>
            <a:r>
              <a:rPr kumimoji="0" lang="da-DK" sz="1000" b="1" i="0" u="none" strike="noStrike" kern="1200" cap="none" spc="0" normalizeH="0" baseline="0" noProof="0" dirty="0">
                <a:ln>
                  <a:noFill/>
                </a:ln>
                <a:solidFill>
                  <a:schemeClr val="tx1"/>
                </a:solidFill>
                <a:effectLst/>
                <a:uLnTx/>
                <a:uFillTx/>
                <a:latin typeface="Arial" panose="020B0604020202020204"/>
                <a:ea typeface="游ゴシック"/>
                <a:cs typeface="+mn-cs"/>
              </a:rPr>
              <a:t> 2.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Zhang X, et al. </a:t>
            </a:r>
            <a:r>
              <a:rPr kumimoji="0" lang="da-DK" sz="1000" b="0" i="1" u="none" strike="noStrike" kern="1200" cap="none" spc="0" normalizeH="0" baseline="0" noProof="0" dirty="0">
                <a:ln>
                  <a:noFill/>
                </a:ln>
                <a:solidFill>
                  <a:schemeClr val="tx1"/>
                </a:solidFill>
                <a:effectLst/>
                <a:uLnTx/>
                <a:uFillTx/>
                <a:latin typeface="Arial" panose="020B0604020202020204"/>
                <a:ea typeface="游ゴシック"/>
                <a:cs typeface="+mn-cs"/>
              </a:rPr>
              <a:t>Eye Contact Lens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2019;45(1):11–8</a:t>
            </a:r>
            <a:r>
              <a:rPr lang="da-DK" dirty="0">
                <a:solidFill>
                  <a:schemeClr val="tx1"/>
                </a:solidFill>
                <a:latin typeface="Arial" panose="020B0604020202020204"/>
                <a:ea typeface="游ゴシック"/>
              </a:rPr>
              <a:t>;</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 </a:t>
            </a:r>
            <a:b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br>
            <a:r>
              <a:rPr kumimoji="0" lang="da-DK" sz="1000" b="1" i="0" u="none" strike="noStrike" kern="1200" cap="none" spc="0" normalizeH="0" baseline="0" noProof="0" dirty="0">
                <a:ln>
                  <a:noFill/>
                </a:ln>
                <a:solidFill>
                  <a:schemeClr val="tx1"/>
                </a:solidFill>
                <a:effectLst/>
                <a:uLnTx/>
                <a:uFillTx/>
                <a:latin typeface="Arial" panose="020B0604020202020204"/>
                <a:ea typeface="游ゴシック"/>
                <a:cs typeface="+mn-cs"/>
              </a:rPr>
              <a:t>3.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Zhou A, et al </a:t>
            </a:r>
            <a:r>
              <a:rPr kumimoji="0" lang="da-DK" sz="1000" b="0" i="1" u="none" strike="noStrike" kern="1200" cap="none" spc="0" normalizeH="0" baseline="0" noProof="0" dirty="0">
                <a:ln>
                  <a:noFill/>
                </a:ln>
                <a:solidFill>
                  <a:schemeClr val="tx1"/>
                </a:solidFill>
                <a:effectLst/>
                <a:uLnTx/>
                <a:uFillTx/>
                <a:latin typeface="Arial" panose="020B0604020202020204"/>
                <a:ea typeface="游ゴシック"/>
                <a:cs typeface="+mn-cs"/>
              </a:rPr>
              <a:t>Ophthalmol Ther </a:t>
            </a:r>
            <a:r>
              <a:rPr kumimoji="0" lang="da-DK" sz="1000" b="0" i="0" u="none" strike="noStrike" kern="1200" cap="none" spc="0" normalizeH="0" baseline="0" noProof="0" dirty="0">
                <a:ln>
                  <a:noFill/>
                </a:ln>
                <a:solidFill>
                  <a:schemeClr val="tx1"/>
                </a:solidFill>
                <a:effectLst/>
                <a:uLnTx/>
                <a:uFillTx/>
                <a:latin typeface="Arial" panose="020B0604020202020204"/>
                <a:ea typeface="游ゴシック"/>
                <a:cs typeface="+mn-cs"/>
              </a:rPr>
              <a:t>2022;11:1681–704</a:t>
            </a:r>
            <a:r>
              <a:rPr lang="da-DK" dirty="0">
                <a:solidFill>
                  <a:schemeClr val="tx1"/>
                </a:solidFill>
                <a:latin typeface="Arial" panose="020B0604020202020204"/>
                <a:ea typeface="游ゴシック"/>
              </a:rPr>
              <a:t>; </a:t>
            </a:r>
            <a:r>
              <a:rPr lang="da-DK" b="1" dirty="0">
                <a:solidFill>
                  <a:schemeClr val="tx1"/>
                </a:solidFill>
                <a:latin typeface="Arial" panose="020B0604020202020204"/>
                <a:ea typeface="游ゴシック"/>
              </a:rPr>
              <a:t>4. </a:t>
            </a:r>
            <a:r>
              <a:rPr lang="da-DK" dirty="0">
                <a:solidFill>
                  <a:schemeClr val="tx1"/>
                </a:solidFill>
                <a:latin typeface="Arial" panose="020B0604020202020204"/>
                <a:ea typeface="游ゴシック"/>
              </a:rPr>
              <a:t>Panfil C, et al. </a:t>
            </a:r>
            <a:r>
              <a:rPr lang="da-DK" i="1" dirty="0">
                <a:solidFill>
                  <a:schemeClr val="tx1"/>
                </a:solidFill>
              </a:rPr>
              <a:t>Ophthalmol Ther </a:t>
            </a:r>
            <a:r>
              <a:rPr lang="da-DK" dirty="0">
                <a:solidFill>
                  <a:schemeClr val="tx1"/>
                </a:solidFill>
              </a:rPr>
              <a:t>2023;12(5):2641–55; </a:t>
            </a:r>
            <a:br>
              <a:rPr lang="da-DK" dirty="0">
                <a:solidFill>
                  <a:schemeClr val="tx1"/>
                </a:solidFill>
              </a:rPr>
            </a:br>
            <a:r>
              <a:rPr lang="da-DK" b="1" dirty="0">
                <a:solidFill>
                  <a:schemeClr val="tx1"/>
                </a:solidFill>
              </a:rPr>
              <a:t>5.</a:t>
            </a:r>
            <a:r>
              <a:rPr lang="da-DK" dirty="0">
                <a:solidFill>
                  <a:schemeClr val="tx1"/>
                </a:solidFill>
              </a:rPr>
              <a:t> Smedowski A, et al. </a:t>
            </a:r>
            <a:r>
              <a:rPr lang="fr-FR" i="1" dirty="0">
                <a:solidFill>
                  <a:schemeClr val="tx1"/>
                </a:solidFill>
              </a:rPr>
              <a:t>J </a:t>
            </a:r>
            <a:r>
              <a:rPr lang="fr-FR" i="1" dirty="0" err="1">
                <a:solidFill>
                  <a:schemeClr val="tx1"/>
                </a:solidFill>
              </a:rPr>
              <a:t>Biochem</a:t>
            </a:r>
            <a:r>
              <a:rPr lang="fr-FR" i="1" dirty="0">
                <a:solidFill>
                  <a:schemeClr val="tx1"/>
                </a:solidFill>
              </a:rPr>
              <a:t> </a:t>
            </a:r>
            <a:r>
              <a:rPr lang="fr-FR" i="1" dirty="0" err="1">
                <a:solidFill>
                  <a:schemeClr val="tx1"/>
                </a:solidFill>
              </a:rPr>
              <a:t>Pharmacol</a:t>
            </a:r>
            <a:r>
              <a:rPr lang="fr-FR" i="1" dirty="0">
                <a:solidFill>
                  <a:schemeClr val="tx1"/>
                </a:solidFill>
              </a:rPr>
              <a:t> </a:t>
            </a:r>
            <a:r>
              <a:rPr lang="fr-FR" i="1" dirty="0" err="1">
                <a:solidFill>
                  <a:schemeClr val="tx1"/>
                </a:solidFill>
              </a:rPr>
              <a:t>Res</a:t>
            </a:r>
            <a:r>
              <a:rPr lang="fr-FR" dirty="0">
                <a:solidFill>
                  <a:schemeClr val="tx1"/>
                </a:solidFill>
              </a:rPr>
              <a:t> 2014;2(4):175–84.</a:t>
            </a:r>
            <a:endParaRPr kumimoji="1" lang="en-US" altLang="ja-JP" sz="1000"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endParaRPr>
          </a:p>
        </p:txBody>
      </p:sp>
    </p:spTree>
    <p:extLst>
      <p:ext uri="{BB962C8B-B14F-4D97-AF65-F5344CB8AC3E}">
        <p14:creationId xmlns:p14="http://schemas.microsoft.com/office/powerpoint/2010/main" val="368031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55AAE-9E31-3FDC-9F18-69ED0892B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B91D8-0124-BDC9-55AD-CDC1BB1E3E9B}"/>
              </a:ext>
            </a:extLst>
          </p:cNvPr>
          <p:cNvSpPr>
            <a:spLocks noGrp="1"/>
          </p:cNvSpPr>
          <p:nvPr>
            <p:ph type="title"/>
          </p:nvPr>
        </p:nvSpPr>
        <p:spPr/>
        <p:txBody>
          <a:bodyPr/>
          <a:lstStyle/>
          <a:p>
            <a:r>
              <a:rPr lang="en-US" sz="2800" dirty="0"/>
              <a:t>Preservatives in anti-glaucoma medications </a:t>
            </a:r>
            <a:br>
              <a:rPr lang="en-US" sz="2800" dirty="0"/>
            </a:br>
            <a:r>
              <a:rPr lang="en-US" sz="2800" dirty="0"/>
              <a:t>cause damage to the ocular surface </a:t>
            </a:r>
          </a:p>
        </p:txBody>
      </p:sp>
      <p:grpSp>
        <p:nvGrpSpPr>
          <p:cNvPr id="5" name="Group 4">
            <a:extLst>
              <a:ext uri="{FF2B5EF4-FFF2-40B4-BE49-F238E27FC236}">
                <a16:creationId xmlns:a16="http://schemas.microsoft.com/office/drawing/2014/main" id="{7B70775B-DFCE-C1AF-2E32-ECBB5DAD010C}"/>
              </a:ext>
            </a:extLst>
          </p:cNvPr>
          <p:cNvGrpSpPr/>
          <p:nvPr/>
        </p:nvGrpSpPr>
        <p:grpSpPr>
          <a:xfrm rot="20511164" flipH="1">
            <a:off x="1081657" y="1681913"/>
            <a:ext cx="1652535" cy="2171342"/>
            <a:chOff x="833664" y="1231699"/>
            <a:chExt cx="1306229" cy="1834279"/>
          </a:xfrm>
        </p:grpSpPr>
        <p:pic>
          <p:nvPicPr>
            <p:cNvPr id="6" name="Picture 5" descr="A picture containing drawing&#10;&#10;Description automatically generated">
              <a:extLst>
                <a:ext uri="{FF2B5EF4-FFF2-40B4-BE49-F238E27FC236}">
                  <a16:creationId xmlns:a16="http://schemas.microsoft.com/office/drawing/2014/main" id="{CF61539F-D2BA-F1A8-C181-40EA91CA1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64" y="1231699"/>
              <a:ext cx="1306229" cy="1834279"/>
            </a:xfrm>
            <a:prstGeom prst="rect">
              <a:avLst/>
            </a:prstGeom>
          </p:spPr>
        </p:pic>
        <p:sp>
          <p:nvSpPr>
            <p:cNvPr id="7" name="Rectangle 6">
              <a:extLst>
                <a:ext uri="{FF2B5EF4-FFF2-40B4-BE49-F238E27FC236}">
                  <a16:creationId xmlns:a16="http://schemas.microsoft.com/office/drawing/2014/main" id="{2850B270-1132-AFAD-54D1-9992682D0274}"/>
                </a:ext>
              </a:extLst>
            </p:cNvPr>
            <p:cNvSpPr/>
            <p:nvPr/>
          </p:nvSpPr>
          <p:spPr>
            <a:xfrm rot="2304461">
              <a:off x="1233271" y="1546700"/>
              <a:ext cx="728814" cy="519999"/>
            </a:xfrm>
            <a:prstGeom prst="rect">
              <a:avLst/>
            </a:prstGeom>
          </p:spPr>
          <p:txBody>
            <a:bodyPr wrap="square">
              <a:spAutoFit/>
            </a:bodyPr>
            <a:lstStyle/>
            <a:p>
              <a:pPr algn="ctr" defTabSz="609509"/>
              <a:r>
                <a:rPr lang="en-US" sz="1000" b="1">
                  <a:latin typeface="+mj-lt"/>
                  <a:cs typeface="Arial"/>
                  <a:sym typeface="Arial"/>
                </a:rPr>
                <a:t>Active </a:t>
              </a:r>
            </a:p>
            <a:p>
              <a:pPr algn="ctr" defTabSz="609509"/>
              <a:r>
                <a:rPr lang="en-US" sz="1000" b="1">
                  <a:latin typeface="+mj-lt"/>
                  <a:cs typeface="Arial"/>
                  <a:sym typeface="Arial"/>
                </a:rPr>
                <a:t>molecules </a:t>
              </a:r>
            </a:p>
            <a:p>
              <a:pPr algn="ctr" defTabSz="609509"/>
              <a:r>
                <a:rPr lang="en-US" sz="1200" b="1">
                  <a:latin typeface="+mj-lt"/>
                  <a:cs typeface="Arial"/>
                  <a:sym typeface="Arial"/>
                </a:rPr>
                <a:t>+</a:t>
              </a:r>
              <a:r>
                <a:rPr lang="en-US" sz="1000" b="1">
                  <a:latin typeface="+mj-lt"/>
                  <a:cs typeface="Arial"/>
                  <a:sym typeface="Arial"/>
                </a:rPr>
                <a:t> </a:t>
              </a:r>
              <a:r>
                <a:rPr lang="en-US" sz="1400" b="1">
                  <a:latin typeface="+mj-lt"/>
                  <a:cs typeface="Arial"/>
                  <a:sym typeface="Arial"/>
                </a:rPr>
                <a:t>BAK</a:t>
              </a:r>
              <a:endParaRPr lang="en-US" sz="1000" b="1">
                <a:latin typeface="+mj-lt"/>
                <a:cs typeface="Arial"/>
                <a:sym typeface="Arial"/>
              </a:endParaRPr>
            </a:p>
          </p:txBody>
        </p:sp>
      </p:grpSp>
      <p:pic>
        <p:nvPicPr>
          <p:cNvPr id="8" name="Picture 4" descr="antibacterial Icon 5040190">
            <a:extLst>
              <a:ext uri="{FF2B5EF4-FFF2-40B4-BE49-F238E27FC236}">
                <a16:creationId xmlns:a16="http://schemas.microsoft.com/office/drawing/2014/main" id="{BDC30ED3-FADA-B268-39C1-7F95FFB68E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604" y="3578594"/>
            <a:ext cx="695991" cy="6959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685FD0-0362-A923-6117-354777DCFF1D}"/>
              </a:ext>
            </a:extLst>
          </p:cNvPr>
          <p:cNvSpPr txBox="1"/>
          <p:nvPr/>
        </p:nvSpPr>
        <p:spPr>
          <a:xfrm>
            <a:off x="479425" y="4497114"/>
            <a:ext cx="3572379" cy="830997"/>
          </a:xfrm>
          <a:prstGeom prst="rect">
            <a:avLst/>
          </a:prstGeom>
          <a:noFill/>
        </p:spPr>
        <p:txBody>
          <a:bodyPr wrap="square">
            <a:spAutoFit/>
          </a:bodyPr>
          <a:lstStyle/>
          <a:p>
            <a:pPr algn="ctr" defTabSz="1219170">
              <a:buClr>
                <a:srgbClr val="000000"/>
              </a:buClr>
            </a:pPr>
            <a:r>
              <a:rPr lang="en-US" sz="1600" kern="0" dirty="0">
                <a:latin typeface="+mj-lt"/>
                <a:cs typeface="Arial"/>
                <a:sym typeface="Arial"/>
              </a:rPr>
              <a:t>Most frequently used preservative: </a:t>
            </a:r>
            <a:br>
              <a:rPr lang="en-US" sz="1600" kern="0" dirty="0">
                <a:solidFill>
                  <a:srgbClr val="045BA3"/>
                </a:solidFill>
                <a:latin typeface="+mj-lt"/>
                <a:cs typeface="Arial"/>
                <a:sym typeface="Arial"/>
              </a:rPr>
            </a:br>
            <a:r>
              <a:rPr lang="en-US" sz="1600" b="1" kern="0" dirty="0">
                <a:solidFill>
                  <a:schemeClr val="tx2"/>
                </a:solidFill>
                <a:latin typeface="+mj-lt"/>
                <a:cs typeface="Arial"/>
                <a:sym typeface="Arial"/>
              </a:rPr>
              <a:t>Benzalkonium chloride (BAK)</a:t>
            </a:r>
          </a:p>
          <a:p>
            <a:pPr marL="0" lvl="1" algn="ctr" defTabSz="1219170">
              <a:buClr>
                <a:srgbClr val="000000"/>
              </a:buClr>
            </a:pPr>
            <a:r>
              <a:rPr lang="en-US" sz="1600" kern="0" dirty="0">
                <a:latin typeface="+mj-lt"/>
                <a:cs typeface="Arial"/>
                <a:sym typeface="Arial"/>
              </a:rPr>
              <a:t>Concentration: 0.004–0.02%</a:t>
            </a:r>
            <a:r>
              <a:rPr lang="en-US" sz="1600" kern="0" baseline="30000" dirty="0">
                <a:latin typeface="+mj-lt"/>
                <a:cs typeface="Arial"/>
                <a:sym typeface="Arial"/>
              </a:rPr>
              <a:t>1,2</a:t>
            </a:r>
          </a:p>
        </p:txBody>
      </p:sp>
      <p:sp>
        <p:nvSpPr>
          <p:cNvPr id="10" name="Content Placeholder 2">
            <a:extLst>
              <a:ext uri="{FF2B5EF4-FFF2-40B4-BE49-F238E27FC236}">
                <a16:creationId xmlns:a16="http://schemas.microsoft.com/office/drawing/2014/main" id="{ABD71833-B904-FC8A-4A3D-0E1A6926EAA1}"/>
              </a:ext>
            </a:extLst>
          </p:cNvPr>
          <p:cNvSpPr txBox="1">
            <a:spLocks/>
          </p:cNvSpPr>
          <p:nvPr/>
        </p:nvSpPr>
        <p:spPr>
          <a:xfrm>
            <a:off x="4290924" y="1264331"/>
            <a:ext cx="7136465" cy="5028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7938" marR="0" lvl="0" indent="0" algn="l" rtl="0">
              <a:lnSpc>
                <a:spcPct val="100000"/>
              </a:lnSpc>
              <a:spcBef>
                <a:spcPts val="0"/>
              </a:spcBef>
              <a:spcAft>
                <a:spcPts val="0"/>
              </a:spcAft>
              <a:buClr>
                <a:schemeClr val="dk1"/>
              </a:buClr>
              <a:buSzPts val="1400"/>
              <a:buFont typeface="Lato"/>
              <a:buNone/>
              <a:tabLst/>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2pPr>
            <a:lvl3pPr marL="1371600" marR="0" lvl="2"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3pPr>
            <a:lvl4pPr marL="1828800" marR="0" lvl="3"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4pPr>
            <a:lvl5pPr marL="2286000" marR="0" lvl="4"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10584" defTabSz="1219170">
              <a:buClr>
                <a:srgbClr val="FFFFFF"/>
              </a:buClr>
            </a:pPr>
            <a:r>
              <a:rPr lang="en-US" sz="1800" b="1" kern="0" dirty="0">
                <a:solidFill>
                  <a:schemeClr val="tx2"/>
                </a:solidFill>
                <a:latin typeface="+mj-lt"/>
              </a:rPr>
              <a:t>Antimicrobial</a:t>
            </a:r>
            <a:r>
              <a:rPr lang="en-US" sz="1600" b="1" kern="0" dirty="0">
                <a:solidFill>
                  <a:schemeClr val="tx2"/>
                </a:solidFill>
                <a:latin typeface="+mj-lt"/>
              </a:rPr>
              <a:t> </a:t>
            </a:r>
            <a:r>
              <a:rPr lang="en-US" sz="1800" b="1" kern="0" dirty="0">
                <a:solidFill>
                  <a:schemeClr val="tx2"/>
                </a:solidFill>
                <a:latin typeface="+mj-lt"/>
              </a:rPr>
              <a:t>detergent properties of BAK </a:t>
            </a:r>
            <a:r>
              <a:rPr lang="en-US" sz="1800" kern="0" dirty="0">
                <a:solidFill>
                  <a:schemeClr val="tx1"/>
                </a:solidFill>
                <a:latin typeface="+mj-lt"/>
              </a:rPr>
              <a:t>also:</a:t>
            </a:r>
            <a:r>
              <a:rPr lang="en-US" sz="1800" kern="0" baseline="30000" dirty="0">
                <a:solidFill>
                  <a:schemeClr val="tx1"/>
                </a:solidFill>
                <a:latin typeface="+mj-lt"/>
              </a:rPr>
              <a:t>1,2</a:t>
            </a:r>
          </a:p>
        </p:txBody>
      </p:sp>
      <p:grpSp>
        <p:nvGrpSpPr>
          <p:cNvPr id="11" name="Group 10">
            <a:extLst>
              <a:ext uri="{FF2B5EF4-FFF2-40B4-BE49-F238E27FC236}">
                <a16:creationId xmlns:a16="http://schemas.microsoft.com/office/drawing/2014/main" id="{8EB84CF7-13BA-9EFA-1583-DC91505AFFD5}"/>
              </a:ext>
            </a:extLst>
          </p:cNvPr>
          <p:cNvGrpSpPr/>
          <p:nvPr/>
        </p:nvGrpSpPr>
        <p:grpSpPr>
          <a:xfrm>
            <a:off x="4457314" y="1926429"/>
            <a:ext cx="7196411" cy="1453904"/>
            <a:chOff x="6292790" y="1335056"/>
            <a:chExt cx="7319293" cy="1606246"/>
          </a:xfrm>
        </p:grpSpPr>
        <p:sp>
          <p:nvSpPr>
            <p:cNvPr id="12" name="Freeform: Shape 11">
              <a:extLst>
                <a:ext uri="{FF2B5EF4-FFF2-40B4-BE49-F238E27FC236}">
                  <a16:creationId xmlns:a16="http://schemas.microsoft.com/office/drawing/2014/main" id="{D41D9F3C-A6CA-2695-F12C-7745537A68BE}"/>
                </a:ext>
              </a:extLst>
            </p:cNvPr>
            <p:cNvSpPr/>
            <p:nvPr/>
          </p:nvSpPr>
          <p:spPr>
            <a:xfrm>
              <a:off x="6292790" y="1335056"/>
              <a:ext cx="1321998" cy="1606246"/>
            </a:xfrm>
            <a:custGeom>
              <a:avLst/>
              <a:gdLst>
                <a:gd name="connsiteX0" fmla="*/ 0 w 1855115"/>
                <a:gd name="connsiteY0" fmla="*/ 0 h 1298580"/>
                <a:gd name="connsiteX1" fmla="*/ 1205825 w 1855115"/>
                <a:gd name="connsiteY1" fmla="*/ 0 h 1298580"/>
                <a:gd name="connsiteX2" fmla="*/ 1855115 w 1855115"/>
                <a:gd name="connsiteY2" fmla="*/ 649290 h 1298580"/>
                <a:gd name="connsiteX3" fmla="*/ 1205825 w 1855115"/>
                <a:gd name="connsiteY3" fmla="*/ 1298580 h 1298580"/>
                <a:gd name="connsiteX4" fmla="*/ 0 w 1855115"/>
                <a:gd name="connsiteY4" fmla="*/ 1298580 h 1298580"/>
                <a:gd name="connsiteX5" fmla="*/ 649290 w 1855115"/>
                <a:gd name="connsiteY5" fmla="*/ 649290 h 1298580"/>
                <a:gd name="connsiteX6" fmla="*/ 0 w 1855115"/>
                <a:gd name="connsiteY6" fmla="*/ 0 h 129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115" h="1298580">
                  <a:moveTo>
                    <a:pt x="1855114" y="0"/>
                  </a:moveTo>
                  <a:lnTo>
                    <a:pt x="1855114" y="844077"/>
                  </a:lnTo>
                  <a:lnTo>
                    <a:pt x="927558" y="1298580"/>
                  </a:lnTo>
                  <a:lnTo>
                    <a:pt x="1" y="844077"/>
                  </a:lnTo>
                  <a:lnTo>
                    <a:pt x="1" y="0"/>
                  </a:lnTo>
                  <a:lnTo>
                    <a:pt x="927558" y="454503"/>
                  </a:lnTo>
                  <a:lnTo>
                    <a:pt x="1855114" y="0"/>
                  </a:lnTo>
                  <a:close/>
                </a:path>
              </a:pathLst>
            </a:custGeom>
            <a:solidFill>
              <a:schemeClr val="tx2"/>
            </a:solid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701" tIns="661971" rIns="12700" bIns="661972" numCol="1" spcCol="1270" anchor="ctr" anchorCtr="0">
              <a:noAutofit/>
            </a:bodyPr>
            <a:lstStyle/>
            <a:p>
              <a:pPr algn="ctr" defTabSz="888888">
                <a:lnSpc>
                  <a:spcPct val="90000"/>
                </a:lnSpc>
                <a:spcBef>
                  <a:spcPct val="0"/>
                </a:spcBef>
                <a:spcAft>
                  <a:spcPct val="35000"/>
                </a:spcAft>
              </a:pPr>
              <a:r>
                <a:rPr lang="en-US" sz="1600" dirty="0">
                  <a:solidFill>
                    <a:srgbClr val="FFFFFF"/>
                  </a:solidFill>
                  <a:latin typeface="+mj-lt"/>
                  <a:sym typeface="Arial"/>
                </a:rPr>
                <a:t>Damage to </a:t>
              </a:r>
            </a:p>
            <a:p>
              <a:pPr algn="ctr" defTabSz="888888">
                <a:lnSpc>
                  <a:spcPct val="90000"/>
                </a:lnSpc>
                <a:spcBef>
                  <a:spcPct val="0"/>
                </a:spcBef>
                <a:spcAft>
                  <a:spcPct val="35000"/>
                </a:spcAft>
              </a:pPr>
              <a:r>
                <a:rPr lang="en-US" sz="1600" b="1" dirty="0">
                  <a:solidFill>
                    <a:srgbClr val="FFFFFF"/>
                  </a:solidFill>
                  <a:latin typeface="+mj-lt"/>
                  <a:sym typeface="Arial"/>
                </a:rPr>
                <a:t>Tear Film</a:t>
              </a:r>
              <a:endParaRPr lang="en-US" sz="1600" b="1" baseline="30000" dirty="0">
                <a:solidFill>
                  <a:srgbClr val="FFFFFF"/>
                </a:solidFill>
                <a:latin typeface="+mj-lt"/>
                <a:sym typeface="Arial"/>
              </a:endParaRPr>
            </a:p>
          </p:txBody>
        </p:sp>
        <p:sp>
          <p:nvSpPr>
            <p:cNvPr id="13" name="Freeform: Shape 12">
              <a:extLst>
                <a:ext uri="{FF2B5EF4-FFF2-40B4-BE49-F238E27FC236}">
                  <a16:creationId xmlns:a16="http://schemas.microsoft.com/office/drawing/2014/main" id="{210CEF60-7B96-82B8-BA35-6DD1A332D117}"/>
                </a:ext>
              </a:extLst>
            </p:cNvPr>
            <p:cNvSpPr/>
            <p:nvPr/>
          </p:nvSpPr>
          <p:spPr>
            <a:xfrm>
              <a:off x="7602883" y="1335056"/>
              <a:ext cx="6009200" cy="1052234"/>
            </a:xfrm>
            <a:custGeom>
              <a:avLst/>
              <a:gdLst>
                <a:gd name="connsiteX0" fmla="*/ 200975 w 1205824"/>
                <a:gd name="connsiteY0" fmla="*/ 0 h 3777768"/>
                <a:gd name="connsiteX1" fmla="*/ 1004849 w 1205824"/>
                <a:gd name="connsiteY1" fmla="*/ 0 h 3777768"/>
                <a:gd name="connsiteX2" fmla="*/ 1205824 w 1205824"/>
                <a:gd name="connsiteY2" fmla="*/ 200975 h 3777768"/>
                <a:gd name="connsiteX3" fmla="*/ 1205824 w 1205824"/>
                <a:gd name="connsiteY3" fmla="*/ 3777768 h 3777768"/>
                <a:gd name="connsiteX4" fmla="*/ 1205824 w 1205824"/>
                <a:gd name="connsiteY4" fmla="*/ 3777768 h 3777768"/>
                <a:gd name="connsiteX5" fmla="*/ 0 w 1205824"/>
                <a:gd name="connsiteY5" fmla="*/ 3777768 h 3777768"/>
                <a:gd name="connsiteX6" fmla="*/ 0 w 1205824"/>
                <a:gd name="connsiteY6" fmla="*/ 3777768 h 3777768"/>
                <a:gd name="connsiteX7" fmla="*/ 0 w 1205824"/>
                <a:gd name="connsiteY7" fmla="*/ 200975 h 3777768"/>
                <a:gd name="connsiteX8" fmla="*/ 200975 w 1205824"/>
                <a:gd name="connsiteY8" fmla="*/ 0 h 37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824" h="3777768">
                  <a:moveTo>
                    <a:pt x="1205824" y="629642"/>
                  </a:moveTo>
                  <a:lnTo>
                    <a:pt x="1205824" y="3148126"/>
                  </a:lnTo>
                  <a:cubicBezTo>
                    <a:pt x="1205824" y="3495867"/>
                    <a:pt x="1177103" y="3777768"/>
                    <a:pt x="1141675" y="3777768"/>
                  </a:cubicBezTo>
                  <a:lnTo>
                    <a:pt x="0" y="3777768"/>
                  </a:lnTo>
                  <a:lnTo>
                    <a:pt x="0" y="3777768"/>
                  </a:lnTo>
                  <a:lnTo>
                    <a:pt x="0" y="0"/>
                  </a:lnTo>
                  <a:lnTo>
                    <a:pt x="0" y="0"/>
                  </a:lnTo>
                  <a:lnTo>
                    <a:pt x="1141675" y="0"/>
                  </a:lnTo>
                  <a:cubicBezTo>
                    <a:pt x="1177103" y="0"/>
                    <a:pt x="1205824" y="281901"/>
                    <a:pt x="1205824" y="629642"/>
                  </a:cubicBezTo>
                  <a:close/>
                </a:path>
              </a:pathLst>
            </a:custGeom>
            <a:solidFill>
              <a:schemeClr val="accent3">
                <a:alpha val="90000"/>
              </a:schemeClr>
            </a:solidFill>
            <a:ln>
              <a:solidFill>
                <a:schemeClr val="tx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79" tIns="68385" rIns="68385" bIns="68387" numCol="1" spcCol="1270" anchor="ctr" anchorCtr="0">
              <a:noAutofit/>
            </a:bodyPr>
            <a:lstStyle/>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Destroy film lipid layer</a:t>
              </a:r>
              <a:r>
                <a:rPr lang="en-US" sz="1600" baseline="30000" dirty="0">
                  <a:solidFill>
                    <a:srgbClr val="000000">
                      <a:hueOff val="0"/>
                      <a:satOff val="0"/>
                      <a:lumOff val="0"/>
                      <a:alphaOff val="0"/>
                    </a:srgbClr>
                  </a:solidFill>
                  <a:latin typeface="+mj-lt"/>
                  <a:sym typeface="Arial"/>
                </a:rPr>
                <a:t>1</a:t>
              </a:r>
              <a:r>
                <a:rPr lang="en-US" sz="1600" baseline="30000" dirty="0">
                  <a:solidFill>
                    <a:srgbClr val="000000">
                      <a:hueOff val="0"/>
                      <a:satOff val="0"/>
                      <a:lumOff val="0"/>
                      <a:alphaOff val="0"/>
                    </a:srgbClr>
                  </a:solidFill>
                  <a:sym typeface="Arial"/>
                </a:rPr>
                <a:t>–</a:t>
              </a:r>
              <a:r>
                <a:rPr lang="en-US" sz="1600" baseline="30000" dirty="0">
                  <a:solidFill>
                    <a:srgbClr val="000000">
                      <a:hueOff val="0"/>
                      <a:satOff val="0"/>
                      <a:lumOff val="0"/>
                      <a:alphaOff val="0"/>
                    </a:srgbClr>
                  </a:solidFill>
                  <a:latin typeface="+mj-lt"/>
                  <a:sym typeface="Arial"/>
                </a:rPr>
                <a:t>4</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Shorten TBUT and decrease tear film stability</a:t>
              </a:r>
              <a:r>
                <a:rPr lang="en-US" sz="1600" baseline="30000" dirty="0">
                  <a:solidFill>
                    <a:srgbClr val="000000">
                      <a:hueOff val="0"/>
                      <a:satOff val="0"/>
                      <a:lumOff val="0"/>
                      <a:alphaOff val="0"/>
                    </a:srgbClr>
                  </a:solidFill>
                  <a:latin typeface="+mj-lt"/>
                  <a:sym typeface="Arial"/>
                </a:rPr>
                <a:t>1</a:t>
              </a:r>
              <a:r>
                <a:rPr lang="en-US" sz="1600" baseline="30000" dirty="0">
                  <a:solidFill>
                    <a:srgbClr val="000000">
                      <a:hueOff val="0"/>
                      <a:satOff val="0"/>
                      <a:lumOff val="0"/>
                      <a:alphaOff val="0"/>
                    </a:srgbClr>
                  </a:solidFill>
                  <a:sym typeface="Arial"/>
                </a:rPr>
                <a:t>–</a:t>
              </a:r>
              <a:r>
                <a:rPr lang="en-US" sz="1600" baseline="30000" dirty="0">
                  <a:solidFill>
                    <a:srgbClr val="000000">
                      <a:hueOff val="0"/>
                      <a:satOff val="0"/>
                      <a:lumOff val="0"/>
                      <a:alphaOff val="0"/>
                    </a:srgbClr>
                  </a:solidFill>
                  <a:latin typeface="+mj-lt"/>
                  <a:sym typeface="Arial"/>
                </a:rPr>
                <a:t>3</a:t>
              </a:r>
            </a:p>
          </p:txBody>
        </p:sp>
      </p:grpSp>
      <p:grpSp>
        <p:nvGrpSpPr>
          <p:cNvPr id="14" name="Group 13">
            <a:extLst>
              <a:ext uri="{FF2B5EF4-FFF2-40B4-BE49-F238E27FC236}">
                <a16:creationId xmlns:a16="http://schemas.microsoft.com/office/drawing/2014/main" id="{9CC003A1-25B2-B5F8-349D-948D77CB78B2}"/>
              </a:ext>
            </a:extLst>
          </p:cNvPr>
          <p:cNvGrpSpPr/>
          <p:nvPr/>
        </p:nvGrpSpPr>
        <p:grpSpPr>
          <a:xfrm>
            <a:off x="4457314" y="3061936"/>
            <a:ext cx="7196413" cy="1507848"/>
            <a:chOff x="6023923" y="2828106"/>
            <a:chExt cx="6940744" cy="1476325"/>
          </a:xfrm>
        </p:grpSpPr>
        <p:sp>
          <p:nvSpPr>
            <p:cNvPr id="15" name="Freeform: Shape 14">
              <a:extLst>
                <a:ext uri="{FF2B5EF4-FFF2-40B4-BE49-F238E27FC236}">
                  <a16:creationId xmlns:a16="http://schemas.microsoft.com/office/drawing/2014/main" id="{67AED6BF-4D32-5CF4-6246-2195E2B09AAF}"/>
                </a:ext>
              </a:extLst>
            </p:cNvPr>
            <p:cNvSpPr/>
            <p:nvPr/>
          </p:nvSpPr>
          <p:spPr>
            <a:xfrm>
              <a:off x="6023923" y="2828106"/>
              <a:ext cx="1231419" cy="1476325"/>
            </a:xfrm>
            <a:custGeom>
              <a:avLst/>
              <a:gdLst>
                <a:gd name="connsiteX0" fmla="*/ 0 w 1855115"/>
                <a:gd name="connsiteY0" fmla="*/ 0 h 1298580"/>
                <a:gd name="connsiteX1" fmla="*/ 1205825 w 1855115"/>
                <a:gd name="connsiteY1" fmla="*/ 0 h 1298580"/>
                <a:gd name="connsiteX2" fmla="*/ 1855115 w 1855115"/>
                <a:gd name="connsiteY2" fmla="*/ 649290 h 1298580"/>
                <a:gd name="connsiteX3" fmla="*/ 1205825 w 1855115"/>
                <a:gd name="connsiteY3" fmla="*/ 1298580 h 1298580"/>
                <a:gd name="connsiteX4" fmla="*/ 0 w 1855115"/>
                <a:gd name="connsiteY4" fmla="*/ 1298580 h 1298580"/>
                <a:gd name="connsiteX5" fmla="*/ 649290 w 1855115"/>
                <a:gd name="connsiteY5" fmla="*/ 649290 h 1298580"/>
                <a:gd name="connsiteX6" fmla="*/ 0 w 1855115"/>
                <a:gd name="connsiteY6" fmla="*/ 0 h 129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115" h="1298580">
                  <a:moveTo>
                    <a:pt x="1855114" y="0"/>
                  </a:moveTo>
                  <a:lnTo>
                    <a:pt x="1855114" y="844077"/>
                  </a:lnTo>
                  <a:lnTo>
                    <a:pt x="927558" y="1298580"/>
                  </a:lnTo>
                  <a:lnTo>
                    <a:pt x="1" y="844077"/>
                  </a:lnTo>
                  <a:lnTo>
                    <a:pt x="1" y="0"/>
                  </a:lnTo>
                  <a:lnTo>
                    <a:pt x="927558" y="454503"/>
                  </a:lnTo>
                  <a:lnTo>
                    <a:pt x="1855114" y="0"/>
                  </a:lnTo>
                  <a:close/>
                </a:path>
              </a:pathLst>
            </a:custGeom>
            <a:solidFill>
              <a:schemeClr val="tx2"/>
            </a:solidFill>
            <a:ln>
              <a:solidFill>
                <a:schemeClr val="tx2"/>
              </a:solidFill>
            </a:ln>
          </p:spPr>
          <p:style>
            <a:lnRef idx="2">
              <a:schemeClr val="accent3">
                <a:hueOff val="-1190344"/>
                <a:satOff val="0"/>
                <a:lumOff val="-490"/>
                <a:alphaOff val="0"/>
              </a:schemeClr>
            </a:lnRef>
            <a:fillRef idx="1">
              <a:schemeClr val="accent3">
                <a:hueOff val="-1190344"/>
                <a:satOff val="0"/>
                <a:lumOff val="-490"/>
                <a:alphaOff val="0"/>
              </a:schemeClr>
            </a:fillRef>
            <a:effectRef idx="0">
              <a:schemeClr val="accent3">
                <a:hueOff val="-1190344"/>
                <a:satOff val="0"/>
                <a:lumOff val="-490"/>
                <a:alphaOff val="0"/>
              </a:schemeClr>
            </a:effectRef>
            <a:fontRef idx="minor">
              <a:schemeClr val="lt1"/>
            </a:fontRef>
          </p:style>
          <p:txBody>
            <a:bodyPr spcFirstLastPara="0" vert="horz" wrap="square" lIns="12701" tIns="661971" rIns="12700" bIns="661972" numCol="1" spcCol="1270" anchor="ctr" anchorCtr="0">
              <a:noAutofit/>
            </a:bodyPr>
            <a:lstStyle/>
            <a:p>
              <a:pPr algn="ctr" defTabSz="888888">
                <a:lnSpc>
                  <a:spcPct val="90000"/>
                </a:lnSpc>
                <a:spcBef>
                  <a:spcPct val="0"/>
                </a:spcBef>
                <a:spcAft>
                  <a:spcPct val="35000"/>
                </a:spcAft>
              </a:pPr>
              <a:r>
                <a:rPr lang="en-US" sz="1600">
                  <a:solidFill>
                    <a:srgbClr val="FFFFFF"/>
                  </a:solidFill>
                  <a:latin typeface="+mj-lt"/>
                  <a:sym typeface="Arial"/>
                </a:rPr>
                <a:t>Damage to </a:t>
              </a:r>
              <a:r>
                <a:rPr lang="en-US" sz="1600" b="1">
                  <a:solidFill>
                    <a:srgbClr val="FFFFFF"/>
                  </a:solidFill>
                  <a:latin typeface="+mj-lt"/>
                  <a:sym typeface="Arial"/>
                </a:rPr>
                <a:t>Cornea</a:t>
              </a:r>
              <a:endParaRPr lang="en-US" sz="1600" b="1" baseline="30000">
                <a:solidFill>
                  <a:srgbClr val="FFFFFF"/>
                </a:solidFill>
                <a:latin typeface="+mj-lt"/>
                <a:sym typeface="Arial"/>
              </a:endParaRPr>
            </a:p>
          </p:txBody>
        </p:sp>
        <p:sp>
          <p:nvSpPr>
            <p:cNvPr id="16" name="Freeform: Shape 15">
              <a:extLst>
                <a:ext uri="{FF2B5EF4-FFF2-40B4-BE49-F238E27FC236}">
                  <a16:creationId xmlns:a16="http://schemas.microsoft.com/office/drawing/2014/main" id="{2509A190-447D-A64E-7D84-57DB767F9B1A}"/>
                </a:ext>
              </a:extLst>
            </p:cNvPr>
            <p:cNvSpPr/>
            <p:nvPr/>
          </p:nvSpPr>
          <p:spPr>
            <a:xfrm>
              <a:off x="7255343" y="2828106"/>
              <a:ext cx="5709324" cy="959996"/>
            </a:xfrm>
            <a:custGeom>
              <a:avLst/>
              <a:gdLst>
                <a:gd name="connsiteX0" fmla="*/ 200975 w 1205824"/>
                <a:gd name="connsiteY0" fmla="*/ 0 h 3777768"/>
                <a:gd name="connsiteX1" fmla="*/ 1004849 w 1205824"/>
                <a:gd name="connsiteY1" fmla="*/ 0 h 3777768"/>
                <a:gd name="connsiteX2" fmla="*/ 1205824 w 1205824"/>
                <a:gd name="connsiteY2" fmla="*/ 200975 h 3777768"/>
                <a:gd name="connsiteX3" fmla="*/ 1205824 w 1205824"/>
                <a:gd name="connsiteY3" fmla="*/ 3777768 h 3777768"/>
                <a:gd name="connsiteX4" fmla="*/ 1205824 w 1205824"/>
                <a:gd name="connsiteY4" fmla="*/ 3777768 h 3777768"/>
                <a:gd name="connsiteX5" fmla="*/ 0 w 1205824"/>
                <a:gd name="connsiteY5" fmla="*/ 3777768 h 3777768"/>
                <a:gd name="connsiteX6" fmla="*/ 0 w 1205824"/>
                <a:gd name="connsiteY6" fmla="*/ 3777768 h 3777768"/>
                <a:gd name="connsiteX7" fmla="*/ 0 w 1205824"/>
                <a:gd name="connsiteY7" fmla="*/ 200975 h 3777768"/>
                <a:gd name="connsiteX8" fmla="*/ 200975 w 1205824"/>
                <a:gd name="connsiteY8" fmla="*/ 0 h 37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824" h="3777768">
                  <a:moveTo>
                    <a:pt x="1205824" y="629642"/>
                  </a:moveTo>
                  <a:lnTo>
                    <a:pt x="1205824" y="3148126"/>
                  </a:lnTo>
                  <a:cubicBezTo>
                    <a:pt x="1205824" y="3495867"/>
                    <a:pt x="1177103" y="3777768"/>
                    <a:pt x="1141675" y="3777768"/>
                  </a:cubicBezTo>
                  <a:lnTo>
                    <a:pt x="0" y="3777768"/>
                  </a:lnTo>
                  <a:lnTo>
                    <a:pt x="0" y="3777768"/>
                  </a:lnTo>
                  <a:lnTo>
                    <a:pt x="0" y="0"/>
                  </a:lnTo>
                  <a:lnTo>
                    <a:pt x="0" y="0"/>
                  </a:lnTo>
                  <a:lnTo>
                    <a:pt x="1141675" y="0"/>
                  </a:lnTo>
                  <a:cubicBezTo>
                    <a:pt x="1177103" y="0"/>
                    <a:pt x="1205824" y="281901"/>
                    <a:pt x="1205824" y="629642"/>
                  </a:cubicBezTo>
                  <a:close/>
                </a:path>
              </a:pathLst>
            </a:custGeom>
            <a:solidFill>
              <a:schemeClr val="accent3">
                <a:alpha val="90000"/>
              </a:schemeClr>
            </a:solidFill>
            <a:ln>
              <a:solidFill>
                <a:schemeClr val="tx2"/>
              </a:solidFill>
            </a:ln>
          </p:spPr>
          <p:style>
            <a:lnRef idx="2">
              <a:schemeClr val="accent3">
                <a:hueOff val="-1190344"/>
                <a:satOff val="0"/>
                <a:lumOff val="-49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79" tIns="68387" rIns="68385" bIns="68387" numCol="1" spcCol="1270" anchor="ctr" anchorCtr="0">
              <a:noAutofit/>
            </a:bodyPr>
            <a:lstStyle/>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Reduce corneal epithelial cell viability, increase apoptosis</a:t>
              </a:r>
              <a:r>
                <a:rPr lang="en-US" sz="1600" baseline="30000" dirty="0">
                  <a:solidFill>
                    <a:srgbClr val="000000">
                      <a:hueOff val="0"/>
                      <a:satOff val="0"/>
                      <a:lumOff val="0"/>
                      <a:alphaOff val="0"/>
                    </a:srgbClr>
                  </a:solidFill>
                  <a:latin typeface="+mj-lt"/>
                  <a:sym typeface="Arial"/>
                </a:rPr>
                <a:t>1–3</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Induce/enhance inflammatory response</a:t>
              </a:r>
              <a:r>
                <a:rPr lang="en-US" sz="1600" baseline="30000" dirty="0">
                  <a:solidFill>
                    <a:srgbClr val="000000">
                      <a:hueOff val="0"/>
                      <a:satOff val="0"/>
                      <a:lumOff val="0"/>
                      <a:alphaOff val="0"/>
                    </a:srgbClr>
                  </a:solidFill>
                  <a:latin typeface="+mj-lt"/>
                  <a:sym typeface="Arial"/>
                </a:rPr>
                <a:t>1</a:t>
              </a:r>
              <a:r>
                <a:rPr lang="en-US" sz="1600" baseline="30000" dirty="0">
                  <a:solidFill>
                    <a:srgbClr val="000000">
                      <a:hueOff val="0"/>
                      <a:satOff val="0"/>
                      <a:lumOff val="0"/>
                      <a:alphaOff val="0"/>
                    </a:srgbClr>
                  </a:solidFill>
                  <a:sym typeface="Arial"/>
                </a:rPr>
                <a:t>–</a:t>
              </a:r>
              <a:r>
                <a:rPr lang="en-US" sz="1600" baseline="30000" dirty="0">
                  <a:solidFill>
                    <a:srgbClr val="000000">
                      <a:hueOff val="0"/>
                      <a:satOff val="0"/>
                      <a:lumOff val="0"/>
                      <a:alphaOff val="0"/>
                    </a:srgbClr>
                  </a:solidFill>
                  <a:latin typeface="+mj-lt"/>
                  <a:sym typeface="Arial"/>
                </a:rPr>
                <a:t>4</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Impair cell proliferation</a:t>
              </a:r>
              <a:r>
                <a:rPr lang="en-US" sz="1600" baseline="30000" dirty="0">
                  <a:solidFill>
                    <a:srgbClr val="000000">
                      <a:hueOff val="0"/>
                      <a:satOff val="0"/>
                      <a:lumOff val="0"/>
                      <a:alphaOff val="0"/>
                    </a:srgbClr>
                  </a:solidFill>
                  <a:latin typeface="+mj-lt"/>
                  <a:sym typeface="Arial"/>
                </a:rPr>
                <a:t>1</a:t>
              </a:r>
            </a:p>
          </p:txBody>
        </p:sp>
      </p:grpSp>
      <p:grpSp>
        <p:nvGrpSpPr>
          <p:cNvPr id="17" name="Group 16">
            <a:extLst>
              <a:ext uri="{FF2B5EF4-FFF2-40B4-BE49-F238E27FC236}">
                <a16:creationId xmlns:a16="http://schemas.microsoft.com/office/drawing/2014/main" id="{511679F9-209A-5201-BEB3-AE60D68BB99B}"/>
              </a:ext>
            </a:extLst>
          </p:cNvPr>
          <p:cNvGrpSpPr/>
          <p:nvPr/>
        </p:nvGrpSpPr>
        <p:grpSpPr>
          <a:xfrm>
            <a:off x="4457314" y="4206786"/>
            <a:ext cx="7196412" cy="1632003"/>
            <a:chOff x="6316206" y="4287330"/>
            <a:chExt cx="7319295" cy="1597885"/>
          </a:xfrm>
        </p:grpSpPr>
        <p:sp>
          <p:nvSpPr>
            <p:cNvPr id="18" name="Freeform: Shape 17">
              <a:extLst>
                <a:ext uri="{FF2B5EF4-FFF2-40B4-BE49-F238E27FC236}">
                  <a16:creationId xmlns:a16="http://schemas.microsoft.com/office/drawing/2014/main" id="{C62D7962-6730-65EE-786E-F23D23ADEBBB}"/>
                </a:ext>
              </a:extLst>
            </p:cNvPr>
            <p:cNvSpPr/>
            <p:nvPr/>
          </p:nvSpPr>
          <p:spPr>
            <a:xfrm>
              <a:off x="6316206" y="4287331"/>
              <a:ext cx="1298582" cy="1597884"/>
            </a:xfrm>
            <a:custGeom>
              <a:avLst/>
              <a:gdLst>
                <a:gd name="connsiteX0" fmla="*/ 0 w 1855115"/>
                <a:gd name="connsiteY0" fmla="*/ 0 h 1298580"/>
                <a:gd name="connsiteX1" fmla="*/ 1205825 w 1855115"/>
                <a:gd name="connsiteY1" fmla="*/ 0 h 1298580"/>
                <a:gd name="connsiteX2" fmla="*/ 1855115 w 1855115"/>
                <a:gd name="connsiteY2" fmla="*/ 649290 h 1298580"/>
                <a:gd name="connsiteX3" fmla="*/ 1205825 w 1855115"/>
                <a:gd name="connsiteY3" fmla="*/ 1298580 h 1298580"/>
                <a:gd name="connsiteX4" fmla="*/ 0 w 1855115"/>
                <a:gd name="connsiteY4" fmla="*/ 1298580 h 1298580"/>
                <a:gd name="connsiteX5" fmla="*/ 649290 w 1855115"/>
                <a:gd name="connsiteY5" fmla="*/ 649290 h 1298580"/>
                <a:gd name="connsiteX6" fmla="*/ 0 w 1855115"/>
                <a:gd name="connsiteY6" fmla="*/ 0 h 129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115" h="1298580">
                  <a:moveTo>
                    <a:pt x="1855114" y="0"/>
                  </a:moveTo>
                  <a:lnTo>
                    <a:pt x="1855114" y="844077"/>
                  </a:lnTo>
                  <a:lnTo>
                    <a:pt x="927558" y="1298580"/>
                  </a:lnTo>
                  <a:lnTo>
                    <a:pt x="1" y="844077"/>
                  </a:lnTo>
                  <a:lnTo>
                    <a:pt x="1" y="0"/>
                  </a:lnTo>
                  <a:lnTo>
                    <a:pt x="927558" y="454503"/>
                  </a:lnTo>
                  <a:lnTo>
                    <a:pt x="1855114" y="0"/>
                  </a:lnTo>
                  <a:close/>
                </a:path>
              </a:pathLst>
            </a:custGeom>
            <a:solidFill>
              <a:schemeClr val="tx2"/>
            </a:solidFill>
            <a:ln>
              <a:solidFill>
                <a:schemeClr val="tx2"/>
              </a:solidFill>
            </a:ln>
          </p:spPr>
          <p:style>
            <a:lnRef idx="2">
              <a:schemeClr val="accent3">
                <a:hueOff val="-2380688"/>
                <a:satOff val="0"/>
                <a:lumOff val="-980"/>
                <a:alphaOff val="0"/>
              </a:schemeClr>
            </a:lnRef>
            <a:fillRef idx="1">
              <a:schemeClr val="accent3">
                <a:hueOff val="-2380688"/>
                <a:satOff val="0"/>
                <a:lumOff val="-980"/>
                <a:alphaOff val="0"/>
              </a:schemeClr>
            </a:fillRef>
            <a:effectRef idx="0">
              <a:schemeClr val="accent3">
                <a:hueOff val="-2380688"/>
                <a:satOff val="0"/>
                <a:lumOff val="-980"/>
                <a:alphaOff val="0"/>
              </a:schemeClr>
            </a:effectRef>
            <a:fontRef idx="minor">
              <a:schemeClr val="lt1"/>
            </a:fontRef>
          </p:style>
          <p:txBody>
            <a:bodyPr spcFirstLastPara="0" vert="horz" wrap="square" lIns="12701" tIns="661971" rIns="12700" bIns="661972" numCol="1" spcCol="1270" anchor="ctr" anchorCtr="0">
              <a:noAutofit/>
            </a:bodyPr>
            <a:lstStyle/>
            <a:p>
              <a:pPr algn="ctr" defTabSz="888888">
                <a:lnSpc>
                  <a:spcPct val="90000"/>
                </a:lnSpc>
                <a:spcBef>
                  <a:spcPct val="0"/>
                </a:spcBef>
                <a:spcAft>
                  <a:spcPct val="35000"/>
                </a:spcAft>
              </a:pPr>
              <a:r>
                <a:rPr lang="en-US" sz="1600">
                  <a:solidFill>
                    <a:srgbClr val="FFFFFF"/>
                  </a:solidFill>
                  <a:latin typeface="+mj-lt"/>
                  <a:sym typeface="Arial"/>
                </a:rPr>
                <a:t>Damage to </a:t>
              </a:r>
              <a:r>
                <a:rPr lang="en-US" sz="1600" b="1">
                  <a:solidFill>
                    <a:srgbClr val="FFFFFF"/>
                  </a:solidFill>
                  <a:latin typeface="+mj-lt"/>
                  <a:sym typeface="Arial"/>
                </a:rPr>
                <a:t>Conjunctiva</a:t>
              </a:r>
              <a:endParaRPr lang="en-US" sz="1600" b="1" baseline="30000">
                <a:solidFill>
                  <a:srgbClr val="FFFFFF"/>
                </a:solidFill>
                <a:latin typeface="+mj-lt"/>
                <a:sym typeface="Arial"/>
              </a:endParaRPr>
            </a:p>
          </p:txBody>
        </p:sp>
        <p:sp>
          <p:nvSpPr>
            <p:cNvPr id="19" name="Freeform: Shape 18">
              <a:extLst>
                <a:ext uri="{FF2B5EF4-FFF2-40B4-BE49-F238E27FC236}">
                  <a16:creationId xmlns:a16="http://schemas.microsoft.com/office/drawing/2014/main" id="{B0694BB9-634E-FDC9-A00D-1ED068B00229}"/>
                </a:ext>
              </a:extLst>
            </p:cNvPr>
            <p:cNvSpPr/>
            <p:nvPr/>
          </p:nvSpPr>
          <p:spPr>
            <a:xfrm>
              <a:off x="7614788" y="4287330"/>
              <a:ext cx="6020713" cy="1052234"/>
            </a:xfrm>
            <a:custGeom>
              <a:avLst/>
              <a:gdLst>
                <a:gd name="connsiteX0" fmla="*/ 200975 w 1205824"/>
                <a:gd name="connsiteY0" fmla="*/ 0 h 3777768"/>
                <a:gd name="connsiteX1" fmla="*/ 1004849 w 1205824"/>
                <a:gd name="connsiteY1" fmla="*/ 0 h 3777768"/>
                <a:gd name="connsiteX2" fmla="*/ 1205824 w 1205824"/>
                <a:gd name="connsiteY2" fmla="*/ 200975 h 3777768"/>
                <a:gd name="connsiteX3" fmla="*/ 1205824 w 1205824"/>
                <a:gd name="connsiteY3" fmla="*/ 3777768 h 3777768"/>
                <a:gd name="connsiteX4" fmla="*/ 1205824 w 1205824"/>
                <a:gd name="connsiteY4" fmla="*/ 3777768 h 3777768"/>
                <a:gd name="connsiteX5" fmla="*/ 0 w 1205824"/>
                <a:gd name="connsiteY5" fmla="*/ 3777768 h 3777768"/>
                <a:gd name="connsiteX6" fmla="*/ 0 w 1205824"/>
                <a:gd name="connsiteY6" fmla="*/ 3777768 h 3777768"/>
                <a:gd name="connsiteX7" fmla="*/ 0 w 1205824"/>
                <a:gd name="connsiteY7" fmla="*/ 200975 h 3777768"/>
                <a:gd name="connsiteX8" fmla="*/ 200975 w 1205824"/>
                <a:gd name="connsiteY8" fmla="*/ 0 h 37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824" h="3777768">
                  <a:moveTo>
                    <a:pt x="1205824" y="629642"/>
                  </a:moveTo>
                  <a:lnTo>
                    <a:pt x="1205824" y="3148126"/>
                  </a:lnTo>
                  <a:cubicBezTo>
                    <a:pt x="1205824" y="3495867"/>
                    <a:pt x="1177103" y="3777768"/>
                    <a:pt x="1141675" y="3777768"/>
                  </a:cubicBezTo>
                  <a:lnTo>
                    <a:pt x="0" y="3777768"/>
                  </a:lnTo>
                  <a:lnTo>
                    <a:pt x="0" y="3777768"/>
                  </a:lnTo>
                  <a:lnTo>
                    <a:pt x="0" y="0"/>
                  </a:lnTo>
                  <a:lnTo>
                    <a:pt x="0" y="0"/>
                  </a:lnTo>
                  <a:lnTo>
                    <a:pt x="1141675" y="0"/>
                  </a:lnTo>
                  <a:cubicBezTo>
                    <a:pt x="1177103" y="0"/>
                    <a:pt x="1205824" y="281901"/>
                    <a:pt x="1205824" y="629642"/>
                  </a:cubicBezTo>
                  <a:close/>
                </a:path>
              </a:pathLst>
            </a:custGeom>
            <a:solidFill>
              <a:schemeClr val="accent3">
                <a:alpha val="90000"/>
              </a:schemeClr>
            </a:solidFill>
            <a:ln>
              <a:solidFill>
                <a:schemeClr val="tx2"/>
              </a:solidFill>
            </a:ln>
          </p:spPr>
          <p:style>
            <a:lnRef idx="2">
              <a:schemeClr val="accent3">
                <a:hueOff val="-2380688"/>
                <a:satOff val="0"/>
                <a:lumOff val="-9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79" tIns="68387" rIns="68385" bIns="68387" numCol="1" spcCol="1270" anchor="ctr" anchorCtr="0">
              <a:noAutofit/>
            </a:bodyPr>
            <a:lstStyle/>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Induce subconjunctival fibrosis</a:t>
              </a:r>
              <a:r>
                <a:rPr lang="en-US" sz="1600" baseline="30000" dirty="0">
                  <a:solidFill>
                    <a:srgbClr val="000000">
                      <a:hueOff val="0"/>
                      <a:satOff val="0"/>
                      <a:lumOff val="0"/>
                      <a:alphaOff val="0"/>
                    </a:srgbClr>
                  </a:solidFill>
                  <a:latin typeface="+mj-lt"/>
                  <a:sym typeface="Arial"/>
                </a:rPr>
                <a:t>1</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latin typeface="+mj-lt"/>
                  <a:sym typeface="Arial"/>
                </a:rPr>
                <a:t>Induce conjunctival epithelial toxicity</a:t>
              </a:r>
              <a:r>
                <a:rPr lang="en-US" sz="1600" baseline="30000" dirty="0">
                  <a:solidFill>
                    <a:srgbClr val="000000">
                      <a:hueOff val="0"/>
                      <a:satOff val="0"/>
                      <a:lumOff val="0"/>
                      <a:alphaOff val="0"/>
                    </a:srgbClr>
                  </a:solidFill>
                  <a:latin typeface="+mj-lt"/>
                  <a:sym typeface="Arial"/>
                </a:rPr>
                <a:t>1</a:t>
              </a:r>
              <a:r>
                <a:rPr lang="en-US" sz="1600" baseline="30000" dirty="0">
                  <a:solidFill>
                    <a:srgbClr val="000000">
                      <a:hueOff val="0"/>
                      <a:satOff val="0"/>
                      <a:lumOff val="0"/>
                      <a:alphaOff val="0"/>
                    </a:srgbClr>
                  </a:solidFill>
                  <a:sym typeface="Arial"/>
                </a:rPr>
                <a:t>–</a:t>
              </a:r>
              <a:r>
                <a:rPr lang="en-US" sz="1600" baseline="30000" dirty="0">
                  <a:solidFill>
                    <a:srgbClr val="000000">
                      <a:hueOff val="0"/>
                      <a:satOff val="0"/>
                      <a:lumOff val="0"/>
                      <a:alphaOff val="0"/>
                    </a:srgbClr>
                  </a:solidFill>
                  <a:latin typeface="+mj-lt"/>
                  <a:sym typeface="Arial"/>
                </a:rPr>
                <a:t>4</a:t>
              </a:r>
            </a:p>
            <a:p>
              <a:pPr marL="114286" lvl="1" indent="-114286" defTabSz="666666">
                <a:lnSpc>
                  <a:spcPct val="90000"/>
                </a:lnSpc>
                <a:spcBef>
                  <a:spcPct val="0"/>
                </a:spcBef>
                <a:spcAft>
                  <a:spcPct val="15000"/>
                </a:spcAft>
                <a:buFontTx/>
                <a:buChar char="•"/>
              </a:pPr>
              <a:r>
                <a:rPr lang="en-US" sz="1600" dirty="0">
                  <a:solidFill>
                    <a:srgbClr val="000000">
                      <a:hueOff val="0"/>
                      <a:satOff val="0"/>
                      <a:lumOff val="0"/>
                      <a:alphaOff val="0"/>
                    </a:srgbClr>
                  </a:solidFill>
                  <a:sym typeface="Arial"/>
                </a:rPr>
                <a:t>Reduce goblet cell density,</a:t>
              </a:r>
              <a:r>
                <a:rPr lang="en-US" sz="1600" baseline="30000" dirty="0">
                  <a:solidFill>
                    <a:srgbClr val="000000">
                      <a:hueOff val="0"/>
                      <a:satOff val="0"/>
                      <a:lumOff val="0"/>
                      <a:alphaOff val="0"/>
                    </a:srgbClr>
                  </a:solidFill>
                  <a:sym typeface="Arial"/>
                </a:rPr>
                <a:t>1–4</a:t>
              </a:r>
              <a:r>
                <a:rPr lang="en-US" sz="1600" dirty="0">
                  <a:solidFill>
                    <a:srgbClr val="000000">
                      <a:hueOff val="0"/>
                      <a:satOff val="0"/>
                      <a:lumOff val="0"/>
                      <a:alphaOff val="0"/>
                    </a:srgbClr>
                  </a:solidFill>
                  <a:sym typeface="Arial"/>
                </a:rPr>
                <a:t> </a:t>
              </a:r>
              <a:r>
                <a:rPr lang="en-US" sz="1600" dirty="0">
                  <a:solidFill>
                    <a:srgbClr val="000000">
                      <a:hueOff val="0"/>
                      <a:satOff val="0"/>
                      <a:lumOff val="0"/>
                      <a:alphaOff val="0"/>
                    </a:srgbClr>
                  </a:solidFill>
                  <a:latin typeface="+mj-lt"/>
                  <a:sym typeface="Arial"/>
                </a:rPr>
                <a:t>impair mucin production</a:t>
              </a:r>
              <a:r>
                <a:rPr lang="en-US" sz="1600" baseline="30000" dirty="0">
                  <a:solidFill>
                    <a:srgbClr val="000000">
                      <a:hueOff val="0"/>
                      <a:satOff val="0"/>
                      <a:lumOff val="0"/>
                      <a:alphaOff val="0"/>
                    </a:srgbClr>
                  </a:solidFill>
                  <a:latin typeface="+mj-lt"/>
                  <a:sym typeface="Arial"/>
                </a:rPr>
                <a:t>1,2</a:t>
              </a:r>
            </a:p>
          </p:txBody>
        </p:sp>
      </p:grpSp>
      <p:sp>
        <p:nvSpPr>
          <p:cNvPr id="3" name="Footer Placeholder 4">
            <a:extLst>
              <a:ext uri="{FF2B5EF4-FFF2-40B4-BE49-F238E27FC236}">
                <a16:creationId xmlns:a16="http://schemas.microsoft.com/office/drawing/2014/main" id="{B86D375D-3D46-52B4-2DA3-04BB0B558079}"/>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rgbClr val="333333"/>
                </a:solidFill>
                <a:ea typeface="メイリオ" pitchFamily="50" charset="-128"/>
                <a:cs typeface="Arial" pitchFamily="34" charset="0"/>
              </a:rPr>
              <a:t>BAK: benzalkonium chloride; </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OSD: ocular </a:t>
            </a:r>
            <a:r>
              <a:rPr kumimoji="1" lang="en-US" altLang="ja-JP" dirty="0">
                <a:solidFill>
                  <a:srgbClr val="333333"/>
                </a:solidFill>
                <a:ea typeface="メイリオ" pitchFamily="50" charset="-128"/>
                <a:cs typeface="Arial" pitchFamily="34" charset="0"/>
              </a:rPr>
              <a:t>surface disease; TBUT: tear film break-up time</a:t>
            </a:r>
            <a: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t>.</a:t>
            </a:r>
            <a:br>
              <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rPr>
            </a:b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1.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Zhou A,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Ophthalmol Ther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2022;11:1681–704;</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 2.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Fineide F,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Ocular Surf</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2022;26:19–49;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3.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Figus M,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Expert Opin Drug Deliv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2021;18:655–72;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4.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Konstas AG,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Expert Opin Drug Saf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2021;20:453–66; </a:t>
            </a:r>
            <a:r>
              <a:rPr kumimoji="0" lang="da-DK" sz="1000" b="1" i="0" u="none" strike="noStrike" kern="1200" cap="none" spc="0" normalizeH="0" baseline="0" noProof="0" dirty="0">
                <a:ln>
                  <a:noFill/>
                </a:ln>
                <a:solidFill>
                  <a:srgbClr val="333333"/>
                </a:solidFill>
                <a:effectLst/>
                <a:uLnTx/>
                <a:uFillTx/>
                <a:latin typeface="Arial" panose="020B0604020202020204"/>
                <a:ea typeface="游ゴシック"/>
                <a:cs typeface="+mn-cs"/>
              </a:rPr>
              <a:t>5. </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Cela D, et al. </a:t>
            </a:r>
            <a:r>
              <a:rPr kumimoji="0" lang="da-DK" sz="1000" b="0" i="1" u="none" strike="noStrike" kern="1200" cap="none" spc="0" normalizeH="0" baseline="0" noProof="0" dirty="0">
                <a:ln>
                  <a:noFill/>
                </a:ln>
                <a:solidFill>
                  <a:srgbClr val="333333"/>
                </a:solidFill>
                <a:effectLst/>
                <a:uLnTx/>
                <a:uFillTx/>
                <a:latin typeface="Arial" panose="020B0604020202020204"/>
                <a:ea typeface="游ゴシック"/>
                <a:cs typeface="+mn-cs"/>
              </a:rPr>
              <a:t>J Fr Ophtalmol</a:t>
            </a:r>
            <a:r>
              <a:rPr kumimoji="0" lang="da-DK" sz="1000" b="0" i="0" u="none" strike="noStrike" kern="1200" cap="none" spc="0" normalizeH="0" baseline="0" noProof="0" dirty="0">
                <a:ln>
                  <a:noFill/>
                </a:ln>
                <a:solidFill>
                  <a:srgbClr val="333333"/>
                </a:solidFill>
                <a:effectLst/>
                <a:uLnTx/>
                <a:uFillTx/>
                <a:latin typeface="Arial" panose="020B0604020202020204"/>
                <a:ea typeface="游ゴシック"/>
                <a:cs typeface="+mn-cs"/>
              </a:rPr>
              <a:t> 2021;44:e497–e517. </a:t>
            </a:r>
            <a:endParaRPr kumimoji="1" lang="en-US" altLang="ja-JP" sz="1000" b="0" i="0" u="none" strike="noStrike" kern="1200" cap="none" spc="0" normalizeH="0" baseline="0" noProof="0" dirty="0">
              <a:ln>
                <a:noFill/>
              </a:ln>
              <a:solidFill>
                <a:srgbClr val="333333"/>
              </a:solidFill>
              <a:effectLst/>
              <a:uLnTx/>
              <a:uFillTx/>
              <a:latin typeface="Arial"/>
              <a:ea typeface="メイリオ" pitchFamily="50" charset="-128"/>
              <a:cs typeface="Arial" pitchFamily="34" charset="0"/>
            </a:endParaRPr>
          </a:p>
        </p:txBody>
      </p:sp>
    </p:spTree>
    <p:extLst>
      <p:ext uri="{BB962C8B-B14F-4D97-AF65-F5344CB8AC3E}">
        <p14:creationId xmlns:p14="http://schemas.microsoft.com/office/powerpoint/2010/main" val="254893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58BB-0F58-5949-6369-9C11248C0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6D7C8-DE72-B8BA-E473-4E734EA5356B}"/>
              </a:ext>
            </a:extLst>
          </p:cNvPr>
          <p:cNvSpPr>
            <a:spLocks noGrp="1"/>
          </p:cNvSpPr>
          <p:nvPr>
            <p:ph type="title"/>
          </p:nvPr>
        </p:nvSpPr>
        <p:spPr/>
        <p:txBody>
          <a:bodyPr/>
          <a:lstStyle/>
          <a:p>
            <a:r>
              <a:rPr lang="en-US" sz="2800" dirty="0"/>
              <a:t>Preservatives in PGAs are associated with ocular surface damage</a:t>
            </a:r>
          </a:p>
        </p:txBody>
      </p:sp>
      <p:sp>
        <p:nvSpPr>
          <p:cNvPr id="9" name="Footer Placeholder 4">
            <a:extLst>
              <a:ext uri="{FF2B5EF4-FFF2-40B4-BE49-F238E27FC236}">
                <a16:creationId xmlns:a16="http://schemas.microsoft.com/office/drawing/2014/main" id="{E2579501-C38B-DEDA-07D1-D4178B4C593A}"/>
              </a:ext>
            </a:extLst>
          </p:cNvPr>
          <p:cNvSpPr txBox="1">
            <a:spLocks/>
          </p:cNvSpPr>
          <p:nvPr/>
        </p:nvSpPr>
        <p:spPr>
          <a:xfrm>
            <a:off x="742793" y="5844080"/>
            <a:ext cx="7877424" cy="633580"/>
          </a:xfrm>
          <a:prstGeom prst="rect">
            <a:avLst/>
          </a:prstGeom>
        </p:spPr>
        <p:txBody>
          <a:bodyPr vert="horz" lIns="0" tIns="0" rIns="0" bIns="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039307">
              <a:spcBef>
                <a:spcPct val="20000"/>
              </a:spcBef>
              <a:buSzPct val="70000"/>
              <a:defRPr/>
            </a:pPr>
            <a:r>
              <a:rPr kumimoji="1" lang="en-US" altLang="ja-JP" dirty="0">
                <a:solidFill>
                  <a:schemeClr val="tx1"/>
                </a:solidFill>
                <a:ea typeface="メイリオ" pitchFamily="50" charset="-128"/>
                <a:cs typeface="Arial" pitchFamily="34" charset="0"/>
              </a:rPr>
              <a:t>BAK: benzalkonium chloride; LAS: lid margin abnormality score; MGD: meibomian gland dysfunction; </a:t>
            </a:r>
            <a:r>
              <a:rPr kumimoji="1" lang="en-US" altLang="ja-JP"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OSS: ocular </a:t>
            </a:r>
            <a:r>
              <a:rPr kumimoji="1" lang="en-US" altLang="ja-JP" dirty="0">
                <a:solidFill>
                  <a:schemeClr val="tx1"/>
                </a:solidFill>
                <a:ea typeface="メイリオ" pitchFamily="50" charset="-128"/>
                <a:cs typeface="Arial" pitchFamily="34" charset="0"/>
              </a:rPr>
              <a:t>surface staining; PC: preservative-containing; PF: preservative-free; PGA: prostaglandin analog; TBUT: tear film break-up time</a:t>
            </a:r>
            <a:r>
              <a:rPr kumimoji="1" lang="en-US" altLang="ja-JP"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t>.</a:t>
            </a:r>
            <a:br>
              <a:rPr kumimoji="1" lang="en-US" altLang="ja-JP"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rPr>
            </a:br>
            <a:r>
              <a:rPr kumimoji="0" lang="da-DK" b="1" i="0" u="none" strike="noStrike" kern="1200" cap="none" spc="0" normalizeH="0" baseline="0" noProof="0" dirty="0">
                <a:ln>
                  <a:noFill/>
                </a:ln>
                <a:solidFill>
                  <a:schemeClr val="tx1"/>
                </a:solidFill>
                <a:effectLst/>
                <a:uLnTx/>
                <a:uFillTx/>
                <a:latin typeface="Arial" panose="020B0604020202020204"/>
                <a:ea typeface="游ゴシック"/>
                <a:cs typeface="+mn-cs"/>
              </a:rPr>
              <a:t>1. </a:t>
            </a:r>
            <a:r>
              <a:rPr kumimoji="0" lang="da-DK" b="0" i="0" u="none" strike="noStrike" kern="1200" cap="none" spc="0" normalizeH="0" baseline="0" noProof="0" dirty="0">
                <a:ln>
                  <a:noFill/>
                </a:ln>
                <a:solidFill>
                  <a:schemeClr val="tx1"/>
                </a:solidFill>
                <a:effectLst/>
                <a:uLnTx/>
                <a:uFillTx/>
                <a:latin typeface="Arial" panose="020B0604020202020204"/>
                <a:ea typeface="游ゴシック"/>
                <a:cs typeface="+mn-cs"/>
              </a:rPr>
              <a:t>Mocan MC, et al. </a:t>
            </a:r>
            <a:r>
              <a:rPr kumimoji="0" lang="da-DK" b="0" i="1" u="none" strike="noStrike" kern="1200" cap="none" spc="0" normalizeH="0" baseline="0" noProof="0" dirty="0">
                <a:ln>
                  <a:noFill/>
                </a:ln>
                <a:solidFill>
                  <a:schemeClr val="tx1"/>
                </a:solidFill>
                <a:effectLst/>
                <a:uLnTx/>
                <a:uFillTx/>
                <a:latin typeface="Arial" panose="020B0604020202020204"/>
                <a:ea typeface="游ゴシック"/>
                <a:cs typeface="+mn-cs"/>
              </a:rPr>
              <a:t>J Glaucoma </a:t>
            </a:r>
            <a:r>
              <a:rPr kumimoji="0" lang="da-DK" b="0" i="0" u="none" strike="noStrike" kern="1200" cap="none" spc="0" normalizeH="0" baseline="0" noProof="0" dirty="0">
                <a:ln>
                  <a:noFill/>
                </a:ln>
                <a:solidFill>
                  <a:schemeClr val="tx1"/>
                </a:solidFill>
                <a:effectLst/>
                <a:uLnTx/>
                <a:uFillTx/>
                <a:latin typeface="Arial" panose="020B0604020202020204"/>
                <a:ea typeface="游ゴシック"/>
                <a:cs typeface="+mn-cs"/>
              </a:rPr>
              <a:t>2016;25(9):770–4; </a:t>
            </a:r>
            <a:r>
              <a:rPr kumimoji="0" lang="da-DK" b="1" i="0" u="none" strike="noStrike" kern="1200" cap="none" spc="0" normalizeH="0" baseline="0" noProof="0" dirty="0">
                <a:ln>
                  <a:noFill/>
                </a:ln>
                <a:solidFill>
                  <a:schemeClr val="tx1"/>
                </a:solidFill>
                <a:effectLst/>
                <a:uLnTx/>
                <a:uFillTx/>
                <a:latin typeface="Arial" panose="020B0604020202020204"/>
                <a:ea typeface="游ゴシック"/>
                <a:cs typeface="+mn-cs"/>
              </a:rPr>
              <a:t>2. </a:t>
            </a:r>
            <a:r>
              <a:rPr kumimoji="0" lang="da-DK" b="0" i="0" u="none" strike="noStrike" kern="1200" cap="none" spc="0" normalizeH="0" baseline="0" noProof="0" dirty="0">
                <a:ln>
                  <a:noFill/>
                </a:ln>
                <a:solidFill>
                  <a:schemeClr val="tx1"/>
                </a:solidFill>
                <a:effectLst/>
                <a:uLnTx/>
                <a:uFillTx/>
                <a:latin typeface="Arial" panose="020B0604020202020204"/>
                <a:ea typeface="游ゴシック"/>
                <a:cs typeface="+mn-cs"/>
              </a:rPr>
              <a:t>Ha JY, et al. </a:t>
            </a:r>
            <a:r>
              <a:rPr kumimoji="0" lang="da-DK" b="0" i="1" u="none" strike="noStrike" kern="1200" cap="none" spc="0" normalizeH="0" baseline="0" noProof="0" dirty="0">
                <a:ln>
                  <a:noFill/>
                </a:ln>
                <a:solidFill>
                  <a:schemeClr val="tx1"/>
                </a:solidFill>
                <a:effectLst/>
                <a:uLnTx/>
                <a:uFillTx/>
                <a:latin typeface="Arial" panose="020B0604020202020204"/>
                <a:ea typeface="游ゴシック"/>
                <a:cs typeface="+mn-cs"/>
              </a:rPr>
              <a:t>Chonnam Med J </a:t>
            </a:r>
            <a:r>
              <a:rPr kumimoji="0" lang="da-DK" b="0" i="0" u="none" strike="noStrike" kern="1200" cap="none" spc="0" normalizeH="0" baseline="0" noProof="0" dirty="0">
                <a:ln>
                  <a:noFill/>
                </a:ln>
                <a:solidFill>
                  <a:schemeClr val="tx1"/>
                </a:solidFill>
                <a:effectLst/>
                <a:uLnTx/>
                <a:uFillTx/>
                <a:latin typeface="Arial" panose="020B0604020202020204"/>
                <a:ea typeface="游ゴシック"/>
                <a:cs typeface="+mn-cs"/>
              </a:rPr>
              <a:t>2019;55:156–62. </a:t>
            </a:r>
            <a:endParaRPr kumimoji="1" lang="en-US" altLang="ja-JP" b="0" i="0" u="none" strike="noStrike" kern="1200" cap="none" spc="0" normalizeH="0" baseline="0" noProof="0" dirty="0">
              <a:ln>
                <a:noFill/>
              </a:ln>
              <a:solidFill>
                <a:schemeClr val="tx1"/>
              </a:solidFill>
              <a:effectLst/>
              <a:uLnTx/>
              <a:uFillTx/>
              <a:latin typeface="Arial"/>
              <a:ea typeface="メイリオ" pitchFamily="50" charset="-128"/>
              <a:cs typeface="Arial" pitchFamily="34" charset="0"/>
            </a:endParaRPr>
          </a:p>
        </p:txBody>
      </p:sp>
      <p:sp>
        <p:nvSpPr>
          <p:cNvPr id="3" name="TextBox 2">
            <a:extLst>
              <a:ext uri="{FF2B5EF4-FFF2-40B4-BE49-F238E27FC236}">
                <a16:creationId xmlns:a16="http://schemas.microsoft.com/office/drawing/2014/main" id="{C494564F-CF80-F7D1-3CCB-0CC2EB90C56B}"/>
              </a:ext>
            </a:extLst>
          </p:cNvPr>
          <p:cNvSpPr txBox="1"/>
          <p:nvPr/>
        </p:nvSpPr>
        <p:spPr>
          <a:xfrm>
            <a:off x="4029698" y="5632440"/>
            <a:ext cx="2401652"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Adapted from </a:t>
            </a:r>
            <a:r>
              <a:rPr lang="en-GB" sz="1000" i="1" dirty="0">
                <a:solidFill>
                  <a:srgbClr val="E7E6E6">
                    <a:lumMod val="25000"/>
                  </a:srgbClr>
                </a:solidFill>
                <a:latin typeface="Arial" panose="020B0604020202020204" pitchFamily="34" charset="0"/>
                <a:ea typeface="游ゴシック"/>
                <a:cs typeface="Arial" panose="020B0604020202020204" pitchFamily="34" charset="0"/>
              </a:rPr>
              <a:t>Ha JY</a:t>
            </a:r>
            <a:r>
              <a:rPr kumimoji="0" lang="en-GB" sz="1000" b="0" i="1" u="none" strike="noStrike" kern="1200" cap="none" spc="0" normalizeH="0" baseline="0" noProof="0" dirty="0">
                <a:ln>
                  <a:noFill/>
                </a:ln>
                <a:solidFill>
                  <a:srgbClr val="E7E6E6">
                    <a:lumMod val="25000"/>
                  </a:srgbClr>
                </a:solidFill>
                <a:effectLst/>
                <a:uLnTx/>
                <a:uFillTx/>
                <a:latin typeface="Arial" panose="020B0604020202020204" pitchFamily="34" charset="0"/>
                <a:ea typeface="游ゴシック"/>
                <a:cs typeface="Arial" panose="020B0604020202020204" pitchFamily="34" charset="0"/>
              </a:rPr>
              <a:t>, et al. 2019. </a:t>
            </a:r>
          </a:p>
        </p:txBody>
      </p:sp>
      <p:sp>
        <p:nvSpPr>
          <p:cNvPr id="12" name="Text Placeholder 3">
            <a:extLst>
              <a:ext uri="{FF2B5EF4-FFF2-40B4-BE49-F238E27FC236}">
                <a16:creationId xmlns:a16="http://schemas.microsoft.com/office/drawing/2014/main" id="{FDF51263-A24B-3ED0-97C6-0E970E3137B9}"/>
              </a:ext>
            </a:extLst>
          </p:cNvPr>
          <p:cNvSpPr txBox="1">
            <a:spLocks/>
          </p:cNvSpPr>
          <p:nvPr/>
        </p:nvSpPr>
        <p:spPr>
          <a:xfrm>
            <a:off x="6549847" y="2467302"/>
            <a:ext cx="5162728" cy="2533323"/>
          </a:xfrm>
          <a:prstGeom prst="roundRect">
            <a:avLst/>
          </a:prstGeom>
          <a:solidFill>
            <a:schemeClr val="accent3"/>
          </a:solidFill>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1pPr>
            <a:lvl2pPr marL="914400" marR="0" lvl="1"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2pPr>
            <a:lvl3pPr marL="1371600" marR="0" lvl="2"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3pPr>
            <a:lvl4pPr marL="1828800" marR="0" lvl="3"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4pPr>
            <a:lvl5pPr marL="2286000" marR="0" lvl="4" indent="-304800" algn="l" rtl="0">
              <a:lnSpc>
                <a:spcPct val="100000"/>
              </a:lnSpc>
              <a:spcBef>
                <a:spcPts val="0"/>
              </a:spcBef>
              <a:spcAft>
                <a:spcPts val="600"/>
              </a:spcAft>
              <a:buClr>
                <a:schemeClr val="accent2"/>
              </a:buClr>
              <a:buSzPts val="1200"/>
              <a:buFont typeface="Lato"/>
              <a:buChar char="○"/>
              <a:defRPr sz="1200" b="0" i="0" u="none" strike="noStrike" cap="none">
                <a:solidFill>
                  <a:schemeClr val="bg1"/>
                </a:solidFill>
                <a:latin typeface="Montserrat" pitchFamily="2" charset="77"/>
                <a:ea typeface="Lato"/>
                <a:cs typeface="Lato"/>
                <a:sym typeface="Lato"/>
              </a:defRPr>
            </a:lvl5pPr>
            <a:lvl6pPr marL="2743200" marR="0" lvl="5"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00000"/>
              </a:lnSpc>
              <a:spcBef>
                <a:spcPts val="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indent="0" defTabSz="1219170">
              <a:spcAft>
                <a:spcPts val="0"/>
              </a:spcAft>
              <a:buClr>
                <a:srgbClr val="000000"/>
              </a:buClr>
              <a:buSzTx/>
              <a:buNone/>
              <a:defRPr/>
            </a:pPr>
            <a:endParaRPr lang="en-VN" sz="1800" b="1" kern="0" baseline="30000">
              <a:solidFill>
                <a:schemeClr val="tx2"/>
              </a:solidFill>
              <a:latin typeface="Arial"/>
              <a:cs typeface="Arial"/>
              <a:sym typeface="Arial"/>
            </a:endParaRPr>
          </a:p>
        </p:txBody>
      </p:sp>
      <p:sp>
        <p:nvSpPr>
          <p:cNvPr id="13" name="Content Placeholder 9">
            <a:extLst>
              <a:ext uri="{FF2B5EF4-FFF2-40B4-BE49-F238E27FC236}">
                <a16:creationId xmlns:a16="http://schemas.microsoft.com/office/drawing/2014/main" id="{AD2FA0FB-FF8B-0B11-7868-10BDDE94FABD}"/>
              </a:ext>
            </a:extLst>
          </p:cNvPr>
          <p:cNvSpPr txBox="1">
            <a:spLocks/>
          </p:cNvSpPr>
          <p:nvPr/>
        </p:nvSpPr>
        <p:spPr>
          <a:xfrm>
            <a:off x="6777825" y="2713509"/>
            <a:ext cx="4825268" cy="20149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SzPct val="100000"/>
              <a:buFont typeface="Arial" panose="020B0604020202020204" pitchFamily="34" charset="0"/>
              <a:buNone/>
              <a:defRPr sz="1600" b="0" i="0" kern="120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1pPr>
            <a:lvl2pPr marL="0" indent="0" algn="l" defTabSz="914400" rtl="0" eaLnBrk="1" latinLnBrk="0" hangingPunct="1">
              <a:lnSpc>
                <a:spcPct val="100000"/>
              </a:lnSpc>
              <a:spcBef>
                <a:spcPts val="0"/>
              </a:spcBef>
              <a:spcAft>
                <a:spcPts val="1000"/>
              </a:spcAft>
              <a:buClrTx/>
              <a:buSzPct val="100000"/>
              <a:buFont typeface="Wingdings" panose="05000000000000000000" pitchFamily="2" charset="2"/>
              <a:buNone/>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2pPr>
            <a:lvl3pPr marL="176400" indent="-176400" algn="l" defTabSz="914400" rtl="0" eaLnBrk="1" latinLnBrk="0" hangingPunct="1">
              <a:lnSpc>
                <a:spcPct val="100000"/>
              </a:lnSpc>
              <a:spcBef>
                <a:spcPts val="0"/>
              </a:spcBef>
              <a:spcAft>
                <a:spcPts val="1000"/>
              </a:spcAft>
              <a:buClrTx/>
              <a:buSzPct val="100000"/>
              <a:buFont typeface="Arial" panose="020B0604020202020204" pitchFamily="34" charset="0"/>
              <a:buChar char="•"/>
              <a:defRPr lang="en-US" sz="1600" b="0" i="0" kern="120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3pPr>
            <a:lvl4pPr marL="356400" indent="-176400" algn="l" defTabSz="914400" rtl="0" eaLnBrk="1" latinLnBrk="0" hangingPunct="1">
              <a:lnSpc>
                <a:spcPct val="100000"/>
              </a:lnSpc>
              <a:spcBef>
                <a:spcPts val="0"/>
              </a:spcBef>
              <a:spcAft>
                <a:spcPts val="1000"/>
              </a:spcAft>
              <a:buClrTx/>
              <a:buSzPct val="100000"/>
              <a:buFont typeface="Verdana" panose="020B0604030504040204" pitchFamily="34" charset="0"/>
              <a:buChar char="−"/>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4pPr>
            <a:lvl5pPr marL="532800" indent="-176400" algn="l" defTabSz="798513" rtl="0" eaLnBrk="1" latinLnBrk="0" hangingPunct="1">
              <a:lnSpc>
                <a:spcPct val="100000"/>
              </a:lnSpc>
              <a:spcBef>
                <a:spcPts val="0"/>
              </a:spcBef>
              <a:spcAft>
                <a:spcPts val="1000"/>
              </a:spcAft>
              <a:buClrTx/>
              <a:buSzPct val="100000"/>
              <a:buFont typeface="Verdana" panose="020B0604030504040204" pitchFamily="34" charset="0"/>
              <a:buChar char="−"/>
              <a:tabLst/>
              <a:defRPr lang="en-US" sz="1600" b="0" i="0" kern="1200" baseline="0" dirty="0" smtClean="0">
                <a:solidFill>
                  <a:schemeClr val="tx1"/>
                </a:solidFill>
                <a:latin typeface="Arial" panose="020B0604020202020204" pitchFamily="34" charset="0"/>
                <a:ea typeface="游ゴシック Medium" panose="020B0500000000000000" pitchFamily="50" charset="-128"/>
                <a:cs typeface="Arial" panose="020B0604020202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85750" indent="-285750">
              <a:buFont typeface="Arial" panose="020B0604020202020204" pitchFamily="34" charset="0"/>
              <a:buChar char="•"/>
            </a:pPr>
            <a:r>
              <a:rPr lang="en-US" sz="1800" dirty="0"/>
              <a:t>PGAs are associated with </a:t>
            </a:r>
            <a:r>
              <a:rPr lang="en-US" sz="1800" b="1" dirty="0">
                <a:solidFill>
                  <a:schemeClr val="tx2"/>
                </a:solidFill>
              </a:rPr>
              <a:t>higher prevalence and severity of obstructive MGD </a:t>
            </a:r>
            <a:r>
              <a:rPr lang="en-US" sz="1800" dirty="0"/>
              <a:t>than</a:t>
            </a:r>
            <a:r>
              <a:rPr lang="en-US" sz="1800" b="1" dirty="0">
                <a:solidFill>
                  <a:schemeClr val="tx2"/>
                </a:solidFill>
              </a:rPr>
              <a:t> </a:t>
            </a:r>
            <a:r>
              <a:rPr lang="en-US" sz="1800" dirty="0"/>
              <a:t>non-PGAs</a:t>
            </a:r>
            <a:r>
              <a:rPr lang="en-US" sz="1800" baseline="30000" dirty="0"/>
              <a:t>1</a:t>
            </a:r>
            <a:r>
              <a:rPr lang="en-US" sz="1800" dirty="0"/>
              <a:t> </a:t>
            </a:r>
          </a:p>
          <a:p>
            <a:pPr marL="285750" indent="-285750">
              <a:buFont typeface="Arial" panose="020B0604020202020204" pitchFamily="34" charset="0"/>
              <a:buChar char="•"/>
            </a:pPr>
            <a:r>
              <a:rPr lang="en-US" sz="1800" dirty="0"/>
              <a:t>Patients on PC PGAs showed significantly </a:t>
            </a:r>
            <a:r>
              <a:rPr lang="en-US" sz="1800" b="1" dirty="0">
                <a:solidFill>
                  <a:schemeClr val="tx2"/>
                </a:solidFill>
              </a:rPr>
              <a:t>worse meibomian gland parameters, greater OSS scores and shorter TBUT</a:t>
            </a:r>
            <a:r>
              <a:rPr lang="en-US" sz="1800" b="1" dirty="0"/>
              <a:t> </a:t>
            </a:r>
            <a:r>
              <a:rPr lang="en-US" sz="1800" dirty="0"/>
              <a:t>vs patients on PF PGAs</a:t>
            </a:r>
            <a:r>
              <a:rPr lang="en-US" sz="1800" baseline="30000" dirty="0"/>
              <a:t>2</a:t>
            </a:r>
          </a:p>
        </p:txBody>
      </p:sp>
      <p:sp>
        <p:nvSpPr>
          <p:cNvPr id="17" name="Content Placeholder 64">
            <a:extLst>
              <a:ext uri="{FF2B5EF4-FFF2-40B4-BE49-F238E27FC236}">
                <a16:creationId xmlns:a16="http://schemas.microsoft.com/office/drawing/2014/main" id="{B2FD1B2D-410F-EF7B-3FFF-D01443855ED8}"/>
              </a:ext>
            </a:extLst>
          </p:cNvPr>
          <p:cNvSpPr txBox="1">
            <a:spLocks/>
          </p:cNvSpPr>
          <p:nvPr/>
        </p:nvSpPr>
        <p:spPr>
          <a:xfrm>
            <a:off x="1345993" y="1306914"/>
            <a:ext cx="4448176"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800" b="1" dirty="0">
                <a:solidFill>
                  <a:schemeClr val="tx2"/>
                </a:solidFill>
                <a:latin typeface="+mj-lt"/>
                <a:sym typeface="Arial"/>
              </a:rPr>
              <a:t>Results of 12 months follow-up between PC PGA and PF PGA</a:t>
            </a:r>
          </a:p>
        </p:txBody>
      </p:sp>
      <p:grpSp>
        <p:nvGrpSpPr>
          <p:cNvPr id="33" name="Group 32">
            <a:extLst>
              <a:ext uri="{FF2B5EF4-FFF2-40B4-BE49-F238E27FC236}">
                <a16:creationId xmlns:a16="http://schemas.microsoft.com/office/drawing/2014/main" id="{51A3F498-6F05-832B-F1B9-CF74B0EB6B2B}"/>
              </a:ext>
            </a:extLst>
          </p:cNvPr>
          <p:cNvGrpSpPr/>
          <p:nvPr/>
        </p:nvGrpSpPr>
        <p:grpSpPr>
          <a:xfrm>
            <a:off x="1672681" y="1768076"/>
            <a:ext cx="3890049" cy="354314"/>
            <a:chOff x="1735445" y="5384448"/>
            <a:chExt cx="3890049" cy="354314"/>
          </a:xfrm>
        </p:grpSpPr>
        <p:sp>
          <p:nvSpPr>
            <p:cNvPr id="29" name="Content Placeholder 64">
              <a:extLst>
                <a:ext uri="{FF2B5EF4-FFF2-40B4-BE49-F238E27FC236}">
                  <a16:creationId xmlns:a16="http://schemas.microsoft.com/office/drawing/2014/main" id="{51144379-84E4-6D28-A456-62F0AAAB7A8C}"/>
                </a:ext>
              </a:extLst>
            </p:cNvPr>
            <p:cNvSpPr txBox="1">
              <a:spLocks/>
            </p:cNvSpPr>
            <p:nvPr/>
          </p:nvSpPr>
          <p:spPr>
            <a:xfrm>
              <a:off x="1856195" y="5384449"/>
              <a:ext cx="1686673"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PC PGA (n=42)</a:t>
              </a:r>
            </a:p>
          </p:txBody>
        </p:sp>
        <p:sp>
          <p:nvSpPr>
            <p:cNvPr id="30" name="Content Placeholder 64">
              <a:extLst>
                <a:ext uri="{FF2B5EF4-FFF2-40B4-BE49-F238E27FC236}">
                  <a16:creationId xmlns:a16="http://schemas.microsoft.com/office/drawing/2014/main" id="{8C4FBE77-2D79-48ED-19BC-BB9B4638A7D2}"/>
                </a:ext>
              </a:extLst>
            </p:cNvPr>
            <p:cNvSpPr txBox="1">
              <a:spLocks/>
            </p:cNvSpPr>
            <p:nvPr/>
          </p:nvSpPr>
          <p:spPr>
            <a:xfrm>
              <a:off x="3938821" y="5384448"/>
              <a:ext cx="1686673"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dirty="0">
                  <a:solidFill>
                    <a:schemeClr val="tx1"/>
                  </a:solidFill>
                  <a:latin typeface="+mj-lt"/>
                  <a:sym typeface="Arial"/>
                </a:rPr>
                <a:t>PF PGA (n=38)</a:t>
              </a:r>
            </a:p>
          </p:txBody>
        </p:sp>
        <p:sp>
          <p:nvSpPr>
            <p:cNvPr id="31" name="Rectangle 30">
              <a:extLst>
                <a:ext uri="{FF2B5EF4-FFF2-40B4-BE49-F238E27FC236}">
                  <a16:creationId xmlns:a16="http://schemas.microsoft.com/office/drawing/2014/main" id="{6BF4E9B0-C3B6-D619-2319-F01AAAEA4218}"/>
                </a:ext>
              </a:extLst>
            </p:cNvPr>
            <p:cNvSpPr/>
            <p:nvPr/>
          </p:nvSpPr>
          <p:spPr bwMode="gray">
            <a:xfrm>
              <a:off x="1735445" y="5475337"/>
              <a:ext cx="180000" cy="180000"/>
            </a:xfrm>
            <a:prstGeom prst="rect">
              <a:avLst/>
            </a:prstGeom>
            <a:solidFill>
              <a:schemeClr val="bg1">
                <a:lumMod val="75000"/>
              </a:schemeClr>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sp>
          <p:nvSpPr>
            <p:cNvPr id="32" name="Rectangle 31">
              <a:extLst>
                <a:ext uri="{FF2B5EF4-FFF2-40B4-BE49-F238E27FC236}">
                  <a16:creationId xmlns:a16="http://schemas.microsoft.com/office/drawing/2014/main" id="{4C2BCCE0-8CA8-B016-BE39-2AB6E7398D25}"/>
                </a:ext>
              </a:extLst>
            </p:cNvPr>
            <p:cNvSpPr/>
            <p:nvPr/>
          </p:nvSpPr>
          <p:spPr bwMode="gray">
            <a:xfrm>
              <a:off x="3818071" y="5472655"/>
              <a:ext cx="180000" cy="180000"/>
            </a:xfrm>
            <a:prstGeom prst="rect">
              <a:avLst/>
            </a:prstGeom>
            <a:solidFill>
              <a:schemeClr val="tx2"/>
            </a:solidFill>
            <a:ln w="19050" algn="ctr">
              <a:noFill/>
              <a:miter lim="800000"/>
              <a:headEnd/>
              <a:tailEnd/>
            </a:ln>
          </p:spPr>
          <p:txBody>
            <a:bodyPr wrap="square" lIns="0" tIns="0" rIns="0" bIns="0" rtlCol="0" anchor="ctr"/>
            <a:lstStyle/>
            <a:p>
              <a:pPr algn="ctr"/>
              <a:endParaRPr kumimoji="1" lang="en-US" sz="1400" dirty="0">
                <a:solidFill>
                  <a:schemeClr val="bg1"/>
                </a:solidFill>
                <a:latin typeface="Arial" panose="020B0604020202020204" pitchFamily="34" charset="0"/>
                <a:ea typeface="游ゴシック" panose="020B0400000000000000" pitchFamily="50" charset="-128"/>
                <a:cs typeface="Helvetica Neue" panose="02000503000000020004" pitchFamily="2" charset="0"/>
              </a:endParaRPr>
            </a:p>
          </p:txBody>
        </p:sp>
      </p:grpSp>
      <p:grpSp>
        <p:nvGrpSpPr>
          <p:cNvPr id="35" name="Group 34">
            <a:extLst>
              <a:ext uri="{FF2B5EF4-FFF2-40B4-BE49-F238E27FC236}">
                <a16:creationId xmlns:a16="http://schemas.microsoft.com/office/drawing/2014/main" id="{F1EDD367-24DE-34F2-898C-E76A8F7CA4B9}"/>
              </a:ext>
            </a:extLst>
          </p:cNvPr>
          <p:cNvGrpSpPr/>
          <p:nvPr/>
        </p:nvGrpSpPr>
        <p:grpSpPr>
          <a:xfrm>
            <a:off x="522057" y="2145928"/>
            <a:ext cx="5657992" cy="3615086"/>
            <a:chOff x="522057" y="1852058"/>
            <a:chExt cx="5657992" cy="3615086"/>
          </a:xfrm>
        </p:grpSpPr>
        <p:graphicFrame>
          <p:nvGraphicFramePr>
            <p:cNvPr id="16" name="Chart 15">
              <a:extLst>
                <a:ext uri="{FF2B5EF4-FFF2-40B4-BE49-F238E27FC236}">
                  <a16:creationId xmlns:a16="http://schemas.microsoft.com/office/drawing/2014/main" id="{2D27666E-3B55-7EB1-793D-077F167C4508}"/>
                </a:ext>
              </a:extLst>
            </p:cNvPr>
            <p:cNvGraphicFramePr/>
            <p:nvPr>
              <p:extLst>
                <p:ext uri="{D42A27DB-BD31-4B8C-83A1-F6EECF244321}">
                  <p14:modId xmlns:p14="http://schemas.microsoft.com/office/powerpoint/2010/main" val="2817149901"/>
                </p:ext>
              </p:extLst>
            </p:nvPr>
          </p:nvGraphicFramePr>
          <p:xfrm>
            <a:off x="588907" y="2118076"/>
            <a:ext cx="2759075" cy="1558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4506C9DE-D3F2-7349-18C1-CFC7E18DB619}"/>
                </a:ext>
              </a:extLst>
            </p:cNvPr>
            <p:cNvGraphicFramePr/>
            <p:nvPr>
              <p:extLst>
                <p:ext uri="{D42A27DB-BD31-4B8C-83A1-F6EECF244321}">
                  <p14:modId xmlns:p14="http://schemas.microsoft.com/office/powerpoint/2010/main" val="2314578034"/>
                </p:ext>
              </p:extLst>
            </p:nvPr>
          </p:nvGraphicFramePr>
          <p:xfrm>
            <a:off x="3420974" y="2118076"/>
            <a:ext cx="2759075" cy="1672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5938B950-D8FE-5686-0ED5-524BA717171D}"/>
                </a:ext>
              </a:extLst>
            </p:cNvPr>
            <p:cNvGraphicFramePr/>
            <p:nvPr>
              <p:extLst>
                <p:ext uri="{D42A27DB-BD31-4B8C-83A1-F6EECF244321}">
                  <p14:modId xmlns:p14="http://schemas.microsoft.com/office/powerpoint/2010/main" val="4098346669"/>
                </p:ext>
              </p:extLst>
            </p:nvPr>
          </p:nvGraphicFramePr>
          <p:xfrm>
            <a:off x="522057" y="3893981"/>
            <a:ext cx="2759075" cy="1573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3E5C7857-65F9-52B5-EC17-7F3D4F66B77C}"/>
                </a:ext>
              </a:extLst>
            </p:cNvPr>
            <p:cNvGraphicFramePr/>
            <p:nvPr>
              <p:extLst>
                <p:ext uri="{D42A27DB-BD31-4B8C-83A1-F6EECF244321}">
                  <p14:modId xmlns:p14="http://schemas.microsoft.com/office/powerpoint/2010/main" val="2055908243"/>
                </p:ext>
              </p:extLst>
            </p:nvPr>
          </p:nvGraphicFramePr>
          <p:xfrm>
            <a:off x="3420973" y="3890277"/>
            <a:ext cx="2759075" cy="1573163"/>
          </p:xfrm>
          <a:graphic>
            <a:graphicData uri="http://schemas.openxmlformats.org/drawingml/2006/chart">
              <c:chart xmlns:c="http://schemas.openxmlformats.org/drawingml/2006/chart" xmlns:r="http://schemas.openxmlformats.org/officeDocument/2006/relationships" r:id="rId5"/>
            </a:graphicData>
          </a:graphic>
        </p:graphicFrame>
        <p:sp>
          <p:nvSpPr>
            <p:cNvPr id="21" name="Content Placeholder 64">
              <a:extLst>
                <a:ext uri="{FF2B5EF4-FFF2-40B4-BE49-F238E27FC236}">
                  <a16:creationId xmlns:a16="http://schemas.microsoft.com/office/drawing/2014/main" id="{1EEA3571-7B50-3998-1CE1-221A3141DF02}"/>
                </a:ext>
              </a:extLst>
            </p:cNvPr>
            <p:cNvSpPr txBox="1">
              <a:spLocks/>
            </p:cNvSpPr>
            <p:nvPr/>
          </p:nvSpPr>
          <p:spPr>
            <a:xfrm>
              <a:off x="1206966" y="1852340"/>
              <a:ext cx="189541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dirty="0">
                  <a:solidFill>
                    <a:schemeClr val="tx1"/>
                  </a:solidFill>
                  <a:latin typeface="+mj-lt"/>
                  <a:sym typeface="Arial"/>
                </a:rPr>
                <a:t>Meibo Score (%)</a:t>
              </a:r>
            </a:p>
          </p:txBody>
        </p:sp>
        <p:sp>
          <p:nvSpPr>
            <p:cNvPr id="22" name="Content Placeholder 64">
              <a:extLst>
                <a:ext uri="{FF2B5EF4-FFF2-40B4-BE49-F238E27FC236}">
                  <a16:creationId xmlns:a16="http://schemas.microsoft.com/office/drawing/2014/main" id="{41C15126-EDEE-8442-2EA1-B35CD7623E46}"/>
                </a:ext>
              </a:extLst>
            </p:cNvPr>
            <p:cNvSpPr txBox="1">
              <a:spLocks/>
            </p:cNvSpPr>
            <p:nvPr/>
          </p:nvSpPr>
          <p:spPr>
            <a:xfrm>
              <a:off x="4000765" y="1852058"/>
              <a:ext cx="189541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dirty="0">
                  <a:solidFill>
                    <a:schemeClr val="tx1"/>
                  </a:solidFill>
                  <a:latin typeface="+mj-lt"/>
                  <a:sym typeface="Arial"/>
                </a:rPr>
                <a:t>LAS (0–4)</a:t>
              </a:r>
            </a:p>
          </p:txBody>
        </p:sp>
        <p:sp>
          <p:nvSpPr>
            <p:cNvPr id="23" name="Content Placeholder 64">
              <a:extLst>
                <a:ext uri="{FF2B5EF4-FFF2-40B4-BE49-F238E27FC236}">
                  <a16:creationId xmlns:a16="http://schemas.microsoft.com/office/drawing/2014/main" id="{5FED1261-9EE6-B38B-67A7-83F53590053F}"/>
                </a:ext>
              </a:extLst>
            </p:cNvPr>
            <p:cNvSpPr txBox="1">
              <a:spLocks/>
            </p:cNvSpPr>
            <p:nvPr/>
          </p:nvSpPr>
          <p:spPr>
            <a:xfrm>
              <a:off x="1140383" y="3586263"/>
              <a:ext cx="189541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dirty="0">
                  <a:solidFill>
                    <a:schemeClr val="tx1"/>
                  </a:solidFill>
                  <a:latin typeface="+mj-lt"/>
                  <a:sym typeface="Arial"/>
                </a:rPr>
                <a:t>OSS (0–5)</a:t>
              </a:r>
            </a:p>
          </p:txBody>
        </p:sp>
        <p:sp>
          <p:nvSpPr>
            <p:cNvPr id="24" name="Content Placeholder 64">
              <a:extLst>
                <a:ext uri="{FF2B5EF4-FFF2-40B4-BE49-F238E27FC236}">
                  <a16:creationId xmlns:a16="http://schemas.microsoft.com/office/drawing/2014/main" id="{6A933882-AADD-F249-A3A9-1EC327F09D56}"/>
                </a:ext>
              </a:extLst>
            </p:cNvPr>
            <p:cNvSpPr txBox="1">
              <a:spLocks/>
            </p:cNvSpPr>
            <p:nvPr/>
          </p:nvSpPr>
          <p:spPr>
            <a:xfrm>
              <a:off x="4000765" y="3578474"/>
              <a:ext cx="189541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b="1" dirty="0">
                  <a:solidFill>
                    <a:schemeClr val="tx1"/>
                  </a:solidFill>
                  <a:latin typeface="+mj-lt"/>
                  <a:sym typeface="Arial"/>
                </a:rPr>
                <a:t>TBUT (seconds)</a:t>
              </a:r>
            </a:p>
          </p:txBody>
        </p:sp>
      </p:grpSp>
      <p:sp>
        <p:nvSpPr>
          <p:cNvPr id="5" name="Content Placeholder 64">
            <a:extLst>
              <a:ext uri="{FF2B5EF4-FFF2-40B4-BE49-F238E27FC236}">
                <a16:creationId xmlns:a16="http://schemas.microsoft.com/office/drawing/2014/main" id="{70655A95-E013-27AB-A878-076D53F24E2E}"/>
              </a:ext>
            </a:extLst>
          </p:cNvPr>
          <p:cNvSpPr txBox="1">
            <a:spLocks/>
          </p:cNvSpPr>
          <p:nvPr/>
        </p:nvSpPr>
        <p:spPr>
          <a:xfrm>
            <a:off x="1122933" y="5578393"/>
            <a:ext cx="965159"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1200" dirty="0">
                <a:solidFill>
                  <a:schemeClr val="tx2"/>
                </a:solidFill>
                <a:latin typeface="+mj-lt"/>
                <a:sym typeface="Arial"/>
              </a:rPr>
              <a:t> *P&lt;0.05</a:t>
            </a:r>
          </a:p>
        </p:txBody>
      </p:sp>
      <p:sp>
        <p:nvSpPr>
          <p:cNvPr id="6" name="Content Placeholder 64">
            <a:extLst>
              <a:ext uri="{FF2B5EF4-FFF2-40B4-BE49-F238E27FC236}">
                <a16:creationId xmlns:a16="http://schemas.microsoft.com/office/drawing/2014/main" id="{440DC86A-6F78-CEB6-832B-F92F46051D6B}"/>
              </a:ext>
            </a:extLst>
          </p:cNvPr>
          <p:cNvSpPr txBox="1">
            <a:spLocks/>
          </p:cNvSpPr>
          <p:nvPr/>
        </p:nvSpPr>
        <p:spPr>
          <a:xfrm>
            <a:off x="5320574" y="4183934"/>
            <a:ext cx="33775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a:t>
            </a:r>
          </a:p>
        </p:txBody>
      </p:sp>
      <p:sp>
        <p:nvSpPr>
          <p:cNvPr id="7" name="Content Placeholder 64">
            <a:extLst>
              <a:ext uri="{FF2B5EF4-FFF2-40B4-BE49-F238E27FC236}">
                <a16:creationId xmlns:a16="http://schemas.microsoft.com/office/drawing/2014/main" id="{43310F08-F011-1CA1-538C-7F6F44BCA2AD}"/>
              </a:ext>
            </a:extLst>
          </p:cNvPr>
          <p:cNvSpPr txBox="1">
            <a:spLocks/>
          </p:cNvSpPr>
          <p:nvPr/>
        </p:nvSpPr>
        <p:spPr>
          <a:xfrm>
            <a:off x="5320574" y="2661892"/>
            <a:ext cx="33775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a:t>
            </a:r>
          </a:p>
        </p:txBody>
      </p:sp>
      <p:sp>
        <p:nvSpPr>
          <p:cNvPr id="8" name="Content Placeholder 64">
            <a:extLst>
              <a:ext uri="{FF2B5EF4-FFF2-40B4-BE49-F238E27FC236}">
                <a16:creationId xmlns:a16="http://schemas.microsoft.com/office/drawing/2014/main" id="{82FF9D94-0D40-F329-D96C-35FC876A9A9D}"/>
              </a:ext>
            </a:extLst>
          </p:cNvPr>
          <p:cNvSpPr txBox="1">
            <a:spLocks/>
          </p:cNvSpPr>
          <p:nvPr/>
        </p:nvSpPr>
        <p:spPr>
          <a:xfrm>
            <a:off x="2437655" y="2985506"/>
            <a:ext cx="33775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a:t>
            </a:r>
          </a:p>
        </p:txBody>
      </p:sp>
      <p:sp>
        <p:nvSpPr>
          <p:cNvPr id="10" name="Content Placeholder 64">
            <a:extLst>
              <a:ext uri="{FF2B5EF4-FFF2-40B4-BE49-F238E27FC236}">
                <a16:creationId xmlns:a16="http://schemas.microsoft.com/office/drawing/2014/main" id="{D3F3CAE3-6132-844F-48C7-D3BE2E768AD6}"/>
              </a:ext>
            </a:extLst>
          </p:cNvPr>
          <p:cNvSpPr txBox="1">
            <a:spLocks/>
          </p:cNvSpPr>
          <p:nvPr/>
        </p:nvSpPr>
        <p:spPr>
          <a:xfrm>
            <a:off x="2437655" y="4365116"/>
            <a:ext cx="337758" cy="354313"/>
          </a:xfrm>
          <a:prstGeom prst="rect">
            <a:avLst/>
          </a:prstGeom>
        </p:spPr>
        <p:txBody>
          <a:bodyPr lIns="0" tIns="0" rIns="0" bIns="0" anchor="ctr"/>
          <a:lstStyle>
            <a:defPPr>
              <a:defRPr lang="en-US"/>
            </a:defPPr>
            <a:lvl1pPr indent="0" algn="ctr">
              <a:spcBef>
                <a:spcPts val="1200"/>
              </a:spcBef>
              <a:spcAft>
                <a:spcPts val="0"/>
              </a:spcAft>
              <a:buFontTx/>
              <a:buNone/>
              <a:defRPr sz="1600">
                <a:solidFill>
                  <a:schemeClr val="accent1"/>
                </a:solidFill>
                <a:latin typeface="Verdana Pro Black" panose="020B0A04030504040204" pitchFamily="34" charset="0"/>
                <a:ea typeface="Verdana" panose="020B0604030504040204" pitchFamily="34" charset="0"/>
                <a:cs typeface="Calibri" panose="020F0502020204030204" pitchFamily="34" charset="0"/>
              </a:defRPr>
            </a:lvl1pPr>
            <a:lvl2pPr marL="292100" indent="-292100">
              <a:spcBef>
                <a:spcPts val="900"/>
              </a:spcBef>
              <a:spcAft>
                <a:spcPts val="0"/>
              </a:spcAft>
              <a:buFont typeface="Arial" panose="020B0604020202020204" pitchFamily="34" charset="0"/>
              <a:buChar char="•"/>
              <a:defRPr sz="24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2pPr>
            <a:lvl3pPr marL="641350" indent="-301625">
              <a:spcBef>
                <a:spcPts val="600"/>
              </a:spcBef>
              <a:buFont typeface="Arial" panose="020B0604020202020204" pitchFamily="34" charset="0"/>
              <a:buChar char="–"/>
              <a:defRPr sz="2000">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3pPr>
            <a:lvl4pPr marL="998538" indent="-319088">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4pPr>
            <a:lvl5pPr marL="1366838" indent="-320675">
              <a:spcBef>
                <a:spcPts val="400"/>
              </a:spcBef>
              <a:buFont typeface="Arial" panose="020B0604020202020204" pitchFamily="34" charset="0"/>
              <a:buChar char="–"/>
              <a:defRPr>
                <a:solidFill>
                  <a:schemeClr val="tx2">
                    <a:lumMod val="75000"/>
                    <a:lumOff val="25000"/>
                  </a:schemeClr>
                </a:solidFill>
                <a:latin typeface="Verdana" panose="020B0604030504040204" pitchFamily="34" charset="0"/>
                <a:ea typeface="Verdana" panose="020B0604030504040204" pitchFamily="34" charset="0"/>
                <a:cs typeface="Calibri" panose="020F050202020403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sz="2400" dirty="0">
                <a:solidFill>
                  <a:schemeClr val="tx1"/>
                </a:solidFill>
                <a:latin typeface="+mj-lt"/>
                <a:sym typeface="Arial"/>
              </a:rPr>
              <a:t> *</a:t>
            </a:r>
          </a:p>
        </p:txBody>
      </p:sp>
    </p:spTree>
    <p:extLst>
      <p:ext uri="{BB962C8B-B14F-4D97-AF65-F5344CB8AC3E}">
        <p14:creationId xmlns:p14="http://schemas.microsoft.com/office/powerpoint/2010/main" val="4174925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71&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 name="EE4P_STYLE_ID" val="35e8e40f-b990-41de-a0fc-543397efce7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D 2021 Theme Colors KN">
  <a:themeElements>
    <a:clrScheme name="ユーザー定義 1">
      <a:dk1>
        <a:srgbClr val="333333"/>
      </a:dk1>
      <a:lt1>
        <a:srgbClr val="FFFFFF"/>
      </a:lt1>
      <a:dk2>
        <a:srgbClr val="003399"/>
      </a:dk2>
      <a:lt2>
        <a:srgbClr val="F0F0F0"/>
      </a:lt2>
      <a:accent1>
        <a:srgbClr val="0099CC"/>
      </a:accent1>
      <a:accent2>
        <a:srgbClr val="2A68BF"/>
      </a:accent2>
      <a:accent3>
        <a:srgbClr val="C6EEFF"/>
      </a:accent3>
      <a:accent4>
        <a:srgbClr val="64D29D"/>
      </a:accent4>
      <a:accent5>
        <a:srgbClr val="FEEE03"/>
      </a:accent5>
      <a:accent6>
        <a:srgbClr val="FFA04F"/>
      </a:accent6>
      <a:hlink>
        <a:srgbClr val="003399"/>
      </a:hlink>
      <a:folHlink>
        <a:srgbClr val="003399"/>
      </a:folHlink>
    </a:clrScheme>
    <a:fontScheme name="Santen Font">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lgn="ctr">
          <a:noFill/>
          <a:miter lim="800000"/>
          <a:headEnd/>
          <a:tailEnd/>
        </a:ln>
      </a:spPr>
      <a:bodyPr wrap="square" lIns="0" tIns="0" rIns="0" bIns="0" rtlCol="0" anchor="ctr"/>
      <a:lstStyle>
        <a:defPPr algn="ctr">
          <a:defRPr kumimoji="1" sz="1400" dirty="0" smtClean="0">
            <a:solidFill>
              <a:schemeClr val="bg1"/>
            </a:solidFill>
            <a:latin typeface="Arial" panose="020B0604020202020204" pitchFamily="34" charset="0"/>
            <a:ea typeface="游ゴシック" panose="020B0400000000000000" pitchFamily="50" charset="-128"/>
            <a:cs typeface="Helvetica Neue" panose="02000503000000020004" pitchFamily="2" charset="0"/>
          </a:defRPr>
        </a:defPPr>
      </a:lstStyle>
    </a:spDef>
    <a:lnDef>
      <a:spPr>
        <a:ln w="12700"/>
      </a:spPr>
      <a:bodyPr/>
      <a:lstStyle/>
      <a:style>
        <a:lnRef idx="1">
          <a:schemeClr val="accent2"/>
        </a:lnRef>
        <a:fillRef idx="0">
          <a:schemeClr val="accent2"/>
        </a:fillRef>
        <a:effectRef idx="0">
          <a:schemeClr val="accent2"/>
        </a:effectRef>
        <a:fontRef idx="minor">
          <a:schemeClr val="tx1"/>
        </a:fontRef>
      </a:style>
    </a:lnDef>
    <a:txDef>
      <a:spPr>
        <a:noFill/>
      </a:spPr>
      <a:bodyPr wrap="none" lIns="0" tIns="0" rIns="0" bIns="0" rtlCol="0">
        <a:noAutofit/>
      </a:bodyPr>
      <a:lstStyle>
        <a:defPPr algn="l">
          <a:spcBef>
            <a:spcPts val="600"/>
          </a:spcBef>
          <a:buSzPct val="100000"/>
          <a:defRPr kumimoji="1" sz="1400" dirty="0" smtClean="0">
            <a:latin typeface="Arial" panose="020B0604020202020204" pitchFamily="34" charset="0"/>
            <a:ea typeface="游ゴシック" panose="020B0400000000000000" pitchFamily="50" charset="-128"/>
            <a:cs typeface="Helvetica Neue" panose="02000503000000020004" pitchFamily="2" charset="0"/>
          </a:defRPr>
        </a:defPPr>
      </a:lstStyle>
    </a:txDef>
  </a:objectDefaults>
  <a:extraClrSchemeLst/>
  <a:custClrLst>
    <a:custClr name="Santen Blue">
      <a:srgbClr val="0099CC"/>
    </a:custClr>
    <a:custClr name="Santen Deep Blue">
      <a:srgbClr val="003399"/>
    </a:custClr>
    <a:custClr name="Medium Blue">
      <a:srgbClr val="2A68BF"/>
    </a:custClr>
    <a:custClr name="Light Blue">
      <a:srgbClr val="C6EFFF"/>
    </a:custClr>
    <a:custClr name="Green">
      <a:srgbClr val="66D29D"/>
    </a:custClr>
    <a:custClr name="Yellow">
      <a:srgbClr val="FFF003"/>
    </a:custClr>
    <a:custClr name="Orange">
      <a:srgbClr val="FFA04F"/>
    </a:custClr>
    <a:custClr name="White">
      <a:srgbClr val="FFFFFF"/>
    </a:custClr>
    <a:custClr name="Background Gray">
      <a:srgbClr val="F0F0F0"/>
    </a:custClr>
    <a:custClr name="Neutral Gray">
      <a:srgbClr val="7F7F7F"/>
    </a:custClr>
    <a:custClr name="Text Gray">
      <a:srgbClr val="333333"/>
    </a:custClr>
    <a:custClr name="Black">
      <a:srgbClr val="111111"/>
    </a:custClr>
  </a:custClrLst>
  <a:extLst>
    <a:ext uri="{05A4C25C-085E-4340-85A3-A5531E510DB2}">
      <thm15:themeFamily xmlns:thm15="http://schemas.microsoft.com/office/thememl/2012/main" name="DD 2021 Theme Colors KN" id="{93D8CFC8-2B43-3247-BE79-DCDD4FA900DF}" vid="{F8E4500E-2F27-3440-ABE2-055120521E49}"/>
    </a:ext>
  </a:extLst>
</a:theme>
</file>

<file path=ppt/theme/theme2.xml><?xml version="1.0" encoding="utf-8"?>
<a:theme xmlns:a="http://schemas.openxmlformats.org/drawingml/2006/main" name="5_DD 2021 Theme Colors KN">
  <a:themeElements>
    <a:clrScheme name="ユーザー定義 1">
      <a:dk1>
        <a:srgbClr val="333333"/>
      </a:dk1>
      <a:lt1>
        <a:srgbClr val="FFFFFF"/>
      </a:lt1>
      <a:dk2>
        <a:srgbClr val="003399"/>
      </a:dk2>
      <a:lt2>
        <a:srgbClr val="F0F0F0"/>
      </a:lt2>
      <a:accent1>
        <a:srgbClr val="0099CC"/>
      </a:accent1>
      <a:accent2>
        <a:srgbClr val="2A68BF"/>
      </a:accent2>
      <a:accent3>
        <a:srgbClr val="C6EEFF"/>
      </a:accent3>
      <a:accent4>
        <a:srgbClr val="64D29D"/>
      </a:accent4>
      <a:accent5>
        <a:srgbClr val="FEEE03"/>
      </a:accent5>
      <a:accent6>
        <a:srgbClr val="FFA04F"/>
      </a:accent6>
      <a:hlink>
        <a:srgbClr val="003399"/>
      </a:hlink>
      <a:folHlink>
        <a:srgbClr val="003399"/>
      </a:folHlink>
    </a:clrScheme>
    <a:fontScheme name="Santen Font">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lgn="ctr">
          <a:noFill/>
          <a:miter lim="800000"/>
          <a:headEnd/>
          <a:tailEnd/>
        </a:ln>
      </a:spPr>
      <a:bodyPr wrap="square" lIns="0" tIns="0" rIns="0" bIns="0" rtlCol="0" anchor="ctr"/>
      <a:lstStyle>
        <a:defPPr algn="ctr">
          <a:defRPr kumimoji="1" sz="1400" dirty="0" smtClean="0">
            <a:solidFill>
              <a:schemeClr val="bg1"/>
            </a:solidFill>
            <a:latin typeface="Arial" panose="020B0604020202020204" pitchFamily="34" charset="0"/>
            <a:ea typeface="游ゴシック" panose="020B0400000000000000" pitchFamily="50" charset="-128"/>
            <a:cs typeface="Helvetica Neue" panose="02000503000000020004" pitchFamily="2" charset="0"/>
          </a:defRPr>
        </a:defPPr>
      </a:lstStyle>
    </a:spDef>
    <a:lnDef>
      <a:spPr>
        <a:ln w="12700"/>
      </a:spPr>
      <a:bodyPr/>
      <a:lstStyle/>
      <a:style>
        <a:lnRef idx="1">
          <a:schemeClr val="accent2"/>
        </a:lnRef>
        <a:fillRef idx="0">
          <a:schemeClr val="accent2"/>
        </a:fillRef>
        <a:effectRef idx="0">
          <a:schemeClr val="accent2"/>
        </a:effectRef>
        <a:fontRef idx="minor">
          <a:schemeClr val="tx1"/>
        </a:fontRef>
      </a:style>
    </a:lnDef>
    <a:txDef>
      <a:spPr>
        <a:noFill/>
      </a:spPr>
      <a:bodyPr wrap="none" lIns="0" tIns="0" rIns="0" bIns="0" rtlCol="0">
        <a:noAutofit/>
      </a:bodyPr>
      <a:lstStyle>
        <a:defPPr algn="l">
          <a:spcBef>
            <a:spcPts val="600"/>
          </a:spcBef>
          <a:buSzPct val="100000"/>
          <a:defRPr kumimoji="1" sz="1400" dirty="0" smtClean="0">
            <a:latin typeface="Arial" panose="020B0604020202020204" pitchFamily="34" charset="0"/>
            <a:ea typeface="游ゴシック" panose="020B0400000000000000" pitchFamily="50" charset="-128"/>
            <a:cs typeface="Helvetica Neue" panose="02000503000000020004" pitchFamily="2" charset="0"/>
          </a:defRPr>
        </a:defPPr>
      </a:lstStyle>
    </a:txDef>
  </a:objectDefaults>
  <a:extraClrSchemeLst/>
  <a:custClrLst>
    <a:custClr name="Santen Blue">
      <a:srgbClr val="0099CC"/>
    </a:custClr>
    <a:custClr name="Santen Deep Blue">
      <a:srgbClr val="003399"/>
    </a:custClr>
    <a:custClr name="Medium Blue">
      <a:srgbClr val="2A68BF"/>
    </a:custClr>
    <a:custClr name="Light Blue">
      <a:srgbClr val="C6EFFF"/>
    </a:custClr>
    <a:custClr name="Green">
      <a:srgbClr val="66D29D"/>
    </a:custClr>
    <a:custClr name="Yellow">
      <a:srgbClr val="FFF003"/>
    </a:custClr>
    <a:custClr name="Orange">
      <a:srgbClr val="FFA04F"/>
    </a:custClr>
    <a:custClr name="White">
      <a:srgbClr val="FFFFFF"/>
    </a:custClr>
    <a:custClr name="Background Gray">
      <a:srgbClr val="F0F0F0"/>
    </a:custClr>
    <a:custClr name="Neutral Gray">
      <a:srgbClr val="7F7F7F"/>
    </a:custClr>
    <a:custClr name="Text Gray">
      <a:srgbClr val="333333"/>
    </a:custClr>
    <a:custClr name="Black">
      <a:srgbClr val="111111"/>
    </a:custClr>
  </a:custClrLst>
  <a:extLst>
    <a:ext uri="{05A4C25C-085E-4340-85A3-A5531E510DB2}">
      <thm15:themeFamily xmlns:thm15="http://schemas.microsoft.com/office/thememl/2012/main" name="DD 2021 Theme Colors KN" id="{93D8CFC8-2B43-3247-BE79-DCDD4FA900DF}" vid="{F8E4500E-2F27-3440-ABE2-055120521E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5FF3B76EC83E47A4757A15262A8030" ma:contentTypeVersion="16" ma:contentTypeDescription="Create a new document." ma:contentTypeScope="" ma:versionID="ef88e19735fa9ff8dbd209973f4e3243">
  <xsd:schema xmlns:xsd="http://www.w3.org/2001/XMLSchema" xmlns:xs="http://www.w3.org/2001/XMLSchema" xmlns:p="http://schemas.microsoft.com/office/2006/metadata/properties" xmlns:ns2="f4ed4760-d572-44d0-893e-045087ecb3f2" xmlns:ns3="23c8ac60-7cdd-4a6a-aabb-c8f0c3daffc9" xmlns:ns4="1d52c99b-faa9-4e0e-9e91-1e85d3c23a87" targetNamespace="http://schemas.microsoft.com/office/2006/metadata/properties" ma:root="true" ma:fieldsID="5bc8e2e6381efdc19711d7384b62965c" ns2:_="" ns3:_="" ns4:_="">
    <xsd:import namespace="f4ed4760-d572-44d0-893e-045087ecb3f2"/>
    <xsd:import namespace="23c8ac60-7cdd-4a6a-aabb-c8f0c3daffc9"/>
    <xsd:import namespace="1d52c99b-faa9-4e0e-9e91-1e85d3c23a8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d4760-d572-44d0-893e-045087ecb3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8ac60-7cdd-4a6a-aabb-c8f0c3daffc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3adbe89-6e4f-4ddd-92a5-8eff4b9647a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52c99b-faa9-4e0e-9e91-1e85d3c23a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31cac9f-fb53-4caa-b5b7-61625a2c5fa4}" ma:internalName="TaxCatchAll" ma:showField="CatchAllData" ma:web="1d52c99b-faa9-4e0e-9e91-1e85d3c2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c8ac60-7cdd-4a6a-aabb-c8f0c3daffc9">
      <Terms xmlns="http://schemas.microsoft.com/office/infopath/2007/PartnerControls"/>
    </lcf76f155ced4ddcb4097134ff3c332f>
    <TaxCatchAll xmlns="1d52c99b-faa9-4e0e-9e91-1e85d3c23a87" xsi:nil="true"/>
  </documentManagement>
</p:properties>
</file>

<file path=customXml/itemProps1.xml><?xml version="1.0" encoding="utf-8"?>
<ds:datastoreItem xmlns:ds="http://schemas.openxmlformats.org/officeDocument/2006/customXml" ds:itemID="{20F0573D-C5F5-4FED-B2B5-5514FB33A5C5}">
  <ds:schemaRefs>
    <ds:schemaRef ds:uri="1d52c99b-faa9-4e0e-9e91-1e85d3c23a87"/>
    <ds:schemaRef ds:uri="23c8ac60-7cdd-4a6a-aabb-c8f0c3daffc9"/>
    <ds:schemaRef ds:uri="f4ed4760-d572-44d0-893e-045087ecb3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7DBF37-1842-4A69-ADCA-D04136F56390}">
  <ds:schemaRefs>
    <ds:schemaRef ds:uri="http://schemas.microsoft.com/sharepoint/v3/contenttype/forms"/>
  </ds:schemaRefs>
</ds:datastoreItem>
</file>

<file path=customXml/itemProps3.xml><?xml version="1.0" encoding="utf-8"?>
<ds:datastoreItem xmlns:ds="http://schemas.openxmlformats.org/officeDocument/2006/customXml" ds:itemID="{F5233D68-E066-4945-9C3D-046DDB7DCA60}">
  <ds:schemaRefs>
    <ds:schemaRef ds:uri="23c8ac60-7cdd-4a6a-aabb-c8f0c3daffc9"/>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http://purl.org/dc/dcmitype/"/>
    <ds:schemaRef ds:uri="f4ed4760-d572-44d0-893e-045087ecb3f2"/>
    <ds:schemaRef ds:uri="http://purl.org/dc/terms/"/>
    <ds:schemaRef ds:uri="1d52c99b-faa9-4e0e-9e91-1e85d3c23a8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750</TotalTime>
  <Words>4902</Words>
  <Application>Microsoft Office PowerPoint</Application>
  <PresentationFormat>Widescreen</PresentationFormat>
  <Paragraphs>555</Paragraphs>
  <Slides>51</Slides>
  <Notes>10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6" baseType="lpstr">
      <vt:lpstr>Arial Unicode MS</vt:lpstr>
      <vt:lpstr>mayo-sans</vt:lpstr>
      <vt:lpstr>メイリオ</vt:lpstr>
      <vt:lpstr>メイリオ</vt:lpstr>
      <vt:lpstr>游ゴシック</vt:lpstr>
      <vt:lpstr>游ゴシック Medium</vt:lpstr>
      <vt:lpstr>Arial</vt:lpstr>
      <vt:lpstr>Arial Bold</vt:lpstr>
      <vt:lpstr>Calibri</vt:lpstr>
      <vt:lpstr>Open Sans</vt:lpstr>
      <vt:lpstr>Verdana</vt:lpstr>
      <vt:lpstr>Wingdings</vt:lpstr>
      <vt:lpstr>1_DD 2021 Theme Colors KN</vt:lpstr>
      <vt:lpstr>5_DD 2021 Theme Colors KN</vt:lpstr>
      <vt:lpstr>think-cell Slide</vt:lpstr>
      <vt:lpstr>PowerPoint Presentation</vt:lpstr>
      <vt:lpstr>Master Deck guidance</vt:lpstr>
      <vt:lpstr>PowerPoint Presentation</vt:lpstr>
      <vt:lpstr>Section summary</vt:lpstr>
      <vt:lpstr>OSD is common in glaucoma patients</vt:lpstr>
      <vt:lpstr>OSD severity increases with glaucoma severity</vt:lpstr>
      <vt:lpstr>Anti-glaucoma medications contain  ingredients that may induce OSD</vt:lpstr>
      <vt:lpstr>Preservatives in anti-glaucoma medications  cause damage to the ocular surface </vt:lpstr>
      <vt:lpstr>Preservatives in PGAs are associated with ocular surface damage</vt:lpstr>
      <vt:lpstr>Preservatives are associated with inflammation</vt:lpstr>
      <vt:lpstr>Preservatives damage the trabecular meshwork</vt:lpstr>
      <vt:lpstr>The vicious cycle of preservative damage</vt:lpstr>
      <vt:lpstr>Preservative damage: The vicious cycle begins</vt:lpstr>
      <vt:lpstr>Preservative damage: The vicious cycle continues</vt:lpstr>
      <vt:lpstr>Preservative damage: The vicious cycle continues</vt:lpstr>
      <vt:lpstr>Preservative damage: The vicious cycle continues</vt:lpstr>
      <vt:lpstr>OSD is more than a tolerability issue, it is an IOP control issue</vt:lpstr>
      <vt:lpstr>Pre-surgical preservative exposure  is a significant risk factor for early surgical failure</vt:lpstr>
      <vt:lpstr>Pre-surgical preservative exposure  is a significant risk factor for early surgical failure</vt:lpstr>
      <vt:lpstr>PowerPoint Presentation</vt:lpstr>
      <vt:lpstr>Section summary</vt:lpstr>
      <vt:lpstr>Why is managing anti-glaucoma medication  induced OSD important?</vt:lpstr>
      <vt:lpstr>APGG (4th Edition): Medical management</vt:lpstr>
      <vt:lpstr>APGG (4th Edition): Selecting PF glaucoma medication</vt:lpstr>
      <vt:lpstr>APGG (4th Edition): Surgical management</vt:lpstr>
      <vt:lpstr>Development of the OSD Practical Guide</vt:lpstr>
      <vt:lpstr>GLOW meeting expert advisors</vt:lpstr>
      <vt:lpstr>OSD Practical Guide development timeline</vt:lpstr>
      <vt:lpstr>An expert-led, Asia-specific OSD Practical Guide</vt:lpstr>
      <vt:lpstr>Step 1: Assess key symptoms and risk factors</vt:lpstr>
      <vt:lpstr>Step 2: Slit-lamp examination and staining</vt:lpstr>
      <vt:lpstr>Step 2: Supplementary information (F-TBUT and CFS)</vt:lpstr>
      <vt:lpstr>Step 2: Supplementary information (anesthetic eye drops)</vt:lpstr>
      <vt:lpstr>Step 3: Tailor management according to OSD severity</vt:lpstr>
      <vt:lpstr>Step 3: Tailor management according to OSD severity</vt:lpstr>
      <vt:lpstr>Summary of OSD Practical Guide</vt:lpstr>
      <vt:lpstr>PowerPoint Presentation</vt:lpstr>
      <vt:lpstr>Guidance notes</vt:lpstr>
      <vt:lpstr>Patient consent</vt:lpstr>
      <vt:lpstr>Template for case studies​</vt:lpstr>
      <vt:lpstr>Patient case history</vt:lpstr>
      <vt:lpstr>Diagnostic imaging and assessment</vt:lpstr>
      <vt:lpstr>Diagnostic imaging and assessment</vt:lpstr>
      <vt:lpstr>Diagnosis</vt:lpstr>
      <vt:lpstr>Treatment and management</vt:lpstr>
      <vt:lpstr>Treatment outcomes and follow-up</vt:lpstr>
      <vt:lpstr>Patient treatment journey timeline</vt:lpstr>
      <vt:lpstr>Additional information or images</vt:lpstr>
      <vt:lpstr>Summary</vt:lpstr>
      <vt:lpstr>Example icon styles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Mio Tsuzuki</dc:creator>
  <cp:keywords/>
  <dc:description/>
  <cp:lastModifiedBy>Kamonwan Damrongphiwat</cp:lastModifiedBy>
  <cp:revision>69</cp:revision>
  <cp:lastPrinted>2023-01-12T01:23:04Z</cp:lastPrinted>
  <dcterms:created xsi:type="dcterms:W3CDTF">2020-04-27T14:54:24Z</dcterms:created>
  <dcterms:modified xsi:type="dcterms:W3CDTF">2025-12-18T14:02:41Z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0x0101003D5FF3B76EC83E47A4757A15262A8030</vt:lpwstr>
  </property>
  <property fmtid="{D5CDD505-2E9C-101B-9397-08002B2CF9AE}" pid="3" name="MSIP_Label_ea60d57e-af5b-4752-ac57-3e4f28ca11dc_SiteId">
    <vt:lpwstr>36da45f1-dd2c-4d1f-af13-5abe46b99921</vt:lpwstr>
  </property>
  <property fmtid="{D5CDD505-2E9C-101B-9397-08002B2CF9AE}" pid="4" name="MSIP_Label_ea60d57e-af5b-4752-ac57-3e4f28ca11dc_Method">
    <vt:lpwstr>Standard</vt:lpwstr>
  </property>
  <property fmtid="{D5CDD505-2E9C-101B-9397-08002B2CF9AE}" pid="5" name="MSIP_Label_ea60d57e-af5b-4752-ac57-3e4f28ca11dc_Enabled">
    <vt:lpwstr>true</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etDate">
    <vt:lpwstr>2021-03-16T23:04:15Z</vt:lpwstr>
  </property>
  <property fmtid="{D5CDD505-2E9C-101B-9397-08002B2CF9AE}" pid="8" name="MSIP_Label_ea60d57e-af5b-4752-ac57-3e4f28ca11dc_ContentBits">
    <vt:lpwstr>0</vt:lpwstr>
  </property>
  <property fmtid="{D5CDD505-2E9C-101B-9397-08002B2CF9AE}" pid="9" name="MSIP_Label_ea60d57e-af5b-4752-ac57-3e4f28ca11dc_ActionId">
    <vt:lpwstr>eefdd777-cb2e-454d-837b-4120f4a007d7</vt:lpwstr>
  </property>
  <property fmtid="{D5CDD505-2E9C-101B-9397-08002B2CF9AE}" pid="10" name="MediaServiceImageTags">
    <vt:lpwstr/>
  </property>
</Properties>
</file>