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58" r:id="rId3"/>
    <p:sldId id="259" r:id="rId4"/>
    <p:sldId id="257" r:id="rId5"/>
    <p:sldId id="269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CCE5F2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9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2128" y="184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5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ka Kaneda" userId="5d327eda-5b3a-4a6a-af75-8f760bdde63f" providerId="ADAL" clId="{B1594050-2189-4656-ACD6-080A4F72219E}"/>
    <pc:docChg chg="custSel modSld">
      <pc:chgData name="Chika Kaneda" userId="5d327eda-5b3a-4a6a-af75-8f760bdde63f" providerId="ADAL" clId="{B1594050-2189-4656-ACD6-080A4F72219E}" dt="2025-10-23T07:28:55.335" v="2" actId="478"/>
      <pc:docMkLst>
        <pc:docMk/>
      </pc:docMkLst>
      <pc:sldChg chg="delSp mod">
        <pc:chgData name="Chika Kaneda" userId="5d327eda-5b3a-4a6a-af75-8f760bdde63f" providerId="ADAL" clId="{B1594050-2189-4656-ACD6-080A4F72219E}" dt="2025-10-23T07:28:49.974" v="1" actId="478"/>
        <pc:sldMkLst>
          <pc:docMk/>
          <pc:sldMk cId="3106729588" sldId="259"/>
        </pc:sldMkLst>
        <pc:spChg chg="del">
          <ac:chgData name="Chika Kaneda" userId="5d327eda-5b3a-4a6a-af75-8f760bdde63f" providerId="ADAL" clId="{B1594050-2189-4656-ACD6-080A4F72219E}" dt="2025-10-23T07:28:49.974" v="1" actId="478"/>
          <ac:spMkLst>
            <pc:docMk/>
            <pc:sldMk cId="3106729588" sldId="259"/>
            <ac:spMk id="23" creationId="{5656D785-9A98-891B-8B09-2EF60C944569}"/>
          </ac:spMkLst>
        </pc:spChg>
        <pc:spChg chg="del">
          <ac:chgData name="Chika Kaneda" userId="5d327eda-5b3a-4a6a-af75-8f760bdde63f" providerId="ADAL" clId="{B1594050-2189-4656-ACD6-080A4F72219E}" dt="2025-10-23T07:28:49.974" v="1" actId="478"/>
          <ac:spMkLst>
            <pc:docMk/>
            <pc:sldMk cId="3106729588" sldId="259"/>
            <ac:spMk id="24" creationId="{41C33A70-A048-0FBC-ACF2-7B9CC0BD49D5}"/>
          </ac:spMkLst>
        </pc:spChg>
        <pc:spChg chg="del">
          <ac:chgData name="Chika Kaneda" userId="5d327eda-5b3a-4a6a-af75-8f760bdde63f" providerId="ADAL" clId="{B1594050-2189-4656-ACD6-080A4F72219E}" dt="2025-10-23T07:28:49.974" v="1" actId="478"/>
          <ac:spMkLst>
            <pc:docMk/>
            <pc:sldMk cId="3106729588" sldId="259"/>
            <ac:spMk id="35" creationId="{00F510DE-5F6C-BF90-961E-1E177469834B}"/>
          </ac:spMkLst>
        </pc:spChg>
      </pc:sldChg>
      <pc:sldChg chg="delSp mod">
        <pc:chgData name="Chika Kaneda" userId="5d327eda-5b3a-4a6a-af75-8f760bdde63f" providerId="ADAL" clId="{B1594050-2189-4656-ACD6-080A4F72219E}" dt="2025-10-23T07:28:55.335" v="2" actId="478"/>
        <pc:sldMkLst>
          <pc:docMk/>
          <pc:sldMk cId="983193653" sldId="261"/>
        </pc:sldMkLst>
        <pc:spChg chg="del">
          <ac:chgData name="Chika Kaneda" userId="5d327eda-5b3a-4a6a-af75-8f760bdde63f" providerId="ADAL" clId="{B1594050-2189-4656-ACD6-080A4F72219E}" dt="2025-10-23T07:28:55.335" v="2" actId="478"/>
          <ac:spMkLst>
            <pc:docMk/>
            <pc:sldMk cId="983193653" sldId="261"/>
            <ac:spMk id="9" creationId="{FD929033-BF1E-F7C5-2F7F-12483EED406F}"/>
          </ac:spMkLst>
        </pc:spChg>
      </pc:sldChg>
      <pc:sldChg chg="delSp mod">
        <pc:chgData name="Chika Kaneda" userId="5d327eda-5b3a-4a6a-af75-8f760bdde63f" providerId="ADAL" clId="{B1594050-2189-4656-ACD6-080A4F72219E}" dt="2025-10-23T07:28:42.591" v="0" actId="478"/>
        <pc:sldMkLst>
          <pc:docMk/>
          <pc:sldMk cId="2057953722" sldId="268"/>
        </pc:sldMkLst>
        <pc:spChg chg="del">
          <ac:chgData name="Chika Kaneda" userId="5d327eda-5b3a-4a6a-af75-8f760bdde63f" providerId="ADAL" clId="{B1594050-2189-4656-ACD6-080A4F72219E}" dt="2025-10-23T07:28:42.591" v="0" actId="478"/>
          <ac:spMkLst>
            <pc:docMk/>
            <pc:sldMk cId="2057953722" sldId="268"/>
            <ac:spMk id="3" creationId="{D21B8884-F011-7912-DACE-420DA1E7B9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D8F322-C91F-CFDA-84E6-9C02F1FDB0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ED8A79-44B4-03F5-8FB6-69E792444D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00184-7006-6A4B-94A2-8251B6FDBE2A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ACFD05-DB6D-D239-A21D-F76576379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0AA61D-5E12-5E47-E507-FA2812251D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868E-247D-A74F-8748-C0878B6FC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54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464C4-D154-164F-90DA-A3821887793C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AEA8-0135-BA4F-8080-5D08BF3DC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2AEA8-0135-BA4F-8080-5D08BF3DCAA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8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2AEA8-0135-BA4F-8080-5D08BF3DCAA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6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42D-2B87-0349-80C0-5423206A3FCB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14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6C5D-86A9-0D4D-8E39-E0B3491FE856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32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6FD7-B620-2D48-8856-7E48355E4856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8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3BD0-45DB-914B-B5A5-9A96D3000813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0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6215-BB68-B942-91AD-D960FA9AC349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09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6274-FB01-9B48-ABE5-E6B7DD54B6EC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77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0428-B86C-6A42-896F-3ACB04CC2C55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2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3942-3CC6-A94D-852A-8A4CD53EE8CD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ミラー, 手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5A30D32-C33B-7C5E-DA11-DF338FA9B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757"/>
            <a:ext cx="9183757" cy="694603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083ADE-1AEA-7CC7-DCB7-B69BA96A5817}"/>
              </a:ext>
            </a:extLst>
          </p:cNvPr>
          <p:cNvSpPr txBox="1"/>
          <p:nvPr userDrawn="1"/>
        </p:nvSpPr>
        <p:spPr>
          <a:xfrm>
            <a:off x="-579309" y="641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17C-838A-F848-A3BD-4BD4869EDBC2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92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3178-E35F-A04B-9BBC-3087206D9E3F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01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8ED3-A555-6748-B195-E76241F3C7F3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0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FEB9023-0D39-D2FD-C485-DA182F373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63961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14" imgW="426" imgH="426" progId="TCLayout.ActiveDocument.1">
                  <p:embed/>
                </p:oleObj>
              </mc:Choice>
              <mc:Fallback>
                <p:oleObj name="think-cellスライド" r:id="rId14" imgW="426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EB9023-0D39-D2FD-C485-DA182F373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4638-9052-244D-95AA-83CA43CC4E21}" type="datetime1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5C16-D036-490C-A2E1-05FBE54A3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8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D32F-C589-B7F4-8E5C-FA2A783B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4E0CF2F-CA60-7EC5-FFBC-2E1BCF7AE94E}"/>
              </a:ext>
            </a:extLst>
          </p:cNvPr>
          <p:cNvSpPr/>
          <p:nvPr/>
        </p:nvSpPr>
        <p:spPr>
          <a:xfrm>
            <a:off x="643052" y="2205309"/>
            <a:ext cx="8138160" cy="3505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AA42151-7789-5838-4313-2E4551B356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31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3" imgW="426" imgH="426" progId="TCLayout.ActiveDocument.1">
                  <p:embed/>
                </p:oleObj>
              </mc:Choice>
              <mc:Fallback>
                <p:oleObj name="think-cellスライド" r:id="rId3" imgW="426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A42151-7789-5838-4313-2E4551B356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386B111E-5EFE-D21B-D1F5-C94917BD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5200"/>
          </a:xfrm>
        </p:spPr>
        <p:txBody>
          <a:bodyPr vert="horz">
            <a:normAutofit/>
          </a:bodyPr>
          <a:lstStyle/>
          <a:p>
            <a:pPr algn="ctr"/>
            <a:r>
              <a:rPr kumimoji="1" lang="ja-JP" altLang="en-US" sz="5400" b="1" spc="-15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ほけんだより素材集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3EAEF5-2F01-913B-8DA3-0450D8C554E9}"/>
              </a:ext>
            </a:extLst>
          </p:cNvPr>
          <p:cNvSpPr txBox="1"/>
          <p:nvPr/>
        </p:nvSpPr>
        <p:spPr>
          <a:xfrm>
            <a:off x="5202433" y="2616806"/>
            <a:ext cx="3649851" cy="7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b="1" spc="-100" dirty="0">
                <a:solidFill>
                  <a:srgbClr val="2F5597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ページ毎に</a:t>
            </a:r>
            <a:endParaRPr kumimoji="1" lang="en-US" altLang="ja-JP" sz="1600" b="1" spc="-100" dirty="0">
              <a:solidFill>
                <a:srgbClr val="2F5597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b="1" spc="-100" dirty="0">
                <a:solidFill>
                  <a:srgbClr val="2F5597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コピーしてすぐ使えます。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D10CF4-C785-C60D-09F1-220B27289275}"/>
              </a:ext>
            </a:extLst>
          </p:cNvPr>
          <p:cNvSpPr txBox="1"/>
          <p:nvPr/>
        </p:nvSpPr>
        <p:spPr>
          <a:xfrm>
            <a:off x="1614170" y="789469"/>
            <a:ext cx="5915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spc="-15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～コピーしてそのまま使える～</a:t>
            </a:r>
            <a:endParaRPr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FB6F16-EAF2-94C6-C9F1-C6A67DA7A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26161"/>
            <a:ext cx="2375139" cy="77192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502D830E-E33B-98B6-BABC-EB9B45E7E69B}"/>
              </a:ext>
            </a:extLst>
          </p:cNvPr>
          <p:cNvSpPr txBox="1">
            <a:spLocks/>
          </p:cNvSpPr>
          <p:nvPr/>
        </p:nvSpPr>
        <p:spPr>
          <a:xfrm>
            <a:off x="3002543" y="5828355"/>
            <a:ext cx="1886309" cy="669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 spc="-15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監修：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2EBE5BC-91B5-9A3C-2B99-AA04F9189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863" y="2380671"/>
            <a:ext cx="4057417" cy="30708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BBB52F3-9331-CC13-99AC-282BC02EFA63}"/>
              </a:ext>
            </a:extLst>
          </p:cNvPr>
          <p:cNvCxnSpPr>
            <a:cxnSpLocks/>
          </p:cNvCxnSpPr>
          <p:nvPr/>
        </p:nvCxnSpPr>
        <p:spPr>
          <a:xfrm flipH="1">
            <a:off x="4888852" y="3345814"/>
            <a:ext cx="1428274" cy="6120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5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107392" cy="1325563"/>
          </a:xfrm>
        </p:spPr>
        <p:txBody>
          <a:bodyPr>
            <a:normAutofit/>
          </a:bodyPr>
          <a:lstStyle/>
          <a:p>
            <a:r>
              <a:rPr lang="ja-JP" altLang="en-US" sz="4000" b="1" spc="-15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近視ってどんな病気？</a:t>
            </a:r>
            <a:endParaRPr kumimoji="1" lang="ja-JP" altLang="en-US" sz="4000" b="1" spc="-150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5F625E-FFC9-F3AD-8CE6-52868799BA1C}"/>
              </a:ext>
            </a:extLst>
          </p:cNvPr>
          <p:cNvSpPr txBox="1"/>
          <p:nvPr/>
        </p:nvSpPr>
        <p:spPr>
          <a:xfrm>
            <a:off x="496608" y="1227495"/>
            <a:ext cx="8673518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pc="-100" dirty="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近視の多くは、</a:t>
            </a:r>
            <a:r>
              <a:rPr lang="ja-JP" altLang="en-US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眼球が前後に伸びすぎてしまい、ピントがあわずに、遠くのものが</a:t>
            </a:r>
            <a:endParaRPr lang="en-US" altLang="ja-JP" spc="-1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ぼやけて見えます。</a:t>
            </a:r>
            <a:endParaRPr lang="en-US" altLang="ja-JP" spc="-1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pc="-100" dirty="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眼球は、体が大きくなる成長の時期に伸びることが、多いです。</a:t>
            </a:r>
            <a:endParaRPr kumimoji="1" lang="ja-JP" altLang="en-US" spc="-100" dirty="0">
              <a:solidFill>
                <a:schemeClr val="tx1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F3E18C-ED72-0600-FDA2-AE7349BB4B60}"/>
              </a:ext>
            </a:extLst>
          </p:cNvPr>
          <p:cNvSpPr txBox="1"/>
          <p:nvPr/>
        </p:nvSpPr>
        <p:spPr>
          <a:xfrm>
            <a:off x="694987" y="421465"/>
            <a:ext cx="997789" cy="30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kumimoji="1" lang="ja-JP" altLang="en-US" sz="1000" b="1" spc="60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きんし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079CB9-B091-3A06-19E8-D361A8D603AA}"/>
              </a:ext>
            </a:extLst>
          </p:cNvPr>
          <p:cNvSpPr txBox="1"/>
          <p:nvPr/>
        </p:nvSpPr>
        <p:spPr>
          <a:xfrm>
            <a:off x="4086368" y="421465"/>
            <a:ext cx="997789" cy="30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kumimoji="1" lang="ja-JP" altLang="en-US" sz="1000" b="1" spc="60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びょうき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3423EF-CF55-4FCC-677D-E91FC3CD1F76}"/>
              </a:ext>
            </a:extLst>
          </p:cNvPr>
          <p:cNvSpPr txBox="1"/>
          <p:nvPr/>
        </p:nvSpPr>
        <p:spPr>
          <a:xfrm>
            <a:off x="7020000" y="756000"/>
            <a:ext cx="1854000" cy="27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児童へのメッセージ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86BF72-EA70-EA44-2CAC-D3D3E11C6DAE}"/>
              </a:ext>
            </a:extLst>
          </p:cNvPr>
          <p:cNvSpPr txBox="1"/>
          <p:nvPr/>
        </p:nvSpPr>
        <p:spPr>
          <a:xfrm>
            <a:off x="1986432" y="1197734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がんきゅう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E4D2F0-AF91-B61E-9104-7C9B6554FABC}"/>
              </a:ext>
            </a:extLst>
          </p:cNvPr>
          <p:cNvSpPr txBox="1"/>
          <p:nvPr/>
        </p:nvSpPr>
        <p:spPr>
          <a:xfrm>
            <a:off x="7207046" y="119773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3C8C75-D53D-E7C4-EE1A-76F5E86419ED}"/>
              </a:ext>
            </a:extLst>
          </p:cNvPr>
          <p:cNvSpPr txBox="1"/>
          <p:nvPr/>
        </p:nvSpPr>
        <p:spPr>
          <a:xfrm>
            <a:off x="2727451" y="119773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ぜんご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819BA3-8F0A-D175-16CA-12F337F7F66D}"/>
              </a:ext>
            </a:extLst>
          </p:cNvPr>
          <p:cNvSpPr txBox="1"/>
          <p:nvPr/>
        </p:nvSpPr>
        <p:spPr>
          <a:xfrm>
            <a:off x="540000" y="119773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40D10C-79EA-F7C7-0E0C-46770DC7AF27}"/>
              </a:ext>
            </a:extLst>
          </p:cNvPr>
          <p:cNvSpPr txBox="1"/>
          <p:nvPr/>
        </p:nvSpPr>
        <p:spPr>
          <a:xfrm>
            <a:off x="1171196" y="119773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08D2C7-7BAC-10E6-ADF5-464153E9F970}"/>
              </a:ext>
            </a:extLst>
          </p:cNvPr>
          <p:cNvSpPr txBox="1"/>
          <p:nvPr/>
        </p:nvSpPr>
        <p:spPr>
          <a:xfrm>
            <a:off x="1438482" y="163829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69A053-3E5B-C251-D76E-C351007D1D68}"/>
              </a:ext>
            </a:extLst>
          </p:cNvPr>
          <p:cNvSpPr txBox="1"/>
          <p:nvPr/>
        </p:nvSpPr>
        <p:spPr>
          <a:xfrm>
            <a:off x="2871080" y="2021916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せいちょう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583217-EE77-9970-6401-5B0C0BE712B0}"/>
              </a:ext>
            </a:extLst>
          </p:cNvPr>
          <p:cNvSpPr txBox="1"/>
          <p:nvPr/>
        </p:nvSpPr>
        <p:spPr>
          <a:xfrm>
            <a:off x="1341134" y="202191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699120-7DCD-D3A3-882A-5D7D3AC83937}"/>
              </a:ext>
            </a:extLst>
          </p:cNvPr>
          <p:cNvSpPr txBox="1"/>
          <p:nvPr/>
        </p:nvSpPr>
        <p:spPr>
          <a:xfrm>
            <a:off x="3629846" y="202191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じき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FDCB16-262C-6B92-3ABB-9A1C742FBE32}"/>
              </a:ext>
            </a:extLst>
          </p:cNvPr>
          <p:cNvSpPr txBox="1"/>
          <p:nvPr/>
        </p:nvSpPr>
        <p:spPr>
          <a:xfrm>
            <a:off x="473569" y="2021916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がんきゅう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ABD7B1-E3FB-5365-C007-960DEFDF9F42}"/>
              </a:ext>
            </a:extLst>
          </p:cNvPr>
          <p:cNvSpPr txBox="1"/>
          <p:nvPr/>
        </p:nvSpPr>
        <p:spPr>
          <a:xfrm>
            <a:off x="1808590" y="202191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91DEDC-08E2-85D3-3590-BA587EF9577F}"/>
              </a:ext>
            </a:extLst>
          </p:cNvPr>
          <p:cNvSpPr txBox="1"/>
          <p:nvPr/>
        </p:nvSpPr>
        <p:spPr>
          <a:xfrm>
            <a:off x="3372625" y="119773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4289960-C2AF-85C4-2C97-0EAD3120AA2A}"/>
              </a:ext>
            </a:extLst>
          </p:cNvPr>
          <p:cNvSpPr txBox="1"/>
          <p:nvPr/>
        </p:nvSpPr>
        <p:spPr>
          <a:xfrm>
            <a:off x="5693355" y="201595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おお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FE7472-130D-7EB8-F8EC-79BBFC683EB6}"/>
              </a:ext>
            </a:extLst>
          </p:cNvPr>
          <p:cNvSpPr txBox="1"/>
          <p:nvPr/>
        </p:nvSpPr>
        <p:spPr>
          <a:xfrm>
            <a:off x="4241347" y="201595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DDFFFAC-742C-1DA2-33B1-D0B8EF8F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20" y="2561787"/>
            <a:ext cx="5765654" cy="380617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212B5B-F85E-E447-8B18-A18E76FA8B75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</p:spTree>
    <p:extLst>
      <p:ext uri="{BB962C8B-B14F-4D97-AF65-F5344CB8AC3E}">
        <p14:creationId xmlns:p14="http://schemas.microsoft.com/office/powerpoint/2010/main" val="137614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8148728" cy="1325563"/>
          </a:xfrm>
        </p:spPr>
        <p:txBody>
          <a:bodyPr>
            <a:normAutofit/>
          </a:bodyPr>
          <a:lstStyle/>
          <a:p>
            <a:r>
              <a:rPr lang="ja-JP" altLang="en-US" sz="4000" b="1" spc="-15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どうして近視になるの？</a:t>
            </a:r>
            <a:endParaRPr kumimoji="1" lang="ja-JP" altLang="en-US" sz="4000" b="1" spc="-150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5F625E-FFC9-F3AD-8CE6-52868799BA1C}"/>
              </a:ext>
            </a:extLst>
          </p:cNvPr>
          <p:cNvSpPr txBox="1"/>
          <p:nvPr/>
        </p:nvSpPr>
        <p:spPr>
          <a:xfrm>
            <a:off x="460760" y="1212059"/>
            <a:ext cx="8777379" cy="1711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ja-JP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近視になるのは、</a:t>
            </a:r>
            <a:r>
              <a:rPr lang="en-US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ja-JP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「遺伝的要因</a:t>
            </a:r>
            <a:r>
              <a:rPr lang="ja-JP" altLang="en-US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：ご両親</a:t>
            </a:r>
            <a:r>
              <a:rPr lang="ja-JP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からうけついだ体のとくちょう」や、</a:t>
            </a:r>
            <a:endParaRPr lang="en-US" altLang="ja-JP" spc="-1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「環境要因：生活のしかた（</a:t>
            </a:r>
            <a:r>
              <a:rPr lang="ja-JP" altLang="en-US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近くを見る時間が増えている</a:t>
            </a:r>
            <a:r>
              <a:rPr lang="ja-JP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・外であまりあそばない</a:t>
            </a:r>
            <a:endParaRPr lang="en-US" altLang="ja-JP" spc="-1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など）」が関係していると考えられています。</a:t>
            </a:r>
            <a:r>
              <a:rPr lang="en-US" altLang="ja-JP" spc="-1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28DBF5-D35F-0DAD-805E-84AF87922BA8}"/>
              </a:ext>
            </a:extLst>
          </p:cNvPr>
          <p:cNvSpPr txBox="1"/>
          <p:nvPr/>
        </p:nvSpPr>
        <p:spPr>
          <a:xfrm>
            <a:off x="0" y="6009683"/>
            <a:ext cx="92047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ja-JP" altLang="ja-JP" sz="1600" b="1" u="none" strike="noStrike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そのため、</a:t>
            </a:r>
            <a:r>
              <a:rPr lang="ja-JP" altLang="en-US" sz="1600" b="1" u="none" strike="noStrike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ご両親</a:t>
            </a:r>
            <a:r>
              <a:rPr lang="ja-JP" altLang="ja-JP" sz="1600" b="1" u="none" strike="noStrike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が近視じゃなくても、あなたが近視になることはあります</a:t>
            </a:r>
            <a:r>
              <a:rPr lang="ja-JP" altLang="en-US" sz="1600" b="1" u="none" strike="noStrike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r>
              <a:rPr lang="en-US" altLang="ja-JP" sz="1600" b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220168-A009-B46B-814A-059DD4539CE5}"/>
              </a:ext>
            </a:extLst>
          </p:cNvPr>
          <p:cNvSpPr txBox="1"/>
          <p:nvPr/>
        </p:nvSpPr>
        <p:spPr>
          <a:xfrm>
            <a:off x="2638742" y="421808"/>
            <a:ext cx="997789" cy="30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kumimoji="1" lang="ja-JP" altLang="en-US" sz="1000" b="1" spc="60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きんし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739A1C-4006-38C3-32C6-4E14A42D0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>
            <a:fillRect/>
          </a:stretch>
        </p:blipFill>
        <p:spPr>
          <a:xfrm>
            <a:off x="830862" y="3525335"/>
            <a:ext cx="1914888" cy="17342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2845529-9D60-F500-2C4C-5F1AD296D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10224" r="18662"/>
          <a:stretch>
            <a:fillRect/>
          </a:stretch>
        </p:blipFill>
        <p:spPr>
          <a:xfrm>
            <a:off x="3736707" y="3404481"/>
            <a:ext cx="5248193" cy="186566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44C5CD-30F9-8B89-37D4-C1EB35EAC7CD}"/>
              </a:ext>
            </a:extLst>
          </p:cNvPr>
          <p:cNvSpPr txBox="1"/>
          <p:nvPr/>
        </p:nvSpPr>
        <p:spPr>
          <a:xfrm>
            <a:off x="5625497" y="3015583"/>
            <a:ext cx="110379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かんきょうよういん</a:t>
            </a:r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dist"/>
            <a:r>
              <a:rPr kumimoji="1" lang="ja-JP" altLang="en-US" sz="1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環境要因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E601A5-87EE-853C-6855-E9439EAF620E}"/>
              </a:ext>
            </a:extLst>
          </p:cNvPr>
          <p:cNvSpPr txBox="1"/>
          <p:nvPr/>
        </p:nvSpPr>
        <p:spPr>
          <a:xfrm>
            <a:off x="1192046" y="3015583"/>
            <a:ext cx="118211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いでんてきよういん</a:t>
            </a:r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dist"/>
            <a:r>
              <a:rPr kumimoji="1" lang="ja-JP" altLang="en-US" sz="1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遺伝的要因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37915C-D1FC-AFFC-D361-F807248BB41E}"/>
              </a:ext>
            </a:extLst>
          </p:cNvPr>
          <p:cNvSpPr txBox="1"/>
          <p:nvPr/>
        </p:nvSpPr>
        <p:spPr>
          <a:xfrm>
            <a:off x="540001" y="5296386"/>
            <a:ext cx="2938230" cy="343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ご両親</a:t>
            </a:r>
            <a:r>
              <a:rPr kumimoji="1" lang="ja-JP" altLang="en-US" sz="1200" dirty="0">
                <a:latin typeface="+mn-ea"/>
              </a:rPr>
              <a:t>ともに、もしくは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どちらかが近視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836BFA-86C6-BF6C-7A5A-F23E2F808D59}"/>
              </a:ext>
            </a:extLst>
          </p:cNvPr>
          <p:cNvSpPr txBox="1"/>
          <p:nvPr/>
        </p:nvSpPr>
        <p:spPr>
          <a:xfrm>
            <a:off x="4269116" y="5225926"/>
            <a:ext cx="4249737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kumimoji="1" lang="ja-JP" altLang="en-US" sz="1200" dirty="0">
                <a:latin typeface="+mn-ea"/>
                <a:cs typeface="Helvetica Neue" panose="02000503000000020004" pitchFamily="2" charset="0"/>
              </a:rPr>
              <a:t>タブレット、ゲーム機画面などを長時間近くで見る機会が増えていませんか？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774013-E768-CE5C-0735-7AF3F4D3A5B9}"/>
              </a:ext>
            </a:extLst>
          </p:cNvPr>
          <p:cNvSpPr txBox="1"/>
          <p:nvPr/>
        </p:nvSpPr>
        <p:spPr>
          <a:xfrm>
            <a:off x="7020000" y="756000"/>
            <a:ext cx="1854000" cy="27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児童へのメッセージ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7E64B-5B83-59D6-5893-923AE6E88B8F}"/>
              </a:ext>
            </a:extLst>
          </p:cNvPr>
          <p:cNvSpPr txBox="1"/>
          <p:nvPr/>
        </p:nvSpPr>
        <p:spPr>
          <a:xfrm>
            <a:off x="732921" y="1608255"/>
            <a:ext cx="1107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いでんてきよういん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9AE7CD-A075-91C6-DCA6-8FA725BE3CFB}"/>
              </a:ext>
            </a:extLst>
          </p:cNvPr>
          <p:cNvSpPr txBox="1"/>
          <p:nvPr/>
        </p:nvSpPr>
        <p:spPr>
          <a:xfrm>
            <a:off x="4074191" y="160266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AFA152-FF52-9A28-25DC-66088BBFE3ED}"/>
              </a:ext>
            </a:extLst>
          </p:cNvPr>
          <p:cNvSpPr txBox="1"/>
          <p:nvPr/>
        </p:nvSpPr>
        <p:spPr>
          <a:xfrm>
            <a:off x="1543400" y="2408341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かんけい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7E3482-638F-D4B1-1D18-55DEEEE41BDE}"/>
              </a:ext>
            </a:extLst>
          </p:cNvPr>
          <p:cNvSpPr txBox="1"/>
          <p:nvPr/>
        </p:nvSpPr>
        <p:spPr>
          <a:xfrm>
            <a:off x="674924" y="2013887"/>
            <a:ext cx="1107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かんきょうよういん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F9CD2C-3DEC-D356-5CAD-4918585D7CD9}"/>
              </a:ext>
            </a:extLst>
          </p:cNvPr>
          <p:cNvSpPr txBox="1"/>
          <p:nvPr/>
        </p:nvSpPr>
        <p:spPr>
          <a:xfrm>
            <a:off x="1782920" y="200856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せいかつ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6256265-0FD6-BC45-14DB-4FD7CA46BB68}"/>
              </a:ext>
            </a:extLst>
          </p:cNvPr>
          <p:cNvSpPr txBox="1"/>
          <p:nvPr/>
        </p:nvSpPr>
        <p:spPr>
          <a:xfrm>
            <a:off x="4439743" y="201388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じかん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00C6AF-D5BA-EAE7-548F-20A1DCD03386}"/>
              </a:ext>
            </a:extLst>
          </p:cNvPr>
          <p:cNvSpPr txBox="1"/>
          <p:nvPr/>
        </p:nvSpPr>
        <p:spPr>
          <a:xfrm>
            <a:off x="6289902" y="2008565"/>
            <a:ext cx="389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そと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F624D17-3462-BA6E-2C2B-5A6FAF801A5E}"/>
              </a:ext>
            </a:extLst>
          </p:cNvPr>
          <p:cNvSpPr txBox="1"/>
          <p:nvPr/>
        </p:nvSpPr>
        <p:spPr>
          <a:xfrm>
            <a:off x="3021848" y="2402660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0D839EB-197D-C819-84AF-925852725112}"/>
              </a:ext>
            </a:extLst>
          </p:cNvPr>
          <p:cNvSpPr txBox="1"/>
          <p:nvPr/>
        </p:nvSpPr>
        <p:spPr>
          <a:xfrm>
            <a:off x="540000" y="120081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8160149-2259-BBDC-0BF5-52135FFE5784}"/>
              </a:ext>
            </a:extLst>
          </p:cNvPr>
          <p:cNvSpPr txBox="1"/>
          <p:nvPr/>
        </p:nvSpPr>
        <p:spPr>
          <a:xfrm>
            <a:off x="2851969" y="587154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9B9C88-81FB-FF79-935C-889EBC6B6BB1}"/>
              </a:ext>
            </a:extLst>
          </p:cNvPr>
          <p:cNvSpPr txBox="1"/>
          <p:nvPr/>
        </p:nvSpPr>
        <p:spPr>
          <a:xfrm>
            <a:off x="5496653" y="588177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8C15AB5-68CC-BA11-ECB0-8D91C8F78022}"/>
              </a:ext>
            </a:extLst>
          </p:cNvPr>
          <p:cNvSpPr txBox="1"/>
          <p:nvPr/>
        </p:nvSpPr>
        <p:spPr>
          <a:xfrm>
            <a:off x="585135" y="5228200"/>
            <a:ext cx="7017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りょうしん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7E0E12B-15B4-A8BD-C6BF-0BEE4AA1654A}"/>
              </a:ext>
            </a:extLst>
          </p:cNvPr>
          <p:cNvSpPr txBox="1"/>
          <p:nvPr/>
        </p:nvSpPr>
        <p:spPr>
          <a:xfrm>
            <a:off x="2932388" y="5228200"/>
            <a:ext cx="590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2063CB-8362-A3AD-EEEE-CAF7E784A95F}"/>
              </a:ext>
            </a:extLst>
          </p:cNvPr>
          <p:cNvSpPr txBox="1"/>
          <p:nvPr/>
        </p:nvSpPr>
        <p:spPr>
          <a:xfrm>
            <a:off x="5647316" y="5160139"/>
            <a:ext cx="590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きがめん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4FB27EA-3980-0E53-7DEE-C338D9AAD3E8}"/>
              </a:ext>
            </a:extLst>
          </p:cNvPr>
          <p:cNvSpPr txBox="1"/>
          <p:nvPr/>
        </p:nvSpPr>
        <p:spPr>
          <a:xfrm>
            <a:off x="6438291" y="5157740"/>
            <a:ext cx="10259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ちょうじかんちか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05A94B0-63CD-E917-E16B-E187B36BF38F}"/>
              </a:ext>
            </a:extLst>
          </p:cNvPr>
          <p:cNvSpPr txBox="1"/>
          <p:nvPr/>
        </p:nvSpPr>
        <p:spPr>
          <a:xfrm>
            <a:off x="7723062" y="5157740"/>
            <a:ext cx="590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きかい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DA0840A-7F74-2D7B-C22E-D4CE79DF0412}"/>
              </a:ext>
            </a:extLst>
          </p:cNvPr>
          <p:cNvSpPr txBox="1"/>
          <p:nvPr/>
        </p:nvSpPr>
        <p:spPr>
          <a:xfrm>
            <a:off x="4321331" y="5448706"/>
            <a:ext cx="2563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ふ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BFCBD82-1550-1D8C-DCD1-97A494EC5CFA}"/>
              </a:ext>
            </a:extLst>
          </p:cNvPr>
          <p:cNvSpPr txBox="1"/>
          <p:nvPr/>
        </p:nvSpPr>
        <p:spPr>
          <a:xfrm>
            <a:off x="3291025" y="2013887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ちか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EF14F43-7342-06B0-B4E5-AD8FD31F2B45}"/>
              </a:ext>
            </a:extLst>
          </p:cNvPr>
          <p:cNvSpPr txBox="1"/>
          <p:nvPr/>
        </p:nvSpPr>
        <p:spPr>
          <a:xfrm>
            <a:off x="3981858" y="200856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み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BC9D12-D3D4-D1FF-580E-7837C6088637}"/>
              </a:ext>
            </a:extLst>
          </p:cNvPr>
          <p:cNvSpPr txBox="1"/>
          <p:nvPr/>
        </p:nvSpPr>
        <p:spPr>
          <a:xfrm>
            <a:off x="7539901" y="5157740"/>
            <a:ext cx="2071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み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3F15F43-E346-25FC-7C25-E8B31CA984A3}"/>
              </a:ext>
            </a:extLst>
          </p:cNvPr>
          <p:cNvSpPr txBox="1"/>
          <p:nvPr/>
        </p:nvSpPr>
        <p:spPr>
          <a:xfrm>
            <a:off x="5073274" y="2024773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ふ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1D4928A-B3D9-1485-20D8-D246E581D8C4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068BAB-28C6-611F-7944-B5453A7C9193}"/>
              </a:ext>
            </a:extLst>
          </p:cNvPr>
          <p:cNvSpPr txBox="1"/>
          <p:nvPr/>
        </p:nvSpPr>
        <p:spPr>
          <a:xfrm>
            <a:off x="2151574" y="1608393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りょうしん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9279C39-578F-710D-DC16-ABCF7799FAAF}"/>
              </a:ext>
            </a:extLst>
          </p:cNvPr>
          <p:cNvSpPr txBox="1"/>
          <p:nvPr/>
        </p:nvSpPr>
        <p:spPr>
          <a:xfrm>
            <a:off x="2114158" y="5871547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りょうしん</a:t>
            </a:r>
          </a:p>
        </p:txBody>
      </p:sp>
    </p:spTree>
    <p:extLst>
      <p:ext uri="{BB962C8B-B14F-4D97-AF65-F5344CB8AC3E}">
        <p14:creationId xmlns:p14="http://schemas.microsoft.com/office/powerpoint/2010/main" val="310672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近視が進むとどうなるの？</a:t>
            </a:r>
            <a:endParaRPr kumimoji="1" lang="ja-JP" altLang="en-US" sz="4000" b="1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5F625E-FFC9-F3AD-8CE6-52868799BA1C}"/>
              </a:ext>
            </a:extLst>
          </p:cNvPr>
          <p:cNvSpPr txBox="1"/>
          <p:nvPr/>
        </p:nvSpPr>
        <p:spPr>
          <a:xfrm>
            <a:off x="501774" y="1346176"/>
            <a:ext cx="8245056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勉強や運動、学校のことや普段の生活で困ったことがでてくるかもしれません。</a:t>
            </a:r>
            <a:endParaRPr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そのため、目の検査はとっても大事なことです。</a:t>
            </a:r>
            <a:endParaRPr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6F75FC-A624-F1F9-2D37-AC058F6309B2}"/>
              </a:ext>
            </a:extLst>
          </p:cNvPr>
          <p:cNvSpPr txBox="1"/>
          <p:nvPr/>
        </p:nvSpPr>
        <p:spPr>
          <a:xfrm>
            <a:off x="870900" y="5560781"/>
            <a:ext cx="39728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黒板の字が見えにくくて授業の内容がわからない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365D93-BD20-BB1E-0B08-BDB28FC0E8CD}"/>
              </a:ext>
            </a:extLst>
          </p:cNvPr>
          <p:cNvSpPr txBox="1"/>
          <p:nvPr/>
        </p:nvSpPr>
        <p:spPr>
          <a:xfrm>
            <a:off x="5634667" y="5560781"/>
            <a:ext cx="29806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野球やサッカーでボールがよく見えない</a:t>
            </a:r>
            <a:endParaRPr lang="ja-JP" altLang="en-US" sz="1200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B89390-1FDE-B1B1-EA0F-D1A178476FFD}"/>
              </a:ext>
            </a:extLst>
          </p:cNvPr>
          <p:cNvSpPr txBox="1"/>
          <p:nvPr/>
        </p:nvSpPr>
        <p:spPr>
          <a:xfrm>
            <a:off x="2174565" y="416043"/>
            <a:ext cx="621102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000" b="1" spc="30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822A5-820A-8F18-F49A-9CE9048E887B}"/>
              </a:ext>
            </a:extLst>
          </p:cNvPr>
          <p:cNvSpPr txBox="1"/>
          <p:nvPr/>
        </p:nvSpPr>
        <p:spPr>
          <a:xfrm>
            <a:off x="697075" y="416043"/>
            <a:ext cx="997789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kumimoji="1" lang="ja-JP" altLang="en-US" sz="1000" b="1" spc="60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きんし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BD89E98-4EA3-16C7-B026-5F67C4D1C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 r="27388" b="28092"/>
          <a:stretch>
            <a:fillRect/>
          </a:stretch>
        </p:blipFill>
        <p:spPr>
          <a:xfrm>
            <a:off x="5371843" y="2790561"/>
            <a:ext cx="2871782" cy="24287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B7ABF44-68EE-AA9F-817D-6A82E8857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2" y="2625791"/>
            <a:ext cx="3184857" cy="274799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E14DB6-E7EB-CF1D-C150-19593AE52A99}"/>
              </a:ext>
            </a:extLst>
          </p:cNvPr>
          <p:cNvSpPr txBox="1"/>
          <p:nvPr/>
        </p:nvSpPr>
        <p:spPr>
          <a:xfrm>
            <a:off x="7020000" y="756000"/>
            <a:ext cx="1854000" cy="27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児童へのメッセージ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93C51E-5EE1-C689-E53A-5AA5657BE784}"/>
              </a:ext>
            </a:extLst>
          </p:cNvPr>
          <p:cNvSpPr txBox="1"/>
          <p:nvPr/>
        </p:nvSpPr>
        <p:spPr>
          <a:xfrm>
            <a:off x="515942" y="1314490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べんきょう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3CEDA2-A04F-3012-D425-17150DC850E8}"/>
              </a:ext>
            </a:extLst>
          </p:cNvPr>
          <p:cNvSpPr txBox="1"/>
          <p:nvPr/>
        </p:nvSpPr>
        <p:spPr>
          <a:xfrm>
            <a:off x="1227537" y="131449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うんどう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BD64E6-E350-521F-4044-FC4E6C55B11B}"/>
              </a:ext>
            </a:extLst>
          </p:cNvPr>
          <p:cNvSpPr txBox="1"/>
          <p:nvPr/>
        </p:nvSpPr>
        <p:spPr>
          <a:xfrm>
            <a:off x="1926640" y="131449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がっこう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9455C3-4693-3BD3-9595-B9B02596D344}"/>
              </a:ext>
            </a:extLst>
          </p:cNvPr>
          <p:cNvSpPr txBox="1"/>
          <p:nvPr/>
        </p:nvSpPr>
        <p:spPr>
          <a:xfrm>
            <a:off x="3317313" y="1314490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ふだん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3350AE-6A2E-E460-93BD-0E124E95842A}"/>
              </a:ext>
            </a:extLst>
          </p:cNvPr>
          <p:cNvSpPr txBox="1"/>
          <p:nvPr/>
        </p:nvSpPr>
        <p:spPr>
          <a:xfrm>
            <a:off x="3978642" y="131449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せいかつ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DED818-7D57-EC1F-B9F6-79FE9B426D0A}"/>
              </a:ext>
            </a:extLst>
          </p:cNvPr>
          <p:cNvSpPr txBox="1"/>
          <p:nvPr/>
        </p:nvSpPr>
        <p:spPr>
          <a:xfrm>
            <a:off x="4626020" y="1314490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こま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89C1DD-44FB-DEB5-3AEE-FE37AC5943CE}"/>
              </a:ext>
            </a:extLst>
          </p:cNvPr>
          <p:cNvSpPr txBox="1"/>
          <p:nvPr/>
        </p:nvSpPr>
        <p:spPr>
          <a:xfrm>
            <a:off x="2174565" y="1750620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けんさ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D95973-7B72-A9A8-6BD0-4F8DCDE76145}"/>
              </a:ext>
            </a:extLst>
          </p:cNvPr>
          <p:cNvSpPr txBox="1"/>
          <p:nvPr/>
        </p:nvSpPr>
        <p:spPr>
          <a:xfrm>
            <a:off x="3796147" y="1750620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だいじ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84F183-9826-0EBD-3679-4202812D2F4C}"/>
              </a:ext>
            </a:extLst>
          </p:cNvPr>
          <p:cNvSpPr txBox="1"/>
          <p:nvPr/>
        </p:nvSpPr>
        <p:spPr>
          <a:xfrm>
            <a:off x="1721170" y="175062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109634-3620-1211-2AC8-971515861EB9}"/>
              </a:ext>
            </a:extLst>
          </p:cNvPr>
          <p:cNvSpPr txBox="1"/>
          <p:nvPr/>
        </p:nvSpPr>
        <p:spPr>
          <a:xfrm>
            <a:off x="807480" y="5418687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こくばん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DA7C46-009B-3D6F-B506-F81C192AD6FF}"/>
              </a:ext>
            </a:extLst>
          </p:cNvPr>
          <p:cNvSpPr txBox="1"/>
          <p:nvPr/>
        </p:nvSpPr>
        <p:spPr>
          <a:xfrm>
            <a:off x="1367731" y="5418687"/>
            <a:ext cx="2552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じ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138F31A-74A6-8E6A-E202-A683F2EBBC5E}"/>
              </a:ext>
            </a:extLst>
          </p:cNvPr>
          <p:cNvSpPr txBox="1"/>
          <p:nvPr/>
        </p:nvSpPr>
        <p:spPr>
          <a:xfrm>
            <a:off x="1698190" y="5418687"/>
            <a:ext cx="2453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み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550CDF-E4B0-DA04-DD69-732BD7E3C450}"/>
              </a:ext>
            </a:extLst>
          </p:cNvPr>
          <p:cNvSpPr txBox="1"/>
          <p:nvPr/>
        </p:nvSpPr>
        <p:spPr>
          <a:xfrm>
            <a:off x="2444625" y="5418687"/>
            <a:ext cx="7017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じゅぎょう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2F1AD62-5EE6-E162-330B-D3669F76C969}"/>
              </a:ext>
            </a:extLst>
          </p:cNvPr>
          <p:cNvSpPr txBox="1"/>
          <p:nvPr/>
        </p:nvSpPr>
        <p:spPr>
          <a:xfrm>
            <a:off x="2949388" y="5418687"/>
            <a:ext cx="7017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ないよう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F8466CE-FDE2-926C-3E0E-BFB48D8E201D}"/>
              </a:ext>
            </a:extLst>
          </p:cNvPr>
          <p:cNvSpPr txBox="1"/>
          <p:nvPr/>
        </p:nvSpPr>
        <p:spPr>
          <a:xfrm>
            <a:off x="5549114" y="5418687"/>
            <a:ext cx="7017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やきゅう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81C9FF-15B1-0AAF-41D5-7CE481DA3570}"/>
              </a:ext>
            </a:extLst>
          </p:cNvPr>
          <p:cNvSpPr txBox="1"/>
          <p:nvPr/>
        </p:nvSpPr>
        <p:spPr>
          <a:xfrm>
            <a:off x="7763503" y="5418687"/>
            <a:ext cx="3327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み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83A946-6B05-90FF-C799-DFECF84C446A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</p:spTree>
    <p:extLst>
      <p:ext uri="{BB962C8B-B14F-4D97-AF65-F5344CB8AC3E}">
        <p14:creationId xmlns:p14="http://schemas.microsoft.com/office/powerpoint/2010/main" val="144870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480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近視を進ませないために、</a:t>
            </a:r>
            <a:b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みんなができること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5F625E-FFC9-F3AD-8CE6-52868799BA1C}"/>
              </a:ext>
            </a:extLst>
          </p:cNvPr>
          <p:cNvSpPr txBox="1"/>
          <p:nvPr/>
        </p:nvSpPr>
        <p:spPr>
          <a:xfrm>
            <a:off x="540001" y="4877409"/>
            <a:ext cx="8451600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「近視が進む」とは、</a:t>
            </a:r>
            <a:r>
              <a:rPr lang="ja-JP" altLang="ja-JP" dirty="0">
                <a:latin typeface="+mn-ea"/>
              </a:rPr>
              <a:t>目の奥行き（長さ）が、ふつうよりも伸びすぎてしまう</a:t>
            </a:r>
            <a:br>
              <a:rPr lang="en-US" altLang="ja-JP" dirty="0">
                <a:latin typeface="+mn-ea"/>
              </a:rPr>
            </a:br>
            <a:r>
              <a:rPr lang="ja-JP" altLang="ja-JP" dirty="0">
                <a:latin typeface="+mn-ea"/>
              </a:rPr>
              <a:t>ことです</a:t>
            </a:r>
            <a:r>
              <a:rPr lang="ja-JP" altLang="en-US" dirty="0">
                <a:latin typeface="+mn-ea"/>
              </a:rPr>
              <a:t>。一度伸びてしまったら元に戻すことはできません。</a:t>
            </a:r>
            <a:endParaRPr lang="en-US" altLang="ja-JP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717077-E1CA-B295-5A46-A9901139422D}"/>
              </a:ext>
            </a:extLst>
          </p:cNvPr>
          <p:cNvSpPr txBox="1"/>
          <p:nvPr/>
        </p:nvSpPr>
        <p:spPr>
          <a:xfrm>
            <a:off x="691226" y="429429"/>
            <a:ext cx="997789" cy="30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kumimoji="1" lang="ja-JP" altLang="en-US" sz="1000" b="1" spc="60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きんし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D287E6-0F23-D79D-827A-1626DE5F7DED}"/>
              </a:ext>
            </a:extLst>
          </p:cNvPr>
          <p:cNvSpPr txBox="1"/>
          <p:nvPr/>
        </p:nvSpPr>
        <p:spPr>
          <a:xfrm>
            <a:off x="2147764" y="432369"/>
            <a:ext cx="621102" cy="30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000" b="1" spc="300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8A9873-8B9C-365C-717E-7E4DDC36322F}"/>
              </a:ext>
            </a:extLst>
          </p:cNvPr>
          <p:cNvSpPr txBox="1"/>
          <p:nvPr/>
        </p:nvSpPr>
        <p:spPr>
          <a:xfrm>
            <a:off x="7020000" y="756000"/>
            <a:ext cx="1854000" cy="27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児童へのメッセージ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7E866F-C076-8496-E2F6-F541EC331489}"/>
              </a:ext>
            </a:extLst>
          </p:cNvPr>
          <p:cNvSpPr txBox="1"/>
          <p:nvPr/>
        </p:nvSpPr>
        <p:spPr>
          <a:xfrm>
            <a:off x="2899465" y="483070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45F70F-E1F7-E668-3F8D-600B446E67FC}"/>
              </a:ext>
            </a:extLst>
          </p:cNvPr>
          <p:cNvSpPr txBox="1"/>
          <p:nvPr/>
        </p:nvSpPr>
        <p:spPr>
          <a:xfrm>
            <a:off x="3311503" y="483070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おくゆ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E2F44D-DB7E-F1E0-B2F5-0AECAAA5D5B8}"/>
              </a:ext>
            </a:extLst>
          </p:cNvPr>
          <p:cNvSpPr txBox="1"/>
          <p:nvPr/>
        </p:nvSpPr>
        <p:spPr>
          <a:xfrm>
            <a:off x="4197909" y="483070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84443B-D253-2FAD-B22E-8E69D702B289}"/>
              </a:ext>
            </a:extLst>
          </p:cNvPr>
          <p:cNvSpPr txBox="1"/>
          <p:nvPr/>
        </p:nvSpPr>
        <p:spPr>
          <a:xfrm>
            <a:off x="6761738" y="483070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9C44BA-99A7-359D-FF21-0BA885A8658D}"/>
              </a:ext>
            </a:extLst>
          </p:cNvPr>
          <p:cNvSpPr txBox="1"/>
          <p:nvPr/>
        </p:nvSpPr>
        <p:spPr>
          <a:xfrm>
            <a:off x="1798950" y="5260625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いちど　の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6F94E6-F223-02DB-297E-4EEF1DDD9157}"/>
              </a:ext>
            </a:extLst>
          </p:cNvPr>
          <p:cNvSpPr txBox="1"/>
          <p:nvPr/>
        </p:nvSpPr>
        <p:spPr>
          <a:xfrm>
            <a:off x="3964463" y="526062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ADE37C-840D-45DF-D38A-8030ED57A796}"/>
              </a:ext>
            </a:extLst>
          </p:cNvPr>
          <p:cNvSpPr txBox="1"/>
          <p:nvPr/>
        </p:nvSpPr>
        <p:spPr>
          <a:xfrm>
            <a:off x="4425797" y="526062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もど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00CA5FB-F297-543C-6D07-59B8F05771B2}"/>
              </a:ext>
            </a:extLst>
          </p:cNvPr>
          <p:cNvSpPr txBox="1"/>
          <p:nvPr/>
        </p:nvSpPr>
        <p:spPr>
          <a:xfrm>
            <a:off x="1641222" y="571315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2F9B36-086E-6091-8A24-ADD78F187C7A}"/>
              </a:ext>
            </a:extLst>
          </p:cNvPr>
          <p:cNvSpPr txBox="1"/>
          <p:nvPr/>
        </p:nvSpPr>
        <p:spPr>
          <a:xfrm>
            <a:off x="2572469" y="571315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AF2451-9449-0E0A-289B-EAA6D85F4CFC}"/>
              </a:ext>
            </a:extLst>
          </p:cNvPr>
          <p:cNvSpPr txBox="1"/>
          <p:nvPr/>
        </p:nvSpPr>
        <p:spPr>
          <a:xfrm>
            <a:off x="4465340" y="57131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9DCC83-4693-924B-D6CD-4536D42D24E4}"/>
              </a:ext>
            </a:extLst>
          </p:cNvPr>
          <p:cNvSpPr txBox="1"/>
          <p:nvPr/>
        </p:nvSpPr>
        <p:spPr>
          <a:xfrm>
            <a:off x="5023033" y="57131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がっこう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61D19A-BA6F-557D-8A80-7E563A801BF5}"/>
              </a:ext>
            </a:extLst>
          </p:cNvPr>
          <p:cNvSpPr txBox="1"/>
          <p:nvPr/>
        </p:nvSpPr>
        <p:spPr>
          <a:xfrm>
            <a:off x="5550941" y="57131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せんせい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02D124-A2E7-AFA5-BAFC-0BFEA213F0D7}"/>
              </a:ext>
            </a:extLst>
          </p:cNvPr>
          <p:cNvSpPr txBox="1"/>
          <p:nvPr/>
        </p:nvSpPr>
        <p:spPr>
          <a:xfrm>
            <a:off x="6863763" y="57131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ひと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D8F8E4-8DF8-E6A2-F31D-B19054A09A94}"/>
              </a:ext>
            </a:extLst>
          </p:cNvPr>
          <p:cNvSpPr txBox="1"/>
          <p:nvPr/>
        </p:nvSpPr>
        <p:spPr>
          <a:xfrm>
            <a:off x="7218889" y="57131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そうだん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143D775-097E-571A-1F4B-FAD544BC5D55}"/>
              </a:ext>
            </a:extLst>
          </p:cNvPr>
          <p:cNvSpPr txBox="1"/>
          <p:nvPr/>
        </p:nvSpPr>
        <p:spPr>
          <a:xfrm>
            <a:off x="842661" y="483070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203120C-7897-0A3E-6CC2-E600B5327536}"/>
              </a:ext>
            </a:extLst>
          </p:cNvPr>
          <p:cNvSpPr txBox="1"/>
          <p:nvPr/>
        </p:nvSpPr>
        <p:spPr>
          <a:xfrm>
            <a:off x="1490450" y="4830707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8A4DEF-A00D-AE80-3114-E1BA9888B922}"/>
              </a:ext>
            </a:extLst>
          </p:cNvPr>
          <p:cNvSpPr txBox="1"/>
          <p:nvPr/>
        </p:nvSpPr>
        <p:spPr>
          <a:xfrm>
            <a:off x="487233" y="5731679"/>
            <a:ext cx="8451600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kern="0" spc="-150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ちょっとでも目について気づくことがあったら</a:t>
            </a:r>
            <a:r>
              <a:rPr lang="ja-JP" altLang="en-US" sz="1600" b="1" kern="0" spc="-800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en-US" sz="1600" b="1" kern="0" spc="-150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早めに学校の先生やおうちの人に相談しま</a:t>
            </a:r>
            <a:r>
              <a:rPr lang="ja-JP" altLang="en-US" sz="1600" b="1" kern="0" spc="-300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しょ</a:t>
            </a:r>
            <a:r>
              <a:rPr lang="ja-JP" altLang="en-US" sz="1600" b="1" kern="0" spc="-150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う。</a:t>
            </a:r>
            <a:endParaRPr kumimoji="1" lang="ja-JP" altLang="en-US" sz="1600" b="1" kern="0" spc="-150" dirty="0">
              <a:solidFill>
                <a:schemeClr val="accent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F8C75365-C3F8-77A8-7B39-BC4F4D8D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71" y="1916227"/>
            <a:ext cx="6473031" cy="2938300"/>
          </a:xfrm>
          <a:prstGeom prst="rect">
            <a:avLst/>
          </a:prstGeom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B3C434-0A81-D277-A875-5ED13520C5EB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</p:spTree>
    <p:extLst>
      <p:ext uri="{BB962C8B-B14F-4D97-AF65-F5344CB8AC3E}">
        <p14:creationId xmlns:p14="http://schemas.microsoft.com/office/powerpoint/2010/main" val="226383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7886700" cy="1325563"/>
          </a:xfrm>
        </p:spPr>
        <p:txBody>
          <a:bodyPr/>
          <a:lstStyle/>
          <a:p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クイズコーナー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5F625E-FFC9-F3AD-8CE6-52868799BA1C}"/>
              </a:ext>
            </a:extLst>
          </p:cNvPr>
          <p:cNvSpPr txBox="1"/>
          <p:nvPr/>
        </p:nvSpPr>
        <p:spPr>
          <a:xfrm>
            <a:off x="540000" y="1188000"/>
            <a:ext cx="8557069" cy="59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accent2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◯か</a:t>
            </a:r>
            <a:r>
              <a:rPr lang="en-US" altLang="ja-JP" sz="2400" b="1" dirty="0">
                <a:solidFill>
                  <a:schemeClr val="accent2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×</a:t>
            </a:r>
            <a:r>
              <a:rPr lang="ja-JP" altLang="en-US" sz="2400" b="1" dirty="0">
                <a:solidFill>
                  <a:schemeClr val="accent2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でこたえてみよう！</a:t>
            </a:r>
            <a:endParaRPr kumimoji="1" lang="ja-JP" altLang="en-US" sz="2400" b="1" dirty="0">
              <a:solidFill>
                <a:schemeClr val="accent2"/>
              </a:solidFill>
              <a:latin typeface="Noto Sans JP" panose="020B0200000000000000" pitchFamily="50" charset="-128"/>
              <a:ea typeface="Noto Sans JP" panose="020B02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7DA8A8-D130-40B8-7857-5C1E7705A801}"/>
              </a:ext>
            </a:extLst>
          </p:cNvPr>
          <p:cNvSpPr txBox="1"/>
          <p:nvPr/>
        </p:nvSpPr>
        <p:spPr>
          <a:xfrm>
            <a:off x="7020000" y="756000"/>
            <a:ext cx="1854000" cy="27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児童へのメッセージ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05B3CC4-2363-C2BD-AC1D-B539EF5D2B3B}"/>
              </a:ext>
            </a:extLst>
          </p:cNvPr>
          <p:cNvGrpSpPr/>
          <p:nvPr/>
        </p:nvGrpSpPr>
        <p:grpSpPr>
          <a:xfrm>
            <a:off x="540000" y="1952156"/>
            <a:ext cx="7637497" cy="612000"/>
            <a:chOff x="289185" y="1994684"/>
            <a:chExt cx="7637497" cy="6120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A5A01C20-05DB-D0E4-4368-A6D02B64BA5C}"/>
                </a:ext>
              </a:extLst>
            </p:cNvPr>
            <p:cNvGrpSpPr/>
            <p:nvPr/>
          </p:nvGrpSpPr>
          <p:grpSpPr>
            <a:xfrm>
              <a:off x="289185" y="1994684"/>
              <a:ext cx="681319" cy="612000"/>
              <a:chOff x="3234540" y="3795058"/>
              <a:chExt cx="681319" cy="612000"/>
            </a:xfrm>
          </p:grpSpPr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3B35D3F7-4D5E-0637-C819-9C6B832D74B3}"/>
                  </a:ext>
                </a:extLst>
              </p:cNvPr>
              <p:cNvSpPr/>
              <p:nvPr/>
            </p:nvSpPr>
            <p:spPr>
              <a:xfrm>
                <a:off x="3251200" y="3795058"/>
                <a:ext cx="648000" cy="61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B9870D9-48FF-687D-6D2A-498848AF0B3F}"/>
                  </a:ext>
                </a:extLst>
              </p:cNvPr>
              <p:cNvSpPr txBox="1"/>
              <p:nvPr/>
            </p:nvSpPr>
            <p:spPr>
              <a:xfrm>
                <a:off x="3234540" y="3822564"/>
                <a:ext cx="681319" cy="437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ja-JP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Q1</a:t>
                </a:r>
                <a:endPara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1B54BD6-ABC3-5FD5-B675-945E409C6985}"/>
                </a:ext>
              </a:extLst>
            </p:cNvPr>
            <p:cNvSpPr txBox="1"/>
            <p:nvPr/>
          </p:nvSpPr>
          <p:spPr>
            <a:xfrm>
              <a:off x="1008918" y="2131407"/>
              <a:ext cx="69177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ご両親が近視じゃなかったら、子どもも近視にならない？</a:t>
              </a:r>
              <a:endPara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2030EF8-D681-AD55-F567-BE19FD3E3FDF}"/>
              </a:ext>
            </a:extLst>
          </p:cNvPr>
          <p:cNvGrpSpPr/>
          <p:nvPr/>
        </p:nvGrpSpPr>
        <p:grpSpPr>
          <a:xfrm>
            <a:off x="540000" y="2665826"/>
            <a:ext cx="7637497" cy="612000"/>
            <a:chOff x="305845" y="2857202"/>
            <a:chExt cx="7637497" cy="61200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242AF0A-1BDF-83EF-914B-EC38E6FF7938}"/>
                </a:ext>
              </a:extLst>
            </p:cNvPr>
            <p:cNvGrpSpPr/>
            <p:nvPr/>
          </p:nvGrpSpPr>
          <p:grpSpPr>
            <a:xfrm>
              <a:off x="305845" y="2857202"/>
              <a:ext cx="681319" cy="612000"/>
              <a:chOff x="3234540" y="3795058"/>
              <a:chExt cx="681319" cy="612000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C48D3015-30B9-CF0F-F787-ACF4A8EB56A5}"/>
                  </a:ext>
                </a:extLst>
              </p:cNvPr>
              <p:cNvSpPr/>
              <p:nvPr/>
            </p:nvSpPr>
            <p:spPr>
              <a:xfrm>
                <a:off x="3251200" y="3795058"/>
                <a:ext cx="648000" cy="61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1F0A140-7C9A-2588-BFBB-C0CAF2A42F54}"/>
                  </a:ext>
                </a:extLst>
              </p:cNvPr>
              <p:cNvSpPr txBox="1"/>
              <p:nvPr/>
            </p:nvSpPr>
            <p:spPr>
              <a:xfrm>
                <a:off x="3234540" y="3822564"/>
                <a:ext cx="681319" cy="437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ja-JP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Q2</a:t>
                </a:r>
                <a:endPara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4CE6060-DDA2-7CF9-32F3-A7C213DA49AA}"/>
                </a:ext>
              </a:extLst>
            </p:cNvPr>
            <p:cNvSpPr txBox="1"/>
            <p:nvPr/>
          </p:nvSpPr>
          <p:spPr>
            <a:xfrm>
              <a:off x="1025578" y="2993925"/>
              <a:ext cx="69177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近視になっても、めがねをかければなおる？</a:t>
              </a:r>
              <a:endPara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BEB926-AD4D-70AF-3727-8D500F381E2D}"/>
              </a:ext>
            </a:extLst>
          </p:cNvPr>
          <p:cNvGrpSpPr/>
          <p:nvPr/>
        </p:nvGrpSpPr>
        <p:grpSpPr>
          <a:xfrm>
            <a:off x="540000" y="3405485"/>
            <a:ext cx="7637497" cy="612000"/>
            <a:chOff x="322505" y="3745709"/>
            <a:chExt cx="7637497" cy="612000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9443FCB1-98D1-3516-E35B-95FAEDF87FC1}"/>
                </a:ext>
              </a:extLst>
            </p:cNvPr>
            <p:cNvGrpSpPr/>
            <p:nvPr/>
          </p:nvGrpSpPr>
          <p:grpSpPr>
            <a:xfrm>
              <a:off x="322505" y="3745709"/>
              <a:ext cx="681319" cy="612000"/>
              <a:chOff x="3234540" y="3795058"/>
              <a:chExt cx="681319" cy="612000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CA6F1936-451C-102C-EAA1-9CCF6BD2BABB}"/>
                  </a:ext>
                </a:extLst>
              </p:cNvPr>
              <p:cNvSpPr/>
              <p:nvPr/>
            </p:nvSpPr>
            <p:spPr>
              <a:xfrm>
                <a:off x="3251200" y="3795058"/>
                <a:ext cx="648000" cy="61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C243067-9C71-D42B-4258-2E9D8626A9CD}"/>
                  </a:ext>
                </a:extLst>
              </p:cNvPr>
              <p:cNvSpPr txBox="1"/>
              <p:nvPr/>
            </p:nvSpPr>
            <p:spPr>
              <a:xfrm>
                <a:off x="3234540" y="3822564"/>
                <a:ext cx="681319" cy="437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ja-JP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</a:t>
                </a:r>
                <a:r>
                  <a:rPr lang="ja-JP" altLang="en-US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３</a:t>
                </a:r>
                <a:endParaRPr kumimoji="1" lang="ja-JP" altLang="en-US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F9AB9BC-F7C5-0832-57ED-EE2798BE3916}"/>
                </a:ext>
              </a:extLst>
            </p:cNvPr>
            <p:cNvSpPr txBox="1"/>
            <p:nvPr/>
          </p:nvSpPr>
          <p:spPr>
            <a:xfrm>
              <a:off x="1042238" y="3882432"/>
              <a:ext cx="69177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一度、眼科に行ったことがあれば、もう行かなくてもいい？</a:t>
              </a:r>
              <a:endPara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4509E8-89F1-0A86-E809-1D278B6ED38C}"/>
              </a:ext>
            </a:extLst>
          </p:cNvPr>
          <p:cNvSpPr txBox="1"/>
          <p:nvPr/>
        </p:nvSpPr>
        <p:spPr>
          <a:xfrm>
            <a:off x="540000" y="4062385"/>
            <a:ext cx="153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【</a:t>
            </a:r>
            <a:r>
              <a:rPr lang="ja-JP" altLang="en-US" dirty="0">
                <a:latin typeface="Noto Sans JP" panose="020B0200000000000000" pitchFamily="50" charset="-128"/>
                <a:ea typeface="Noto Sans JP" panose="020B0200000000000000" pitchFamily="50" charset="-128"/>
              </a:rPr>
              <a:t>こたえ</a:t>
            </a:r>
            <a:r>
              <a:rPr lang="en-US" altLang="ja-JP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】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B82E82-DC68-D12E-3854-ED6041112F9D}"/>
              </a:ext>
            </a:extLst>
          </p:cNvPr>
          <p:cNvSpPr txBox="1"/>
          <p:nvPr/>
        </p:nvSpPr>
        <p:spPr>
          <a:xfrm>
            <a:off x="662143" y="4406723"/>
            <a:ext cx="90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Q1.×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9E405A-DCEA-D80A-711B-C031846D70DC}"/>
              </a:ext>
            </a:extLst>
          </p:cNvPr>
          <p:cNvSpPr txBox="1"/>
          <p:nvPr/>
        </p:nvSpPr>
        <p:spPr>
          <a:xfrm>
            <a:off x="662143" y="5026209"/>
            <a:ext cx="90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Q2.×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69E3E5-C865-1710-214D-ADE1D0B0A553}"/>
              </a:ext>
            </a:extLst>
          </p:cNvPr>
          <p:cNvSpPr txBox="1"/>
          <p:nvPr/>
        </p:nvSpPr>
        <p:spPr>
          <a:xfrm>
            <a:off x="643681" y="5507761"/>
            <a:ext cx="90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Q3.×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99EA59A-EFA3-0886-DC06-453C2A7AC1C3}"/>
              </a:ext>
            </a:extLst>
          </p:cNvPr>
          <p:cNvSpPr txBox="1"/>
          <p:nvPr/>
        </p:nvSpPr>
        <p:spPr>
          <a:xfrm>
            <a:off x="2214008" y="191828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B48A82-8952-FB1A-27FA-08F8F7E9843A}"/>
              </a:ext>
            </a:extLst>
          </p:cNvPr>
          <p:cNvSpPr txBox="1"/>
          <p:nvPr/>
        </p:nvSpPr>
        <p:spPr>
          <a:xfrm>
            <a:off x="1351295" y="339894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いちど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7030EE5-0D15-C7FD-11A7-95BDD7625890}"/>
              </a:ext>
            </a:extLst>
          </p:cNvPr>
          <p:cNvSpPr txBox="1"/>
          <p:nvPr/>
        </p:nvSpPr>
        <p:spPr>
          <a:xfrm>
            <a:off x="1981373" y="339664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がんか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2580A6-5561-692B-6ABE-02DD992B66EC}"/>
              </a:ext>
            </a:extLst>
          </p:cNvPr>
          <p:cNvSpPr txBox="1"/>
          <p:nvPr/>
        </p:nvSpPr>
        <p:spPr>
          <a:xfrm>
            <a:off x="2682638" y="341023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2647C8-4350-85B2-F015-3846C7A5D4AF}"/>
              </a:ext>
            </a:extLst>
          </p:cNvPr>
          <p:cNvSpPr txBox="1"/>
          <p:nvPr/>
        </p:nvSpPr>
        <p:spPr>
          <a:xfrm>
            <a:off x="4526339" y="191828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9475690-589E-07B9-C8C2-069226284EF6}"/>
              </a:ext>
            </a:extLst>
          </p:cNvPr>
          <p:cNvSpPr txBox="1"/>
          <p:nvPr/>
        </p:nvSpPr>
        <p:spPr>
          <a:xfrm>
            <a:off x="1313640" y="263338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94D69C8-555E-F52A-DBE4-CDC0A9F04B14}"/>
              </a:ext>
            </a:extLst>
          </p:cNvPr>
          <p:cNvSpPr txBox="1"/>
          <p:nvPr/>
        </p:nvSpPr>
        <p:spPr>
          <a:xfrm>
            <a:off x="5415961" y="33966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084D9C6-0DBA-8247-BBFB-B487B9693CD2}"/>
              </a:ext>
            </a:extLst>
          </p:cNvPr>
          <p:cNvSpPr txBox="1"/>
          <p:nvPr/>
        </p:nvSpPr>
        <p:spPr>
          <a:xfrm>
            <a:off x="5392829" y="191828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0015CC2-3DF9-5D71-FF8D-F7D10B2801B6}"/>
              </a:ext>
            </a:extLst>
          </p:cNvPr>
          <p:cNvSpPr txBox="1"/>
          <p:nvPr/>
        </p:nvSpPr>
        <p:spPr>
          <a:xfrm>
            <a:off x="1452265" y="5517105"/>
            <a:ext cx="7144636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近視は、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さいから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さいくらいの間に進みやすい可能性があります。検査の時に学校の先生から、「もう一度、眼科で検査をしましょう」など、目の状態や、目の検査についてお話があったらちゃんと眼科に行きましょう。</a:t>
            </a:r>
            <a:endParaRPr lang="en-US" altLang="ja-JP" sz="1200" dirty="0">
              <a:highlight>
                <a:srgbClr val="FF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DC64091-EA96-6951-5627-67DEF687F10C}"/>
              </a:ext>
            </a:extLst>
          </p:cNvPr>
          <p:cNvSpPr txBox="1"/>
          <p:nvPr/>
        </p:nvSpPr>
        <p:spPr>
          <a:xfrm>
            <a:off x="1470727" y="4399790"/>
            <a:ext cx="7144636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ゲームやタブレットなど、近くを見る時間が増えたり、外であそぶ時間がすくないと、近視になる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ことがあるよ。</a:t>
            </a: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09DD88-5D05-8991-3843-350B5F3C755A}"/>
              </a:ext>
            </a:extLst>
          </p:cNvPr>
          <p:cNvSpPr txBox="1"/>
          <p:nvPr/>
        </p:nvSpPr>
        <p:spPr>
          <a:xfrm>
            <a:off x="1470727" y="5096935"/>
            <a:ext cx="5093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メガネをかけると見えやすくなるけど、なおったわけではないんだよ。</a:t>
            </a:r>
            <a:endParaRPr lang="en-US" altLang="ja-JP" sz="1200" dirty="0">
              <a:highlight>
                <a:srgbClr val="FF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8DADA29-155C-6D20-B2C0-8E7476133CAB}"/>
              </a:ext>
            </a:extLst>
          </p:cNvPr>
          <p:cNvSpPr txBox="1"/>
          <p:nvPr/>
        </p:nvSpPr>
        <p:spPr>
          <a:xfrm>
            <a:off x="3994098" y="4335488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じかん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AD69FAF-CA97-9634-F1EE-D9316335190A}"/>
              </a:ext>
            </a:extLst>
          </p:cNvPr>
          <p:cNvSpPr txBox="1"/>
          <p:nvPr/>
        </p:nvSpPr>
        <p:spPr>
          <a:xfrm>
            <a:off x="5963134" y="4335488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じかん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4B96CB0-1FF4-9307-BF3E-55F985B5CF2F}"/>
              </a:ext>
            </a:extLst>
          </p:cNvPr>
          <p:cNvSpPr txBox="1"/>
          <p:nvPr/>
        </p:nvSpPr>
        <p:spPr>
          <a:xfrm>
            <a:off x="5143385" y="4333859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そと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C63F7E5-ECD6-D567-FC48-0E663494B249}"/>
              </a:ext>
            </a:extLst>
          </p:cNvPr>
          <p:cNvSpPr txBox="1"/>
          <p:nvPr/>
        </p:nvSpPr>
        <p:spPr>
          <a:xfrm>
            <a:off x="7358621" y="4334053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526E160-DF20-C1B8-648F-6039819A9240}"/>
              </a:ext>
            </a:extLst>
          </p:cNvPr>
          <p:cNvSpPr txBox="1"/>
          <p:nvPr/>
        </p:nvSpPr>
        <p:spPr>
          <a:xfrm>
            <a:off x="1401393" y="5474434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きんし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50F12A-FAEF-8729-7283-BF9EDB475351}"/>
              </a:ext>
            </a:extLst>
          </p:cNvPr>
          <p:cNvSpPr txBox="1"/>
          <p:nvPr/>
        </p:nvSpPr>
        <p:spPr>
          <a:xfrm>
            <a:off x="3702821" y="5474434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あいだ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FA3E7D7-8C09-8E5B-F706-35A59FA88F73}"/>
              </a:ext>
            </a:extLst>
          </p:cNvPr>
          <p:cNvSpPr txBox="1"/>
          <p:nvPr/>
        </p:nvSpPr>
        <p:spPr>
          <a:xfrm>
            <a:off x="4130881" y="5474434"/>
            <a:ext cx="4024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すす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E4CE635-9AF3-139B-BA99-B92EEEDC4B8E}"/>
              </a:ext>
            </a:extLst>
          </p:cNvPr>
          <p:cNvSpPr txBox="1"/>
          <p:nvPr/>
        </p:nvSpPr>
        <p:spPr>
          <a:xfrm>
            <a:off x="6210564" y="5474434"/>
            <a:ext cx="584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けんさ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0546D9C-0FDC-E44D-6E1C-4976444532D2}"/>
              </a:ext>
            </a:extLst>
          </p:cNvPr>
          <p:cNvSpPr txBox="1"/>
          <p:nvPr/>
        </p:nvSpPr>
        <p:spPr>
          <a:xfrm>
            <a:off x="6660267" y="5474434"/>
            <a:ext cx="476244" cy="22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とき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51F6024-33C1-1C5E-C791-2C62C4CBAAD6}"/>
              </a:ext>
            </a:extLst>
          </p:cNvPr>
          <p:cNvSpPr txBox="1"/>
          <p:nvPr/>
        </p:nvSpPr>
        <p:spPr>
          <a:xfrm>
            <a:off x="6982709" y="5474434"/>
            <a:ext cx="5893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がっこう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D969768-BAEC-7D3B-DDBF-A2AB5A633452}"/>
              </a:ext>
            </a:extLst>
          </p:cNvPr>
          <p:cNvSpPr txBox="1"/>
          <p:nvPr/>
        </p:nvSpPr>
        <p:spPr>
          <a:xfrm>
            <a:off x="7427955" y="5474434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せんせい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FDAF714-833B-3669-196D-5713F2DC43E3}"/>
              </a:ext>
            </a:extLst>
          </p:cNvPr>
          <p:cNvSpPr txBox="1"/>
          <p:nvPr/>
        </p:nvSpPr>
        <p:spPr>
          <a:xfrm>
            <a:off x="1818511" y="5745397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いちど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272F1A1-B127-BAEC-8CD9-59C7EB50A039}"/>
              </a:ext>
            </a:extLst>
          </p:cNvPr>
          <p:cNvSpPr txBox="1"/>
          <p:nvPr/>
        </p:nvSpPr>
        <p:spPr>
          <a:xfrm>
            <a:off x="2308130" y="5745397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がんか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ED38ABB-0D2E-7946-DA10-176AE89D7E52}"/>
              </a:ext>
            </a:extLst>
          </p:cNvPr>
          <p:cNvSpPr txBox="1"/>
          <p:nvPr/>
        </p:nvSpPr>
        <p:spPr>
          <a:xfrm>
            <a:off x="2756081" y="5745397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けんさ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CB6F8F5-A5D7-F0BA-2DE5-B85354A95146}"/>
              </a:ext>
            </a:extLst>
          </p:cNvPr>
          <p:cNvSpPr txBox="1"/>
          <p:nvPr/>
        </p:nvSpPr>
        <p:spPr>
          <a:xfrm>
            <a:off x="4677474" y="5745397"/>
            <a:ext cx="2694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C35902B-4D68-19E2-046D-0DA76AF17D40}"/>
              </a:ext>
            </a:extLst>
          </p:cNvPr>
          <p:cNvSpPr txBox="1"/>
          <p:nvPr/>
        </p:nvSpPr>
        <p:spPr>
          <a:xfrm>
            <a:off x="4837627" y="5745397"/>
            <a:ext cx="7520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じょうたい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8D62B26-D2B1-8344-E246-860726BF09B7}"/>
              </a:ext>
            </a:extLst>
          </p:cNvPr>
          <p:cNvSpPr txBox="1"/>
          <p:nvPr/>
        </p:nvSpPr>
        <p:spPr>
          <a:xfrm>
            <a:off x="5603921" y="5745397"/>
            <a:ext cx="2810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C2A11FA-0CAD-51B9-C175-41A84E158B80}"/>
              </a:ext>
            </a:extLst>
          </p:cNvPr>
          <p:cNvSpPr txBox="1"/>
          <p:nvPr/>
        </p:nvSpPr>
        <p:spPr>
          <a:xfrm>
            <a:off x="5815103" y="5745397"/>
            <a:ext cx="5848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けんさ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9E59DBB-25FA-4513-96E7-BEB1BC8B0EEB}"/>
              </a:ext>
            </a:extLst>
          </p:cNvPr>
          <p:cNvSpPr txBox="1"/>
          <p:nvPr/>
        </p:nvSpPr>
        <p:spPr>
          <a:xfrm>
            <a:off x="6825063" y="5745397"/>
            <a:ext cx="5335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はなし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5CADA60-F67F-6DEF-C1D3-1DBBC797D399}"/>
              </a:ext>
            </a:extLst>
          </p:cNvPr>
          <p:cNvSpPr txBox="1"/>
          <p:nvPr/>
        </p:nvSpPr>
        <p:spPr>
          <a:xfrm>
            <a:off x="1598333" y="6025335"/>
            <a:ext cx="5272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がんか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395566C-1844-1B8B-A5F8-F327C4235D18}"/>
              </a:ext>
            </a:extLst>
          </p:cNvPr>
          <p:cNvSpPr txBox="1"/>
          <p:nvPr/>
        </p:nvSpPr>
        <p:spPr>
          <a:xfrm>
            <a:off x="4729077" y="5474434"/>
            <a:ext cx="9730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かのうせい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7B5C987-A67F-1FF5-8A95-B729D2DA77B7}"/>
              </a:ext>
            </a:extLst>
          </p:cNvPr>
          <p:cNvSpPr txBox="1"/>
          <p:nvPr/>
        </p:nvSpPr>
        <p:spPr>
          <a:xfrm>
            <a:off x="3180867" y="4333859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ちか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02127D6-72BB-72DB-9035-6A12468D6D08}"/>
              </a:ext>
            </a:extLst>
          </p:cNvPr>
          <p:cNvSpPr txBox="1"/>
          <p:nvPr/>
        </p:nvSpPr>
        <p:spPr>
          <a:xfrm>
            <a:off x="4377189" y="4340837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ふ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68588FC-07DE-18DA-436D-65D368A3F457}"/>
              </a:ext>
            </a:extLst>
          </p:cNvPr>
          <p:cNvSpPr txBox="1"/>
          <p:nvPr/>
        </p:nvSpPr>
        <p:spPr>
          <a:xfrm>
            <a:off x="2550760" y="4980423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み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BE30197-DCC1-0A9A-D543-553A5F8F04B9}"/>
              </a:ext>
            </a:extLst>
          </p:cNvPr>
          <p:cNvSpPr txBox="1"/>
          <p:nvPr/>
        </p:nvSpPr>
        <p:spPr>
          <a:xfrm>
            <a:off x="3600992" y="4337240"/>
            <a:ext cx="6293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み</a:t>
            </a:r>
            <a:endParaRPr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3DAC0D-C863-04C2-403B-C2864090F384}"/>
              </a:ext>
            </a:extLst>
          </p:cNvPr>
          <p:cNvSpPr txBox="1"/>
          <p:nvPr/>
        </p:nvSpPr>
        <p:spPr>
          <a:xfrm>
            <a:off x="1978518" y="6035891"/>
            <a:ext cx="5272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91227A-C734-1D7B-6EDF-D87757E4718D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BF5FF8-0085-6911-8954-989064F61E74}"/>
              </a:ext>
            </a:extLst>
          </p:cNvPr>
          <p:cNvSpPr txBox="1"/>
          <p:nvPr/>
        </p:nvSpPr>
        <p:spPr>
          <a:xfrm>
            <a:off x="1401393" y="192908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りょうしん</a:t>
            </a:r>
          </a:p>
        </p:txBody>
      </p:sp>
    </p:spTree>
    <p:extLst>
      <p:ext uri="{BB962C8B-B14F-4D97-AF65-F5344CB8AC3E}">
        <p14:creationId xmlns:p14="http://schemas.microsoft.com/office/powerpoint/2010/main" val="98319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48000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お子</a:t>
            </a:r>
            <a:r>
              <a:rPr lang="ja-JP" altLang="en-US" b="1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さんに</a:t>
            </a:r>
            <a:b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こんな症状はありませんか？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9556E1-0285-9ED5-B628-D7705967BC94}"/>
              </a:ext>
            </a:extLst>
          </p:cNvPr>
          <p:cNvSpPr txBox="1"/>
          <p:nvPr/>
        </p:nvSpPr>
        <p:spPr>
          <a:xfrm>
            <a:off x="444500" y="2212589"/>
            <a:ext cx="8680206" cy="171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「確認ポイント」</a:t>
            </a: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□</a:t>
            </a:r>
            <a:r>
              <a:rPr lang="ja-JP" altLang="en-US" sz="1800" spc="-12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黒板の文字を見えにくそうにしている</a:t>
            </a:r>
            <a:r>
              <a:rPr lang="ja-JP" altLang="en-US" sz="1600" spc="-120" dirty="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（見えにくいと本人または学校の先生から話を聞く）</a:t>
            </a: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□物に近づいて見る</a:t>
            </a: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□遠くを見るときに目を細める</a:t>
            </a:r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BA512C42-AE7F-B11B-9608-8736AF5F7270}"/>
              </a:ext>
            </a:extLst>
          </p:cNvPr>
          <p:cNvSpPr/>
          <p:nvPr/>
        </p:nvSpPr>
        <p:spPr bwMode="gray">
          <a:xfrm rot="10800000">
            <a:off x="1781373" y="4221746"/>
            <a:ext cx="588858" cy="26836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Helvetica Neue" panose="02000503000000020004" pitchFamily="2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94D5DB-9384-0714-679C-931229AC85E7}"/>
              </a:ext>
            </a:extLst>
          </p:cNvPr>
          <p:cNvSpPr txBox="1"/>
          <p:nvPr/>
        </p:nvSpPr>
        <p:spPr>
          <a:xfrm>
            <a:off x="540000" y="4814472"/>
            <a:ext cx="549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u="sng" dirty="0">
                <a:latin typeface="Yu Gothic" panose="020B0400000000000000" pitchFamily="34" charset="-128"/>
                <a:ea typeface="Yu Gothic" panose="020B0400000000000000" pitchFamily="34" charset="-128"/>
              </a:rPr>
              <a:t>その症状、近視が進んでいる可能性があります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A4FF81-03F0-12C9-D75B-C27C4CF0FD4F}"/>
              </a:ext>
            </a:extLst>
          </p:cNvPr>
          <p:cNvSpPr txBox="1"/>
          <p:nvPr/>
        </p:nvSpPr>
        <p:spPr>
          <a:xfrm>
            <a:off x="540000" y="5217712"/>
            <a:ext cx="7886700" cy="883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子どもは、自分から目の見えにくさや不便さを伝えないこともあるため、保護者の方が気づいたり、声をかけてあげることが大切です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BA1105-8928-2BB4-41C7-3DB709001414}"/>
              </a:ext>
            </a:extLst>
          </p:cNvPr>
          <p:cNvSpPr txBox="1"/>
          <p:nvPr/>
        </p:nvSpPr>
        <p:spPr>
          <a:xfrm>
            <a:off x="7020000" y="756000"/>
            <a:ext cx="18527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保護者へのメッセージ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6CD16A-BEC5-888D-762F-3351E7E5371A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</p:spTree>
    <p:extLst>
      <p:ext uri="{BB962C8B-B14F-4D97-AF65-F5344CB8AC3E}">
        <p14:creationId xmlns:p14="http://schemas.microsoft.com/office/powerpoint/2010/main" val="155779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58EDCA6-35A9-A4F5-2B1E-2F287467F67B}"/>
              </a:ext>
            </a:extLst>
          </p:cNvPr>
          <p:cNvGrpSpPr/>
          <p:nvPr/>
        </p:nvGrpSpPr>
        <p:grpSpPr>
          <a:xfrm>
            <a:off x="667021" y="4341352"/>
            <a:ext cx="7364225" cy="2000412"/>
            <a:chOff x="667021" y="4341352"/>
            <a:chExt cx="7364225" cy="2000412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1351546C-6F0A-CD40-87C8-727FF001E4D8}"/>
                </a:ext>
              </a:extLst>
            </p:cNvPr>
            <p:cNvGrpSpPr/>
            <p:nvPr/>
          </p:nvGrpSpPr>
          <p:grpSpPr>
            <a:xfrm>
              <a:off x="667021" y="4341352"/>
              <a:ext cx="4980405" cy="2000412"/>
              <a:chOff x="667021" y="4341352"/>
              <a:chExt cx="4980405" cy="2000412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25C758CC-9827-5007-E567-718D39C60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7021" y="4341352"/>
                <a:ext cx="4980405" cy="2000412"/>
              </a:xfrm>
              <a:prstGeom prst="rect">
                <a:avLst/>
              </a:prstGeom>
            </p:spPr>
          </p:pic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F3528ED4-6517-D7A6-752B-428C0E33081A}"/>
                  </a:ext>
                </a:extLst>
              </p:cNvPr>
              <p:cNvSpPr/>
              <p:nvPr/>
            </p:nvSpPr>
            <p:spPr>
              <a:xfrm>
                <a:off x="2332322" y="4826000"/>
                <a:ext cx="3315104" cy="946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EF6C4D4-F34E-EB2F-7EC0-088A946BC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185" t="21874" b="28792"/>
            <a:stretch>
              <a:fillRect/>
            </a:stretch>
          </p:blipFill>
          <p:spPr>
            <a:xfrm>
              <a:off x="2985540" y="4764212"/>
              <a:ext cx="5045706" cy="1519137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48000"/>
            <a:ext cx="7886700" cy="1330801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視力検査結果、健診結果を</a:t>
            </a:r>
            <a:b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受け取ったら確認しましょう</a:t>
            </a:r>
            <a:endParaRPr kumimoji="1" lang="ja-JP" altLang="en-US" sz="4000" b="1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574C89A-F93F-BEB4-4E1B-9AAED984BCEF}"/>
              </a:ext>
            </a:extLst>
          </p:cNvPr>
          <p:cNvGrpSpPr/>
          <p:nvPr/>
        </p:nvGrpSpPr>
        <p:grpSpPr>
          <a:xfrm>
            <a:off x="396000" y="2055159"/>
            <a:ext cx="8286722" cy="2619801"/>
            <a:chOff x="520006" y="1981805"/>
            <a:chExt cx="8286722" cy="261980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B0BACA8-5713-A31C-365F-DD04D5958EEE}"/>
                </a:ext>
              </a:extLst>
            </p:cNvPr>
            <p:cNvSpPr txBox="1"/>
            <p:nvPr/>
          </p:nvSpPr>
          <p:spPr>
            <a:xfrm>
              <a:off x="2580549" y="3400302"/>
              <a:ext cx="1944000" cy="10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en-US" altLang="ja-JP" sz="2000" b="1" dirty="0">
                  <a:latin typeface="+mn-ea"/>
                </a:rPr>
                <a:t>×</a:t>
              </a:r>
            </a:p>
            <a:p>
              <a:pPr algn="ctr"/>
              <a:r>
                <a:rPr lang="en-US" altLang="ja-JP" sz="1100" dirty="0">
                  <a:latin typeface="+mn-ea"/>
                </a:rPr>
                <a:t>B</a:t>
              </a:r>
              <a:r>
                <a:rPr lang="ja-JP" altLang="en-US" sz="1100" dirty="0">
                  <a:latin typeface="+mn-ea"/>
                </a:rPr>
                <a:t>判定だけど、子どもは平気</a:t>
              </a:r>
              <a:r>
                <a:rPr kumimoji="1" lang="ja-JP" altLang="en-US" sz="1100" dirty="0">
                  <a:latin typeface="+mn-ea"/>
                </a:rPr>
                <a:t>みたいだし、まだ大丈夫よね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D2A46E5-8D9A-42BD-180D-64A2FEFB543C}"/>
                </a:ext>
              </a:extLst>
            </p:cNvPr>
            <p:cNvSpPr txBox="1"/>
            <p:nvPr/>
          </p:nvSpPr>
          <p:spPr>
            <a:xfrm>
              <a:off x="4660178" y="3400301"/>
              <a:ext cx="1944000" cy="10764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/>
                  </a:solidFill>
                  <a:latin typeface="+mn-ea"/>
                </a:rPr>
                <a:t>〇</a:t>
              </a:r>
              <a:endParaRPr kumimoji="1" lang="en-US" altLang="ja-JP" sz="2000" b="1" dirty="0">
                <a:solidFill>
                  <a:schemeClr val="accent2"/>
                </a:solidFill>
                <a:latin typeface="+mn-ea"/>
              </a:endParaRPr>
            </a:p>
            <a:p>
              <a:r>
                <a:rPr lang="en-US" altLang="ja-JP" sz="1100" dirty="0">
                  <a:latin typeface="+mn-ea"/>
                </a:rPr>
                <a:t>B</a:t>
              </a:r>
              <a:r>
                <a:rPr lang="ja-JP" altLang="en-US" sz="1100" dirty="0">
                  <a:latin typeface="+mn-ea"/>
                </a:rPr>
                <a:t>判定だけど、近視の始まりかも・・。早めに眼科に連れて行こうかな</a:t>
              </a:r>
              <a:endParaRPr kumimoji="1" lang="ja-JP" altLang="en-US" sz="1100" dirty="0">
                <a:latin typeface="+mn-ea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26FE3D3-A53D-5D92-6A1C-330F92E5955B}"/>
                </a:ext>
              </a:extLst>
            </p:cNvPr>
            <p:cNvSpPr txBox="1"/>
            <p:nvPr/>
          </p:nvSpPr>
          <p:spPr>
            <a:xfrm>
              <a:off x="6739806" y="3400303"/>
              <a:ext cx="1943762" cy="107721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/>
                  </a:solidFill>
                  <a:latin typeface="+mn-ea"/>
                </a:rPr>
                <a:t>〇</a:t>
              </a:r>
              <a:endParaRPr kumimoji="1" lang="en-US" altLang="ja-JP" sz="2000" b="1" dirty="0">
                <a:solidFill>
                  <a:schemeClr val="accent2"/>
                </a:solidFill>
                <a:latin typeface="+mn-ea"/>
              </a:endParaRPr>
            </a:p>
            <a:p>
              <a:r>
                <a:rPr kumimoji="1" lang="ja-JP" altLang="en-US" sz="1100" dirty="0">
                  <a:latin typeface="+mn-ea"/>
                  <a:cs typeface="Helvetica Neue" panose="02000503000000020004" pitchFamily="2" charset="0"/>
                </a:rPr>
                <a:t>近視は急に進むこともあるし、以前眼科で経過観察と言われたので、今年も眼科に連れて行こうかな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75A2B53-8DF4-F828-BB59-1EBC6CA66F91}"/>
                </a:ext>
              </a:extLst>
            </p:cNvPr>
            <p:cNvSpPr txBox="1"/>
            <p:nvPr/>
          </p:nvSpPr>
          <p:spPr>
            <a:xfrm>
              <a:off x="520006" y="3270805"/>
              <a:ext cx="1751042" cy="907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/>
                  </a:solidFill>
                  <a:latin typeface="+mn-ea"/>
                </a:rPr>
                <a:t>〇</a:t>
              </a:r>
              <a:endParaRPr kumimoji="1" lang="en-US" altLang="ja-JP" sz="2000" b="1" dirty="0">
                <a:solidFill>
                  <a:schemeClr val="accent2"/>
                </a:solidFill>
                <a:latin typeface="+mn-ea"/>
              </a:endParaRPr>
            </a:p>
            <a:p>
              <a:r>
                <a:rPr kumimoji="1" lang="ja-JP" altLang="en-US" sz="1100" dirty="0">
                  <a:latin typeface="+mn-ea"/>
                </a:rPr>
                <a:t>今回は</a:t>
              </a:r>
              <a:r>
                <a:rPr kumimoji="1" lang="en-US" altLang="ja-JP" sz="1100" dirty="0">
                  <a:latin typeface="+mn-ea"/>
                </a:rPr>
                <a:t>A</a:t>
              </a:r>
              <a:r>
                <a:rPr kumimoji="1" lang="ja-JP" altLang="en-US" sz="1100" dirty="0">
                  <a:latin typeface="+mn-ea"/>
                </a:rPr>
                <a:t>判定だったけど、子どもに見え方についてときどき聞いてみよう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04D7100-47B2-8A35-75E6-7CE766E65C96}"/>
                </a:ext>
              </a:extLst>
            </p:cNvPr>
            <p:cNvSpPr txBox="1"/>
            <p:nvPr/>
          </p:nvSpPr>
          <p:spPr>
            <a:xfrm>
              <a:off x="946303" y="1981805"/>
              <a:ext cx="898449" cy="418951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kumimoji="1" lang="en-US" altLang="ja-JP" b="1" dirty="0">
                  <a:latin typeface="+mn-ea"/>
                  <a:cs typeface="Helvetica Neue" panose="02000503000000020004" pitchFamily="2" charset="0"/>
                </a:rPr>
                <a:t>A</a:t>
              </a:r>
              <a:r>
                <a:rPr kumimoji="1" lang="ja-JP" altLang="en-US" b="1" dirty="0">
                  <a:latin typeface="+mn-ea"/>
                  <a:cs typeface="Helvetica Neue" panose="02000503000000020004" pitchFamily="2" charset="0"/>
                </a:rPr>
                <a:t>判定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CDC04D3-DEBB-A0FD-D41C-3B46423ABD4A}"/>
                </a:ext>
              </a:extLst>
            </p:cNvPr>
            <p:cNvSpPr txBox="1"/>
            <p:nvPr/>
          </p:nvSpPr>
          <p:spPr>
            <a:xfrm>
              <a:off x="3701886" y="1981805"/>
              <a:ext cx="3851344" cy="418951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kumimoji="1" lang="ja-JP" altLang="en-US" sz="1600" b="1" dirty="0">
                  <a:latin typeface="+mn-ea"/>
                  <a:cs typeface="Helvetica Neue" panose="02000503000000020004" pitchFamily="2" charset="0"/>
                </a:rPr>
                <a:t>左右どちらか片方でも</a:t>
              </a:r>
              <a:r>
                <a:rPr kumimoji="1" lang="en-US" altLang="ja-JP" sz="1600" b="1" dirty="0">
                  <a:latin typeface="+mn-ea"/>
                  <a:cs typeface="Helvetica Neue" panose="02000503000000020004" pitchFamily="2" charset="0"/>
                </a:rPr>
                <a:t>BCD</a:t>
              </a:r>
              <a:r>
                <a:rPr kumimoji="1" lang="ja-JP" altLang="en-US" sz="1600" b="1" dirty="0">
                  <a:latin typeface="+mn-ea"/>
                  <a:cs typeface="Helvetica Neue" panose="02000503000000020004" pitchFamily="2" charset="0"/>
                </a:rPr>
                <a:t>判定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B95C5FD-908F-A77B-511A-8ED42E3906E9}"/>
                </a:ext>
              </a:extLst>
            </p:cNvPr>
            <p:cNvSpPr txBox="1"/>
            <p:nvPr/>
          </p:nvSpPr>
          <p:spPr>
            <a:xfrm>
              <a:off x="3701886" y="2625778"/>
              <a:ext cx="3851344" cy="418951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kumimoji="1" lang="ja-JP" altLang="en-US" sz="1600" b="1" dirty="0">
                  <a:latin typeface="+mn-ea"/>
                  <a:cs typeface="Helvetica Neue" panose="02000503000000020004" pitchFamily="2" charset="0"/>
                </a:rPr>
                <a:t>眼科受診をお勧めします</a:t>
              </a:r>
            </a:p>
          </p:txBody>
        </p: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9BF14B09-76ED-E76C-DDCD-DFCD0E487B11}"/>
                </a:ext>
              </a:extLst>
            </p:cNvPr>
            <p:cNvSpPr/>
            <p:nvPr/>
          </p:nvSpPr>
          <p:spPr bwMode="gray">
            <a:xfrm>
              <a:off x="5385242" y="2407945"/>
              <a:ext cx="484632" cy="199313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/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Helvetica Neue" panose="02000503000000020004" pitchFamily="2" charset="0"/>
              </a:endParaRPr>
            </a:p>
          </p:txBody>
        </p:sp>
        <p:sp>
          <p:nvSpPr>
            <p:cNvPr id="14" name="矢印: 下 13">
              <a:extLst>
                <a:ext uri="{FF2B5EF4-FFF2-40B4-BE49-F238E27FC236}">
                  <a16:creationId xmlns:a16="http://schemas.microsoft.com/office/drawing/2014/main" id="{79C5F234-6D11-F311-E8B4-86E4B5A0F965}"/>
                </a:ext>
              </a:extLst>
            </p:cNvPr>
            <p:cNvSpPr/>
            <p:nvPr/>
          </p:nvSpPr>
          <p:spPr bwMode="gray">
            <a:xfrm>
              <a:off x="1153211" y="2407945"/>
              <a:ext cx="484632" cy="83609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/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Helvetica Neue" panose="02000503000000020004" pitchFamily="2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68F3F3B-586F-0FDC-6FE1-AAA9DC0864A3}"/>
                </a:ext>
              </a:extLst>
            </p:cNvPr>
            <p:cNvSpPr/>
            <p:nvPr/>
          </p:nvSpPr>
          <p:spPr bwMode="gray">
            <a:xfrm>
              <a:off x="2456328" y="3270805"/>
              <a:ext cx="6350400" cy="1330801"/>
            </a:xfrm>
            <a:prstGeom prst="rect">
              <a:avLst/>
            </a:prstGeom>
            <a:noFill/>
            <a:ln w="28575" algn="ctr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/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Helvetica Neue" panose="02000503000000020004" pitchFamily="2" charset="0"/>
              </a:endParaRPr>
            </a:p>
          </p:txBody>
        </p:sp>
        <p:sp>
          <p:nvSpPr>
            <p:cNvPr id="16" name="矢印: 下 15">
              <a:extLst>
                <a:ext uri="{FF2B5EF4-FFF2-40B4-BE49-F238E27FC236}">
                  <a16:creationId xmlns:a16="http://schemas.microsoft.com/office/drawing/2014/main" id="{FB819500-A23D-FC02-9ECC-D7B3BF396EE2}"/>
                </a:ext>
              </a:extLst>
            </p:cNvPr>
            <p:cNvSpPr/>
            <p:nvPr/>
          </p:nvSpPr>
          <p:spPr bwMode="gray">
            <a:xfrm>
              <a:off x="5385242" y="3044729"/>
              <a:ext cx="484632" cy="199313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/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Helvetica Neue" panose="02000503000000020004" pitchFamily="2" charset="0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B73A75-6410-B0BA-5EDE-A15D36B1BB40}"/>
              </a:ext>
            </a:extLst>
          </p:cNvPr>
          <p:cNvSpPr txBox="1"/>
          <p:nvPr/>
        </p:nvSpPr>
        <p:spPr>
          <a:xfrm>
            <a:off x="7020000" y="756000"/>
            <a:ext cx="18527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保護者へのメッセージ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7A0669-AAC8-3B48-E881-49E6908BB053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</p:spTree>
    <p:extLst>
      <p:ext uri="{BB962C8B-B14F-4D97-AF65-F5344CB8AC3E}">
        <p14:creationId xmlns:p14="http://schemas.microsoft.com/office/powerpoint/2010/main" val="174146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95E09-65D4-D1CD-45F0-70EF6D72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眼科でできる近視対策</a:t>
            </a:r>
            <a:endParaRPr kumimoji="1" lang="ja-JP" altLang="en-US" sz="4000" b="1" dirty="0">
              <a:solidFill>
                <a:schemeClr val="accent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852769-3C33-B0E7-57E4-95E11619B8AA}"/>
              </a:ext>
            </a:extLst>
          </p:cNvPr>
          <p:cNvSpPr txBox="1"/>
          <p:nvPr/>
        </p:nvSpPr>
        <p:spPr>
          <a:xfrm>
            <a:off x="540000" y="1260000"/>
            <a:ext cx="8263801" cy="1298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  <a:cs typeface="Helvetica Neue" panose="02000503000000020004" pitchFamily="2" charset="0"/>
              </a:rPr>
              <a:t>近視は将来、緑内障や網膜剥離などの視力に関わる病気になるリスクを高める</a:t>
            </a:r>
            <a:endParaRPr kumimoji="1"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  <a:cs typeface="Helvetica Neue" panose="02000503000000020004" pitchFamily="2" charset="0"/>
              </a:rPr>
              <a:t>可能性があるため、適切に対処することが大切です。</a:t>
            </a:r>
            <a:endParaRPr kumimoji="1"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Yu Gothic Medium" panose="020B0400000000000000" pitchFamily="34" charset="-128"/>
                <a:ea typeface="Yu Gothic Medium" panose="020B0400000000000000" pitchFamily="34" charset="-128"/>
                <a:cs typeface="Helvetica Neue" panose="02000503000000020004" pitchFamily="2" charset="0"/>
              </a:rPr>
              <a:t>眼科で行われる近視の対処法には以下があります。</a:t>
            </a:r>
            <a:endParaRPr kumimoji="1"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  <a:cs typeface="Helvetica Neue" panose="02000503000000020004" pitchFamily="2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FD477FB-5206-77D6-081D-458680C71F8D}"/>
              </a:ext>
            </a:extLst>
          </p:cNvPr>
          <p:cNvGrpSpPr/>
          <p:nvPr/>
        </p:nvGrpSpPr>
        <p:grpSpPr>
          <a:xfrm>
            <a:off x="466166" y="2722104"/>
            <a:ext cx="8276520" cy="1000032"/>
            <a:chOff x="418353" y="2298959"/>
            <a:chExt cx="8276520" cy="1000032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7791AC30-7B90-D993-EDBA-19813CB05738}"/>
                </a:ext>
              </a:extLst>
            </p:cNvPr>
            <p:cNvSpPr/>
            <p:nvPr/>
          </p:nvSpPr>
          <p:spPr>
            <a:xfrm>
              <a:off x="418353" y="2304626"/>
              <a:ext cx="8211670" cy="99436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81FEA37A-8B08-1FB5-2F85-61C34C5A698D}"/>
                </a:ext>
              </a:extLst>
            </p:cNvPr>
            <p:cNvSpPr/>
            <p:nvPr/>
          </p:nvSpPr>
          <p:spPr>
            <a:xfrm>
              <a:off x="3859908" y="2298959"/>
              <a:ext cx="4834965" cy="99436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D86EA31-D7C0-6874-CCD5-C004AD7216F3}"/>
                </a:ext>
              </a:extLst>
            </p:cNvPr>
            <p:cNvSpPr txBox="1"/>
            <p:nvPr/>
          </p:nvSpPr>
          <p:spPr>
            <a:xfrm>
              <a:off x="718715" y="2619333"/>
              <a:ext cx="31032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accent2"/>
                  </a:solidFill>
                  <a:latin typeface="+mn-ea"/>
                  <a:cs typeface="Helvetica Neue" panose="02000503000000020004" pitchFamily="2" charset="0"/>
                </a:rPr>
                <a:t>近視進行予防の生活指導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18FB96B-D8CE-11AA-E8C7-CA5734CC2DB2}"/>
                </a:ext>
              </a:extLst>
            </p:cNvPr>
            <p:cNvSpPr txBox="1"/>
            <p:nvPr/>
          </p:nvSpPr>
          <p:spPr>
            <a:xfrm>
              <a:off x="4002301" y="2342449"/>
              <a:ext cx="4231576" cy="88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chemeClr val="accent2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elvetica Neue" panose="02000503000000020004" pitchFamily="2" charset="0"/>
                </a:rPr>
                <a:t>屋外で過ごす時間を増やしましょう</a:t>
              </a:r>
              <a:endParaRPr kumimoji="1"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  <a:cs typeface="Helvetica Neue" panose="02000503000000020004" pitchFamily="2" charset="0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accent2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sz="18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elvetica Neue" panose="02000503000000020004" pitchFamily="2" charset="0"/>
                </a:rPr>
                <a:t>近くを見続けないようにしましょう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04EEBD9-94CE-B0FF-677A-2472F9A013F7}"/>
              </a:ext>
            </a:extLst>
          </p:cNvPr>
          <p:cNvGrpSpPr/>
          <p:nvPr/>
        </p:nvGrpSpPr>
        <p:grpSpPr>
          <a:xfrm>
            <a:off x="466166" y="3885723"/>
            <a:ext cx="8211669" cy="1000032"/>
            <a:chOff x="483202" y="3670634"/>
            <a:chExt cx="8211669" cy="1000032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5DDF26B5-0097-84C8-969A-0C3C5A29A877}"/>
                </a:ext>
              </a:extLst>
            </p:cNvPr>
            <p:cNvSpPr/>
            <p:nvPr/>
          </p:nvSpPr>
          <p:spPr>
            <a:xfrm>
              <a:off x="483202" y="3676301"/>
              <a:ext cx="8211669" cy="99436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D0B3B4D9-D1A6-7C46-0BA9-7E91D46ED7B9}"/>
                </a:ext>
              </a:extLst>
            </p:cNvPr>
            <p:cNvSpPr/>
            <p:nvPr/>
          </p:nvSpPr>
          <p:spPr>
            <a:xfrm>
              <a:off x="3859909" y="3670634"/>
              <a:ext cx="4834962" cy="99436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7652F60C-D764-F5BD-3BC5-6D32A289C2ED}"/>
                </a:ext>
              </a:extLst>
            </p:cNvPr>
            <p:cNvSpPr txBox="1"/>
            <p:nvPr/>
          </p:nvSpPr>
          <p:spPr>
            <a:xfrm>
              <a:off x="635979" y="3826823"/>
              <a:ext cx="32687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accent2"/>
                  </a:solidFill>
                  <a:latin typeface="+mn-ea"/>
                  <a:cs typeface="Helvetica Neue" panose="02000503000000020004" pitchFamily="2" charset="0"/>
                </a:rPr>
                <a:t>メガネ、コンタクトレンズによる矯正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090BE78-1752-CCA2-B5CE-3F9CFC6643B9}"/>
                </a:ext>
              </a:extLst>
            </p:cNvPr>
            <p:cNvSpPr txBox="1"/>
            <p:nvPr/>
          </p:nvSpPr>
          <p:spPr>
            <a:xfrm>
              <a:off x="4017801" y="3722007"/>
              <a:ext cx="4304552" cy="88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chemeClr val="accent2"/>
                </a:buClr>
                <a:buFont typeface="Wingdings" panose="05000000000000000000" pitchFamily="2" charset="2"/>
                <a:buChar char="l"/>
              </a:pPr>
              <a:r>
                <a:rPr kumimoji="1" lang="ja-JP" altLang="en-US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elvetica Neue" panose="02000503000000020004" pitchFamily="2" charset="0"/>
                </a:rPr>
                <a:t>お子さんの状態にあった視力矯正が大切です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E9D531-2C72-EB4E-6CDB-4ECBEB29A985}"/>
              </a:ext>
            </a:extLst>
          </p:cNvPr>
          <p:cNvGrpSpPr/>
          <p:nvPr/>
        </p:nvGrpSpPr>
        <p:grpSpPr>
          <a:xfrm>
            <a:off x="466166" y="5049343"/>
            <a:ext cx="8211668" cy="1000032"/>
            <a:chOff x="483203" y="5036643"/>
            <a:chExt cx="8211668" cy="1000032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9716D48-D6DF-99C0-B311-11C6D461216A}"/>
                </a:ext>
              </a:extLst>
            </p:cNvPr>
            <p:cNvSpPr/>
            <p:nvPr/>
          </p:nvSpPr>
          <p:spPr>
            <a:xfrm>
              <a:off x="483203" y="5042310"/>
              <a:ext cx="8211668" cy="99436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30AD8023-3518-F3D9-EAB8-1D849EE345C9}"/>
                </a:ext>
              </a:extLst>
            </p:cNvPr>
            <p:cNvSpPr/>
            <p:nvPr/>
          </p:nvSpPr>
          <p:spPr>
            <a:xfrm>
              <a:off x="3859909" y="5036643"/>
              <a:ext cx="4834962" cy="99436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EEE9342C-CEE8-B3E2-4119-14CA683793A8}"/>
                </a:ext>
              </a:extLst>
            </p:cNvPr>
            <p:cNvSpPr txBox="1"/>
            <p:nvPr/>
          </p:nvSpPr>
          <p:spPr>
            <a:xfrm>
              <a:off x="718715" y="5364765"/>
              <a:ext cx="32687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accent2"/>
                  </a:solidFill>
                  <a:latin typeface="+mn-ea"/>
                  <a:cs typeface="Helvetica Neue" panose="02000503000000020004" pitchFamily="2" charset="0"/>
                </a:rPr>
                <a:t>近視の進行を抑える治療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987BB77-BDAA-457B-F400-A77C9783659D}"/>
                </a:ext>
              </a:extLst>
            </p:cNvPr>
            <p:cNvSpPr txBox="1"/>
            <p:nvPr/>
          </p:nvSpPr>
          <p:spPr>
            <a:xfrm>
              <a:off x="4002301" y="5118293"/>
              <a:ext cx="4581899" cy="839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kumimoji="1" lang="ja-JP" altLang="en-US" sz="17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elvetica Neue" panose="02000503000000020004" pitchFamily="2" charset="0"/>
                </a:rPr>
                <a:t>近視の状態や進行状況によっては、近視の進行を抑える治療を行うことがあります</a:t>
              </a:r>
              <a:endParaRPr kumimoji="1" lang="en-US" altLang="ja-JP" sz="1700" dirty="0">
                <a:latin typeface="Yu Gothic Medium" panose="020B0400000000000000" pitchFamily="34" charset="-128"/>
                <a:ea typeface="Yu Gothic Medium" panose="020B0400000000000000" pitchFamily="34" charset="-128"/>
                <a:cs typeface="Helvetica Neue" panose="02000503000000020004" pitchFamily="2" charset="0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0D6281-0754-FB60-7623-DB77E6AA4695}"/>
              </a:ext>
            </a:extLst>
          </p:cNvPr>
          <p:cNvSpPr txBox="1"/>
          <p:nvPr/>
        </p:nvSpPr>
        <p:spPr>
          <a:xfrm>
            <a:off x="5084157" y="64365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文章は変更せずにお使いください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EEA222-7EC1-FDE2-37CF-2A3BD82AF627}"/>
              </a:ext>
            </a:extLst>
          </p:cNvPr>
          <p:cNvSpPr txBox="1"/>
          <p:nvPr/>
        </p:nvSpPr>
        <p:spPr>
          <a:xfrm>
            <a:off x="7020000" y="756000"/>
            <a:ext cx="18527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保護者へのメッセージ</a:t>
            </a:r>
          </a:p>
        </p:txBody>
      </p:sp>
    </p:spTree>
    <p:extLst>
      <p:ext uri="{BB962C8B-B14F-4D97-AF65-F5344CB8AC3E}">
        <p14:creationId xmlns:p14="http://schemas.microsoft.com/office/powerpoint/2010/main" val="1217466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5372</TotalTime>
  <Words>1004</Words>
  <Application>Microsoft Macintosh PowerPoint</Application>
  <PresentationFormat>画面に合わせる (4:3)</PresentationFormat>
  <Paragraphs>204</Paragraphs>
  <Slides>9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BIZ UDPゴシック</vt:lpstr>
      <vt:lpstr>Noto Sans JP</vt:lpstr>
      <vt:lpstr>游ゴシック</vt:lpstr>
      <vt:lpstr>游ゴシック</vt:lpstr>
      <vt:lpstr>Yu Gothic Medium</vt:lpstr>
      <vt:lpstr>Yu Gothic Medium</vt:lpstr>
      <vt:lpstr>Arial</vt:lpstr>
      <vt:lpstr>Calibri</vt:lpstr>
      <vt:lpstr>Calibri Light</vt:lpstr>
      <vt:lpstr>Wingdings</vt:lpstr>
      <vt:lpstr>Office テーマ</vt:lpstr>
      <vt:lpstr>think-cellスライド</vt:lpstr>
      <vt:lpstr>ほけんだより素材集</vt:lpstr>
      <vt:lpstr>近視ってどんな病気？</vt:lpstr>
      <vt:lpstr>どうして近視になるの？</vt:lpstr>
      <vt:lpstr>近視が進むとどうなるの？</vt:lpstr>
      <vt:lpstr>近視を進ませないために、 みんなができること</vt:lpstr>
      <vt:lpstr>クイズコーナー</vt:lpstr>
      <vt:lpstr>お子さんに こんな症状はありませんか？</vt:lpstr>
      <vt:lpstr>視力検査結果、健診結果を 受け取ったら確認しましょう</vt:lpstr>
      <vt:lpstr>眼科でできる近視対策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ほけんだより素材集 </dc:title>
  <dc:subject/>
  <dc:creator>参天製薬株式会社</dc:creator>
  <cp:keywords/>
  <dc:description/>
  <cp:lastModifiedBy>早美 石川</cp:lastModifiedBy>
  <cp:revision>68</cp:revision>
  <dcterms:created xsi:type="dcterms:W3CDTF">2025-09-12T04:38:35Z</dcterms:created>
  <dcterms:modified xsi:type="dcterms:W3CDTF">2025-11-07T06:52:39Z</dcterms:modified>
  <cp:category/>
</cp:coreProperties>
</file>